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1"/>
  </p:notesMasterIdLst>
  <p:handoutMasterIdLst>
    <p:handoutMasterId r:id="rId52"/>
  </p:handoutMasterIdLst>
  <p:sldIdLst>
    <p:sldId id="301" r:id="rId2"/>
    <p:sldId id="429" r:id="rId3"/>
    <p:sldId id="431" r:id="rId4"/>
    <p:sldId id="312" r:id="rId5"/>
    <p:sldId id="432" r:id="rId6"/>
    <p:sldId id="433" r:id="rId7"/>
    <p:sldId id="447" r:id="rId8"/>
    <p:sldId id="441" r:id="rId9"/>
    <p:sldId id="285" r:id="rId10"/>
    <p:sldId id="456" r:id="rId11"/>
    <p:sldId id="465" r:id="rId12"/>
    <p:sldId id="464" r:id="rId13"/>
    <p:sldId id="463" r:id="rId14"/>
    <p:sldId id="462" r:id="rId15"/>
    <p:sldId id="475" r:id="rId16"/>
    <p:sldId id="466" r:id="rId17"/>
    <p:sldId id="467" r:id="rId18"/>
    <p:sldId id="442" r:id="rId19"/>
    <p:sldId id="350" r:id="rId20"/>
    <p:sldId id="452" r:id="rId21"/>
    <p:sldId id="471" r:id="rId22"/>
    <p:sldId id="434" r:id="rId23"/>
    <p:sldId id="435" r:id="rId24"/>
    <p:sldId id="457" r:id="rId25"/>
    <p:sldId id="436" r:id="rId26"/>
    <p:sldId id="468" r:id="rId27"/>
    <p:sldId id="469" r:id="rId28"/>
    <p:sldId id="428" r:id="rId29"/>
    <p:sldId id="470" r:id="rId30"/>
    <p:sldId id="420" r:id="rId31"/>
    <p:sldId id="421" r:id="rId32"/>
    <p:sldId id="422" r:id="rId33"/>
    <p:sldId id="310" r:id="rId34"/>
    <p:sldId id="424" r:id="rId35"/>
    <p:sldId id="425" r:id="rId36"/>
    <p:sldId id="426" r:id="rId37"/>
    <p:sldId id="455" r:id="rId38"/>
    <p:sldId id="333" r:id="rId39"/>
    <p:sldId id="340" r:id="rId40"/>
    <p:sldId id="473" r:id="rId41"/>
    <p:sldId id="474" r:id="rId42"/>
    <p:sldId id="370" r:id="rId43"/>
    <p:sldId id="458" r:id="rId44"/>
    <p:sldId id="449" r:id="rId45"/>
    <p:sldId id="472" r:id="rId46"/>
    <p:sldId id="427" r:id="rId47"/>
    <p:sldId id="306" r:id="rId48"/>
    <p:sldId id="307" r:id="rId49"/>
    <p:sldId id="308" r:id="rId50"/>
  </p:sldIdLst>
  <p:sldSz cx="9144000" cy="6858000" type="screen4x3"/>
  <p:notesSz cx="6797675" cy="9926638"/>
  <p:defaultTextStyle>
    <a:defPPr>
      <a:defRPr lang="en-GB"/>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FF00"/>
    <a:srgbClr val="0066FF"/>
    <a:srgbClr val="000000"/>
    <a:srgbClr val="FF00FF"/>
    <a:srgbClr val="99CC00"/>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9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21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charset="0"/>
                <a:cs typeface="+mn-cs"/>
              </a:defRPr>
            </a:lvl1pPr>
          </a:lstStyle>
          <a:p>
            <a:pPr>
              <a:defRPr/>
            </a:pPr>
            <a:endParaRPr lang="en-GB" dirty="0"/>
          </a:p>
        </p:txBody>
      </p:sp>
      <p:sp>
        <p:nvSpPr>
          <p:cNvPr id="6144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charset="0"/>
                <a:cs typeface="+mn-cs"/>
              </a:defRPr>
            </a:lvl1pPr>
          </a:lstStyle>
          <a:p>
            <a:pPr>
              <a:defRPr/>
            </a:pPr>
            <a:endParaRPr lang="en-GB" dirty="0"/>
          </a:p>
        </p:txBody>
      </p:sp>
      <p:sp>
        <p:nvSpPr>
          <p:cNvPr id="61444"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charset="0"/>
                <a:cs typeface="+mn-cs"/>
              </a:defRPr>
            </a:lvl1pPr>
          </a:lstStyle>
          <a:p>
            <a:pPr>
              <a:defRPr/>
            </a:pPr>
            <a:endParaRPr lang="en-GB" dirty="0"/>
          </a:p>
        </p:txBody>
      </p:sp>
      <p:sp>
        <p:nvSpPr>
          <p:cNvPr id="61445"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FE26877-E39C-4D1D-B02B-F94926099600}" type="slidenum">
              <a:rPr lang="en-GB"/>
              <a:pPr>
                <a:defRPr/>
              </a:pPr>
              <a:t>‹#›</a:t>
            </a:fld>
            <a:endParaRPr lang="en-GB" dirty="0"/>
          </a:p>
        </p:txBody>
      </p:sp>
    </p:spTree>
    <p:extLst>
      <p:ext uri="{BB962C8B-B14F-4D97-AF65-F5344CB8AC3E}">
        <p14:creationId xmlns:p14="http://schemas.microsoft.com/office/powerpoint/2010/main" val="129761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dirty="0"/>
            </a:lvl1pPr>
          </a:lstStyle>
          <a:p>
            <a:pPr>
              <a:defRPr/>
            </a:pPr>
            <a:endParaRPr lang="en-GB"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pPr>
              <a:defRPr/>
            </a:pPr>
            <a:fld id="{44044138-9041-4384-B16A-3549668C6801}" type="datetimeFigureOut">
              <a:rPr lang="en-GB"/>
              <a:pPr>
                <a:defRPr/>
              </a:pPr>
              <a:t>13/04/2021</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dirty="0"/>
            </a:lvl1pPr>
          </a:lstStyle>
          <a:p>
            <a:pPr>
              <a:defRPr/>
            </a:pPr>
            <a:endParaRPr lang="en-GB" dirty="0"/>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pPr>
              <a:defRPr/>
            </a:pPr>
            <a:fld id="{33748E99-FE07-4338-8BDE-199C7984D140}" type="slidenum">
              <a:rPr lang="en-GB"/>
              <a:pPr>
                <a:defRPr/>
              </a:pPr>
              <a:t>‹#›</a:t>
            </a:fld>
            <a:endParaRPr lang="en-GB" dirty="0"/>
          </a:p>
        </p:txBody>
      </p:sp>
    </p:spTree>
    <p:extLst>
      <p:ext uri="{BB962C8B-B14F-4D97-AF65-F5344CB8AC3E}">
        <p14:creationId xmlns:p14="http://schemas.microsoft.com/office/powerpoint/2010/main" val="1102051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71C443-E4CE-4902-9513-3D57C3FD5AB7}" type="slidenum">
              <a:rPr lang="en-GB" smtClean="0"/>
              <a:pPr/>
              <a:t>5</a:t>
            </a:fld>
            <a:endParaRPr lang="en-GB" dirty="0"/>
          </a:p>
        </p:txBody>
      </p:sp>
    </p:spTree>
    <p:extLst>
      <p:ext uri="{BB962C8B-B14F-4D97-AF65-F5344CB8AC3E}">
        <p14:creationId xmlns:p14="http://schemas.microsoft.com/office/powerpoint/2010/main" val="349683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569BDBC-9B12-426A-9A2E-91EF17C6C888}" type="slidenum">
              <a:rPr lang="en-GB" smtClean="0"/>
              <a:pPr/>
              <a:t>23</a:t>
            </a:fld>
            <a:endParaRPr lang="en-GB" dirty="0"/>
          </a:p>
        </p:txBody>
      </p:sp>
    </p:spTree>
    <p:extLst>
      <p:ext uri="{BB962C8B-B14F-4D97-AF65-F5344CB8AC3E}">
        <p14:creationId xmlns:p14="http://schemas.microsoft.com/office/powerpoint/2010/main" val="2296777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3748E99-FE07-4338-8BDE-199C7984D140}" type="slidenum">
              <a:rPr lang="en-GB" smtClean="0"/>
              <a:pPr>
                <a:defRPr/>
              </a:pPr>
              <a:t>33</a:t>
            </a:fld>
            <a:endParaRPr lang="en-GB" dirty="0"/>
          </a:p>
        </p:txBody>
      </p:sp>
    </p:spTree>
    <p:extLst>
      <p:ext uri="{BB962C8B-B14F-4D97-AF65-F5344CB8AC3E}">
        <p14:creationId xmlns:p14="http://schemas.microsoft.com/office/powerpoint/2010/main" val="426054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pitchFamily="18" charset="0"/>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dirty="0">
                <a:latin typeface="Times New Roman" pitchFamily="18" charset="0"/>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dirty="0">
                  <a:latin typeface="Times New Roman" pitchFamily="18" charset="0"/>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dirty="0">
                  <a:latin typeface="Times New Roman" pitchFamily="18" charset="0"/>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dirty="0">
                  <a:latin typeface="Times New Roman" pitchFamily="18" charset="0"/>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dirty="0">
                  <a:latin typeface="Times New Roman" pitchFamily="18" charset="0"/>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dirty="0">
                  <a:latin typeface="Times New Roman" pitchFamily="18" charset="0"/>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dirty="0">
                  <a:latin typeface="Times New Roman" pitchFamily="18" charset="0"/>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dirty="0">
                  <a:latin typeface="Times New Roman" pitchFamily="18" charset="0"/>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dirty="0">
                  <a:latin typeface="Times New Roman" pitchFamily="18" charset="0"/>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dirty="0">
                  <a:latin typeface="Times New Roman" pitchFamily="18" charset="0"/>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dirty="0">
                  <a:latin typeface="Times New Roman" pitchFamily="18" charset="0"/>
                  <a:cs typeface="+mn-cs"/>
                </a:endParaRPr>
              </a:p>
            </p:txBody>
          </p:sp>
        </p:grpSp>
      </p:grpSp>
      <p:sp>
        <p:nvSpPr>
          <p:cNvPr id="65555" name="Rectangle 19"/>
          <p:cNvSpPr>
            <a:spLocks noGrp="1" noChangeArrowheads="1"/>
          </p:cNvSpPr>
          <p:nvPr>
            <p:ph type="ctrTitle"/>
          </p:nvPr>
        </p:nvSpPr>
        <p:spPr>
          <a:xfrm>
            <a:off x="2971800" y="1828800"/>
            <a:ext cx="6019800" cy="1168400"/>
          </a:xfrm>
        </p:spPr>
        <p:txBody>
          <a:bodyPr/>
          <a:lstStyle>
            <a:lvl1pPr>
              <a:defRPr/>
            </a:lvl1pPr>
          </a:lstStyle>
          <a:p>
            <a:r>
              <a:rPr lang="en-GB"/>
              <a:t>Click to edit Master title style</a:t>
            </a:r>
          </a:p>
        </p:txBody>
      </p:sp>
      <p:sp>
        <p:nvSpPr>
          <p:cNvPr id="65556" name="Rectangle 20"/>
          <p:cNvSpPr>
            <a:spLocks noGrp="1" noChangeArrowheads="1"/>
          </p:cNvSpPr>
          <p:nvPr>
            <p:ph type="subTitle" idx="1"/>
          </p:nvPr>
        </p:nvSpPr>
        <p:spPr>
          <a:xfrm>
            <a:off x="2971800" y="3213100"/>
            <a:ext cx="6019800" cy="2520950"/>
          </a:xfrm>
        </p:spPr>
        <p:txBody>
          <a:bodyPr/>
          <a:lstStyle>
            <a:lvl1pPr marL="0" indent="0">
              <a:buFont typeface="Wingdings" pitchFamily="2" charset="2"/>
              <a:buNone/>
              <a:defRPr sz="4400"/>
            </a:lvl1pPr>
          </a:lstStyle>
          <a:p>
            <a:r>
              <a:rPr lang="en-GB"/>
              <a:t>Click to edit Master subtitle style</a:t>
            </a:r>
          </a:p>
        </p:txBody>
      </p:sp>
      <p:sp>
        <p:nvSpPr>
          <p:cNvPr id="18" name="Rectangle 16"/>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dirty="0">
                <a:latin typeface="Arial" charset="0"/>
                <a:cs typeface="+mn-cs"/>
              </a:defRPr>
            </a:lvl1pPr>
          </a:lstStyle>
          <a:p>
            <a:pPr>
              <a:defRPr/>
            </a:pPr>
            <a:endParaRPr lang="en-GB" dirty="0"/>
          </a:p>
        </p:txBody>
      </p:sp>
      <p:sp>
        <p:nvSpPr>
          <p:cNvPr id="19" name="Rectangle 17"/>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200" dirty="0">
                <a:latin typeface="Arial" charset="0"/>
                <a:cs typeface="+mn-cs"/>
              </a:defRPr>
            </a:lvl1pPr>
          </a:lstStyle>
          <a:p>
            <a:pPr>
              <a:defRPr/>
            </a:pPr>
            <a:endParaRPr lang="en-GB" dirty="0"/>
          </a:p>
        </p:txBody>
      </p:sp>
      <p:sp>
        <p:nvSpPr>
          <p:cNvPr id="20" name="Rectangle 18"/>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200">
                <a:latin typeface="Arial Black" pitchFamily="34" charset="0"/>
                <a:cs typeface="+mn-cs"/>
              </a:defRPr>
            </a:lvl1pPr>
          </a:lstStyle>
          <a:p>
            <a:pPr>
              <a:defRPr/>
            </a:pPr>
            <a:fld id="{F51403A0-577E-4436-A5E6-73450338DAFB}" type="slidenum">
              <a:rPr lang="en-GB"/>
              <a:pPr>
                <a:defRPr/>
              </a:pPr>
              <a:t>‹#›</a:t>
            </a:fld>
            <a:endParaRPr lang="en-GB"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476250"/>
            <a:ext cx="2057400" cy="60499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68313" y="476250"/>
            <a:ext cx="6019800" cy="6049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476250"/>
            <a:ext cx="8229600" cy="792163"/>
          </a:xfrm>
        </p:spPr>
        <p:txBody>
          <a:bodyPr/>
          <a:lstStyle/>
          <a:p>
            <a:r>
              <a:rPr lang="en-US"/>
              <a:t>Click to edit Master title style</a:t>
            </a:r>
            <a:endParaRPr lang="en-GB"/>
          </a:p>
        </p:txBody>
      </p:sp>
      <p:sp>
        <p:nvSpPr>
          <p:cNvPr id="3" name="Content Placeholder 2"/>
          <p:cNvSpPr>
            <a:spLocks noGrp="1"/>
          </p:cNvSpPr>
          <p:nvPr>
            <p:ph sz="half" idx="1"/>
          </p:nvPr>
        </p:nvSpPr>
        <p:spPr>
          <a:xfrm>
            <a:off x="468313" y="1628775"/>
            <a:ext cx="4038600" cy="489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59313" y="1628775"/>
            <a:ext cx="4038600" cy="237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59313" y="4152900"/>
            <a:ext cx="4038600" cy="2373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68313" y="476250"/>
            <a:ext cx="8229600" cy="792163"/>
          </a:xfrm>
        </p:spPr>
        <p:txBody>
          <a:bodyPr/>
          <a:lstStyle/>
          <a:p>
            <a:r>
              <a:rPr lang="en-US"/>
              <a:t>Click to edit Master title style</a:t>
            </a:r>
            <a:endParaRPr lang="en-GB"/>
          </a:p>
        </p:txBody>
      </p:sp>
      <p:sp>
        <p:nvSpPr>
          <p:cNvPr id="3" name="Content Placeholder 2"/>
          <p:cNvSpPr>
            <a:spLocks noGrp="1"/>
          </p:cNvSpPr>
          <p:nvPr>
            <p:ph sz="half" idx="1"/>
          </p:nvPr>
        </p:nvSpPr>
        <p:spPr>
          <a:xfrm>
            <a:off x="468313" y="1628775"/>
            <a:ext cx="4038600" cy="489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659313" y="1628775"/>
            <a:ext cx="4038600" cy="489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8313" y="1628775"/>
            <a:ext cx="40386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9313" y="1628775"/>
            <a:ext cx="40386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546100"/>
            <a:chOff x="0" y="0"/>
            <a:chExt cx="5760" cy="344"/>
          </a:xfrm>
        </p:grpSpPr>
        <p:sp>
          <p:nvSpPr>
            <p:cNvPr id="64515" name="Rectangle 3"/>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pitchFamily="18" charset="0"/>
                <a:cs typeface="+mn-cs"/>
              </a:endParaRPr>
            </a:p>
          </p:txBody>
        </p:sp>
        <p:sp>
          <p:nvSpPr>
            <p:cNvPr id="64516" name="Rectangle 4"/>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dirty="0">
                <a:latin typeface="Times New Roman" pitchFamily="18" charset="0"/>
                <a:cs typeface="+mn-cs"/>
              </a:endParaRPr>
            </a:p>
          </p:txBody>
        </p:sp>
        <p:sp>
          <p:nvSpPr>
            <p:cNvPr id="64517" name="Rectangle 5"/>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dirty="0">
                <a:solidFill>
                  <a:schemeClr val="hlink"/>
                </a:solidFill>
                <a:latin typeface="Arial" charset="0"/>
                <a:cs typeface="+mn-cs"/>
              </a:endParaRPr>
            </a:p>
          </p:txBody>
        </p:sp>
        <p:sp>
          <p:nvSpPr>
            <p:cNvPr id="64518" name="Rectangle 6"/>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dirty="0">
                <a:solidFill>
                  <a:schemeClr val="hlink"/>
                </a:solidFill>
                <a:latin typeface="Arial" charset="0"/>
                <a:cs typeface="+mn-cs"/>
              </a:endParaRPr>
            </a:p>
          </p:txBody>
        </p:sp>
        <p:sp>
          <p:nvSpPr>
            <p:cNvPr id="64519" name="Rectangle 7"/>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dirty="0">
                <a:solidFill>
                  <a:schemeClr val="accent2"/>
                </a:solidFill>
                <a:latin typeface="Arial" charset="0"/>
                <a:cs typeface="+mn-cs"/>
              </a:endParaRPr>
            </a:p>
          </p:txBody>
        </p:sp>
        <p:sp>
          <p:nvSpPr>
            <p:cNvPr id="64520" name="Rectangle 8"/>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dirty="0">
                <a:solidFill>
                  <a:schemeClr val="hlink"/>
                </a:solidFill>
                <a:latin typeface="Arial" charset="0"/>
                <a:cs typeface="+mn-cs"/>
              </a:endParaRPr>
            </a:p>
          </p:txBody>
        </p:sp>
        <p:sp>
          <p:nvSpPr>
            <p:cNvPr id="64521" name="Rectangle 9"/>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dirty="0">
                <a:latin typeface="Times New Roman" pitchFamily="18" charset="0"/>
                <a:cs typeface="+mn-cs"/>
              </a:endParaRPr>
            </a:p>
          </p:txBody>
        </p:sp>
        <p:sp>
          <p:nvSpPr>
            <p:cNvPr id="64522" name="Rectangle 10"/>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dirty="0">
                <a:solidFill>
                  <a:schemeClr val="accent2"/>
                </a:solidFill>
                <a:latin typeface="Arial" charset="0"/>
                <a:cs typeface="+mn-cs"/>
              </a:endParaRPr>
            </a:p>
          </p:txBody>
        </p:sp>
        <p:sp>
          <p:nvSpPr>
            <p:cNvPr id="64523" name="Rectangle 11"/>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dirty="0">
                <a:solidFill>
                  <a:schemeClr val="accent2"/>
                </a:solidFill>
                <a:latin typeface="Arial" charset="0"/>
                <a:cs typeface="+mn-cs"/>
              </a:endParaRPr>
            </a:p>
          </p:txBody>
        </p:sp>
      </p:grpSp>
      <p:sp>
        <p:nvSpPr>
          <p:cNvPr id="1027" name="Rectangle 12"/>
          <p:cNvSpPr>
            <a:spLocks noGrp="1" noChangeArrowheads="1"/>
          </p:cNvSpPr>
          <p:nvPr>
            <p:ph type="title"/>
          </p:nvPr>
        </p:nvSpPr>
        <p:spPr bwMode="auto">
          <a:xfrm>
            <a:off x="468313" y="476250"/>
            <a:ext cx="82296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8" name="Rectangle 13"/>
          <p:cNvSpPr>
            <a:spLocks noGrp="1" noChangeArrowheads="1"/>
          </p:cNvSpPr>
          <p:nvPr>
            <p:ph type="body" idx="1"/>
          </p:nvPr>
        </p:nvSpPr>
        <p:spPr bwMode="auto">
          <a:xfrm>
            <a:off x="468313" y="1628775"/>
            <a:ext cx="8229600" cy="4897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p:txBody>
      </p:sp>
    </p:spTree>
  </p:cSld>
  <p:clrMap bg1="dk2" tx1="lt1" bg2="dk1" tx2="lt2" accent1="accent1" accent2="accent2" accent3="accent3" accent4="accent4" accent5="accent5" accent6="accent6" hlink="hlink" folHlink="folHlink"/>
  <p:sldLayoutIdLst>
    <p:sldLayoutId id="2147483765"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transition/>
  <p:txStyles>
    <p:titleStyle>
      <a:lvl1pPr algn="l" rtl="0" eaLnBrk="0" fontAlgn="base" hangingPunct="0">
        <a:spcBef>
          <a:spcPct val="0"/>
        </a:spcBef>
        <a:spcAft>
          <a:spcPct val="0"/>
        </a:spcAft>
        <a:defRPr sz="3600">
          <a:solidFill>
            <a:srgbClr val="FFFF00"/>
          </a:solidFill>
          <a:latin typeface="+mj-lt"/>
          <a:ea typeface="+mj-ea"/>
          <a:cs typeface="+mj-cs"/>
        </a:defRPr>
      </a:lvl1pPr>
      <a:lvl2pPr algn="l" rtl="0" eaLnBrk="0" fontAlgn="base" hangingPunct="0">
        <a:spcBef>
          <a:spcPct val="0"/>
        </a:spcBef>
        <a:spcAft>
          <a:spcPct val="0"/>
        </a:spcAft>
        <a:defRPr sz="3600">
          <a:solidFill>
            <a:srgbClr val="FFFF00"/>
          </a:solidFill>
          <a:latin typeface="Calibri" pitchFamily="34" charset="0"/>
        </a:defRPr>
      </a:lvl2pPr>
      <a:lvl3pPr algn="l" rtl="0" eaLnBrk="0" fontAlgn="base" hangingPunct="0">
        <a:spcBef>
          <a:spcPct val="0"/>
        </a:spcBef>
        <a:spcAft>
          <a:spcPct val="0"/>
        </a:spcAft>
        <a:defRPr sz="3600">
          <a:solidFill>
            <a:srgbClr val="FFFF00"/>
          </a:solidFill>
          <a:latin typeface="Calibri" pitchFamily="34" charset="0"/>
        </a:defRPr>
      </a:lvl3pPr>
      <a:lvl4pPr algn="l" rtl="0" eaLnBrk="0" fontAlgn="base" hangingPunct="0">
        <a:spcBef>
          <a:spcPct val="0"/>
        </a:spcBef>
        <a:spcAft>
          <a:spcPct val="0"/>
        </a:spcAft>
        <a:defRPr sz="3600">
          <a:solidFill>
            <a:srgbClr val="FFFF00"/>
          </a:solidFill>
          <a:latin typeface="Calibri" pitchFamily="34" charset="0"/>
        </a:defRPr>
      </a:lvl4pPr>
      <a:lvl5pPr algn="l" rtl="0" eaLnBrk="0" fontAlgn="base" hangingPunct="0">
        <a:spcBef>
          <a:spcPct val="0"/>
        </a:spcBef>
        <a:spcAft>
          <a:spcPct val="0"/>
        </a:spcAft>
        <a:defRPr sz="3600">
          <a:solidFill>
            <a:srgbClr val="FFFF00"/>
          </a:solidFill>
          <a:latin typeface="Calibri" pitchFamily="34" charset="0"/>
        </a:defRPr>
      </a:lvl5pPr>
      <a:lvl6pPr marL="457200" algn="l" rtl="0" fontAlgn="base">
        <a:spcBef>
          <a:spcPct val="0"/>
        </a:spcBef>
        <a:spcAft>
          <a:spcPct val="0"/>
        </a:spcAft>
        <a:defRPr sz="3600">
          <a:solidFill>
            <a:srgbClr val="FFFF00"/>
          </a:solidFill>
          <a:latin typeface="Calibri" pitchFamily="34" charset="0"/>
        </a:defRPr>
      </a:lvl6pPr>
      <a:lvl7pPr marL="914400" algn="l" rtl="0" fontAlgn="base">
        <a:spcBef>
          <a:spcPct val="0"/>
        </a:spcBef>
        <a:spcAft>
          <a:spcPct val="0"/>
        </a:spcAft>
        <a:defRPr sz="3600">
          <a:solidFill>
            <a:srgbClr val="FFFF00"/>
          </a:solidFill>
          <a:latin typeface="Calibri" pitchFamily="34" charset="0"/>
        </a:defRPr>
      </a:lvl7pPr>
      <a:lvl8pPr marL="1371600" algn="l" rtl="0" fontAlgn="base">
        <a:spcBef>
          <a:spcPct val="0"/>
        </a:spcBef>
        <a:spcAft>
          <a:spcPct val="0"/>
        </a:spcAft>
        <a:defRPr sz="3600">
          <a:solidFill>
            <a:srgbClr val="FFFF00"/>
          </a:solidFill>
          <a:latin typeface="Calibri" pitchFamily="34" charset="0"/>
        </a:defRPr>
      </a:lvl8pPr>
      <a:lvl9pPr marL="1828800" algn="l" rtl="0" fontAlgn="base">
        <a:spcBef>
          <a:spcPct val="0"/>
        </a:spcBef>
        <a:spcAft>
          <a:spcPct val="0"/>
        </a:spcAft>
        <a:defRPr sz="3600">
          <a:solidFill>
            <a:srgbClr val="FFFF00"/>
          </a:solidFill>
          <a:latin typeface="Calibri"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2"/>
          </a:solidFill>
          <a:latin typeface="Arial" charset="0"/>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2"/>
          </a:solidFill>
          <a:latin typeface="Arial" charset="0"/>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2"/>
          </a:solidFill>
          <a:latin typeface="Arial"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2"/>
          </a:solidFill>
          <a:latin typeface="Arial" charset="0"/>
        </a:defRPr>
      </a:lvl6pPr>
      <a:lvl7pPr marL="2971800" indent="-228600" algn="l" rtl="0" fontAlgn="base">
        <a:spcBef>
          <a:spcPct val="20000"/>
        </a:spcBef>
        <a:spcAft>
          <a:spcPct val="0"/>
        </a:spcAft>
        <a:buClr>
          <a:schemeClr val="bg2"/>
        </a:buClr>
        <a:buFont typeface="Wingdings" pitchFamily="2" charset="2"/>
        <a:buChar char="§"/>
        <a:defRPr sz="2000">
          <a:solidFill>
            <a:schemeClr val="tx2"/>
          </a:solidFill>
          <a:latin typeface="Arial" charset="0"/>
        </a:defRPr>
      </a:lvl7pPr>
      <a:lvl8pPr marL="3429000" indent="-228600" algn="l" rtl="0" fontAlgn="base">
        <a:spcBef>
          <a:spcPct val="20000"/>
        </a:spcBef>
        <a:spcAft>
          <a:spcPct val="0"/>
        </a:spcAft>
        <a:buClr>
          <a:schemeClr val="bg2"/>
        </a:buClr>
        <a:buFont typeface="Wingdings" pitchFamily="2" charset="2"/>
        <a:buChar char="§"/>
        <a:defRPr sz="2000">
          <a:solidFill>
            <a:schemeClr val="tx2"/>
          </a:solidFill>
          <a:latin typeface="Arial" charset="0"/>
        </a:defRPr>
      </a:lvl8pPr>
      <a:lvl9pPr marL="3886200" indent="-228600" algn="l" rtl="0" fontAlgn="base">
        <a:spcBef>
          <a:spcPct val="20000"/>
        </a:spcBef>
        <a:spcAft>
          <a:spcPct val="0"/>
        </a:spcAft>
        <a:buClr>
          <a:schemeClr val="bg2"/>
        </a:buClr>
        <a:buFont typeface="Wingdings" pitchFamily="2" charset="2"/>
        <a:buChar char="§"/>
        <a:defRPr sz="2000">
          <a:solidFill>
            <a:schemeClr val="tx2"/>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hyperlink" Target="https://www.theguardian.com/environment/2020/sep/11/country-diary-the-swifts-are-long-gone-and-the-swallows-to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jpeg"/><Relationship Id="rId4" Type="http://schemas.openxmlformats.org/officeDocument/2006/relationships/image" Target="../media/image3.wmf"/><Relationship Id="rId9" Type="http://schemas.openxmlformats.org/officeDocument/2006/relationships/image" Target="../media/image8.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ippr.org/publications/warm-wordshow-are-we-telling-the-climate-story-and-can-we-tell-it-better" TargetMode="External"/><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0.jpe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hyperlink" Target="https://www.ippr.org/publications/warm-wordshow-are-we-telling-the-climate-story-and-can-we-tell-it-better" TargetMode="External"/><Relationship Id="rId7"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heguardian.com/environment/2020/sep/11/country-diary-the-swifts-are-long-gone-and-the-swallows-too"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literatureessaysamples.com/antony-s-and-brutus-speeches-in-julius-caesar/"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iencepolicy.colorado.edu/icecaps/research/media_coverage/summaries/special_issue_2019.html" TargetMode="External"/><Relationship Id="rId2" Type="http://schemas.openxmlformats.org/officeDocument/2006/relationships/hyperlink" Target="http://sciencepolicy.colorado.edu/media_coverage/"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sciencepolicy.colorado.edu/icecaps/research/media_coverage/summaries/special_issue_2020.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916238" y="1916113"/>
            <a:ext cx="5976937" cy="2087562"/>
          </a:xfrm>
        </p:spPr>
        <p:txBody>
          <a:bodyPr/>
          <a:lstStyle/>
          <a:p>
            <a:pPr eaLnBrk="1" hangingPunct="1"/>
            <a:r>
              <a:rPr lang="en-GB" dirty="0">
                <a:solidFill>
                  <a:schemeClr val="tx1"/>
                </a:solidFill>
              </a:rPr>
              <a:t>Qualitative Approaches:</a:t>
            </a:r>
            <a:br>
              <a:rPr lang="en-GB" dirty="0">
                <a:solidFill>
                  <a:schemeClr val="tx1"/>
                </a:solidFill>
              </a:rPr>
            </a:br>
            <a:r>
              <a:rPr lang="en-GB" dirty="0">
                <a:solidFill>
                  <a:schemeClr val="tx1"/>
                </a:solidFill>
              </a:rPr>
              <a:t>Making Sense of Words and Pictures</a:t>
            </a:r>
            <a:br>
              <a:rPr lang="en-GB" dirty="0">
                <a:solidFill>
                  <a:schemeClr val="tx1"/>
                </a:solidFill>
              </a:rPr>
            </a:br>
            <a:r>
              <a:rPr lang="en-GB" sz="2800" i="1" dirty="0"/>
              <a:t>Nick Spedding</a:t>
            </a:r>
            <a:br>
              <a:rPr lang="en-GB" sz="2800" i="1" dirty="0"/>
            </a:br>
            <a:endParaRPr lang="en-GB" sz="2200" dirty="0"/>
          </a:p>
        </p:txBody>
      </p:sp>
      <p:sp>
        <p:nvSpPr>
          <p:cNvPr id="3075" name="Rectangle 3"/>
          <p:cNvSpPr>
            <a:spLocks noGrp="1" noChangeArrowheads="1"/>
          </p:cNvSpPr>
          <p:nvPr>
            <p:ph type="subTitle" idx="1"/>
          </p:nvPr>
        </p:nvSpPr>
        <p:spPr>
          <a:xfrm>
            <a:off x="2916238" y="549275"/>
            <a:ext cx="5903912" cy="1079500"/>
          </a:xfrm>
        </p:spPr>
        <p:txBody>
          <a:bodyPr/>
          <a:lstStyle/>
          <a:p>
            <a:pPr eaLnBrk="1" hangingPunct="1">
              <a:lnSpc>
                <a:spcPct val="80000"/>
              </a:lnSpc>
            </a:pPr>
            <a:r>
              <a:rPr lang="en-GB" sz="1400" dirty="0">
                <a:solidFill>
                  <a:srgbClr val="FFFF00"/>
                </a:solidFill>
              </a:rPr>
              <a:t>Geography &amp; Environment, School of Geosciences</a:t>
            </a:r>
          </a:p>
          <a:p>
            <a:pPr eaLnBrk="1" hangingPunct="1">
              <a:lnSpc>
                <a:spcPct val="80000"/>
              </a:lnSpc>
            </a:pPr>
            <a:r>
              <a:rPr lang="en-GB" sz="1800" dirty="0">
                <a:solidFill>
                  <a:srgbClr val="FFFF00"/>
                </a:solidFill>
              </a:rPr>
              <a:t>GG3052 / GG3573 </a:t>
            </a:r>
            <a:r>
              <a:rPr lang="en-GB" sz="1800">
                <a:solidFill>
                  <a:srgbClr val="FFFF00"/>
                </a:solidFill>
              </a:rPr>
              <a:t>/ GG3574</a:t>
            </a:r>
            <a:endParaRPr lang="en-GB" sz="1800" dirty="0">
              <a:solidFill>
                <a:srgbClr val="FFFF00"/>
              </a:solidFill>
            </a:endParaRPr>
          </a:p>
          <a:p>
            <a:pPr eaLnBrk="1" hangingPunct="1">
              <a:lnSpc>
                <a:spcPct val="80000"/>
              </a:lnSpc>
            </a:pPr>
            <a:r>
              <a:rPr lang="en-GB" sz="3200" dirty="0">
                <a:solidFill>
                  <a:srgbClr val="FFFF00"/>
                </a:solidFill>
              </a:rPr>
              <a:t>Research Design</a:t>
            </a:r>
          </a:p>
          <a:p>
            <a:pPr eaLnBrk="1" hangingPunct="1">
              <a:lnSpc>
                <a:spcPct val="80000"/>
              </a:lnSpc>
            </a:pPr>
            <a:endParaRPr lang="en-GB" sz="2400" i="1"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A6E6-5FF3-4626-A37E-BE9A8B7B9056}"/>
              </a:ext>
            </a:extLst>
          </p:cNvPr>
          <p:cNvSpPr>
            <a:spLocks noGrp="1"/>
          </p:cNvSpPr>
          <p:nvPr>
            <p:ph type="title"/>
          </p:nvPr>
        </p:nvSpPr>
        <p:spPr>
          <a:xfrm>
            <a:off x="468313" y="476250"/>
            <a:ext cx="2735535" cy="1512589"/>
          </a:xfrm>
        </p:spPr>
        <p:txBody>
          <a:bodyPr/>
          <a:lstStyle/>
          <a:p>
            <a:r>
              <a:rPr lang="en-GB" sz="2800" dirty="0"/>
              <a:t>SX1505</a:t>
            </a:r>
            <a:br>
              <a:rPr lang="en-GB" sz="2800" dirty="0"/>
            </a:br>
            <a:r>
              <a:rPr lang="en-GB" sz="2800" dirty="0"/>
              <a:t>UK newspapers </a:t>
            </a:r>
          </a:p>
        </p:txBody>
      </p:sp>
      <p:sp>
        <p:nvSpPr>
          <p:cNvPr id="3" name="Content Placeholder 2">
            <a:extLst>
              <a:ext uri="{FF2B5EF4-FFF2-40B4-BE49-F238E27FC236}">
                <a16:creationId xmlns:a16="http://schemas.microsoft.com/office/drawing/2014/main" id="{5E6A777E-3A0C-49AE-A2FD-C0E3ABC4CF7C}"/>
              </a:ext>
            </a:extLst>
          </p:cNvPr>
          <p:cNvSpPr>
            <a:spLocks noGrp="1"/>
          </p:cNvSpPr>
          <p:nvPr>
            <p:ph idx="1"/>
          </p:nvPr>
        </p:nvSpPr>
        <p:spPr>
          <a:xfrm>
            <a:off x="477321" y="3717032"/>
            <a:ext cx="3014559" cy="2664718"/>
          </a:xfrm>
        </p:spPr>
        <p:txBody>
          <a:bodyPr/>
          <a:lstStyle/>
          <a:p>
            <a:pPr>
              <a:spcBef>
                <a:spcPts val="1200"/>
              </a:spcBef>
            </a:pPr>
            <a:r>
              <a:rPr lang="en-GB" sz="2000" dirty="0"/>
              <a:t>September: IPCC AR5</a:t>
            </a:r>
          </a:p>
          <a:p>
            <a:pPr>
              <a:spcBef>
                <a:spcPts val="1200"/>
              </a:spcBef>
            </a:pPr>
            <a:r>
              <a:rPr lang="en-GB" sz="2000" dirty="0"/>
              <a:t>November: Typhoon Haiyan + UNFCCC Warsaw</a:t>
            </a:r>
          </a:p>
          <a:p>
            <a:pPr>
              <a:spcBef>
                <a:spcPts val="1200"/>
              </a:spcBef>
            </a:pPr>
            <a:r>
              <a:rPr lang="en-GB" sz="2000" dirty="0"/>
              <a:t>January-February: floods, SW hard hit</a:t>
            </a:r>
          </a:p>
        </p:txBody>
      </p:sp>
      <p:pic>
        <p:nvPicPr>
          <p:cNvPr id="4" name="Picture 3">
            <a:extLst>
              <a:ext uri="{FF2B5EF4-FFF2-40B4-BE49-F238E27FC236}">
                <a16:creationId xmlns:a16="http://schemas.microsoft.com/office/drawing/2014/main" id="{23FA3508-8FE2-4562-BB31-092CFB91FE37}"/>
              </a:ext>
            </a:extLst>
          </p:cNvPr>
          <p:cNvPicPr>
            <a:picLocks noChangeAspect="1"/>
          </p:cNvPicPr>
          <p:nvPr/>
        </p:nvPicPr>
        <p:blipFill>
          <a:blip r:embed="rId2"/>
          <a:stretch>
            <a:fillRect/>
          </a:stretch>
        </p:blipFill>
        <p:spPr>
          <a:xfrm>
            <a:off x="3692635" y="268016"/>
            <a:ext cx="5021247" cy="3096344"/>
          </a:xfrm>
          <a:prstGeom prst="rect">
            <a:avLst/>
          </a:prstGeom>
          <a:ln w="19050">
            <a:solidFill>
              <a:schemeClr val="bg2">
                <a:lumMod val="20000"/>
                <a:lumOff val="80000"/>
              </a:schemeClr>
            </a:solidFill>
          </a:ln>
        </p:spPr>
      </p:pic>
      <p:pic>
        <p:nvPicPr>
          <p:cNvPr id="5" name="Picture 4">
            <a:extLst>
              <a:ext uri="{FF2B5EF4-FFF2-40B4-BE49-F238E27FC236}">
                <a16:creationId xmlns:a16="http://schemas.microsoft.com/office/drawing/2014/main" id="{C57556DB-0F28-4165-A654-1A75F7F3D75F}"/>
              </a:ext>
            </a:extLst>
          </p:cNvPr>
          <p:cNvPicPr>
            <a:picLocks noChangeAspect="1"/>
          </p:cNvPicPr>
          <p:nvPr/>
        </p:nvPicPr>
        <p:blipFill>
          <a:blip r:embed="rId3"/>
          <a:stretch>
            <a:fillRect/>
          </a:stretch>
        </p:blipFill>
        <p:spPr>
          <a:xfrm>
            <a:off x="3699595" y="3632376"/>
            <a:ext cx="5007326" cy="2957609"/>
          </a:xfrm>
          <a:prstGeom prst="rect">
            <a:avLst/>
          </a:prstGeom>
          <a:ln w="19050">
            <a:solidFill>
              <a:schemeClr val="tx1"/>
            </a:solidFill>
          </a:ln>
        </p:spPr>
      </p:pic>
    </p:spTree>
    <p:extLst>
      <p:ext uri="{BB962C8B-B14F-4D97-AF65-F5344CB8AC3E}">
        <p14:creationId xmlns:p14="http://schemas.microsoft.com/office/powerpoint/2010/main" val="23351444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8163-CED6-474E-8775-1E0EBC8A5FAD}"/>
              </a:ext>
            </a:extLst>
          </p:cNvPr>
          <p:cNvSpPr>
            <a:spLocks noGrp="1"/>
          </p:cNvSpPr>
          <p:nvPr>
            <p:ph type="title"/>
          </p:nvPr>
        </p:nvSpPr>
        <p:spPr>
          <a:xfrm>
            <a:off x="511493" y="470239"/>
            <a:ext cx="8229600" cy="432470"/>
          </a:xfrm>
        </p:spPr>
        <p:txBody>
          <a:bodyPr/>
          <a:lstStyle/>
          <a:p>
            <a:r>
              <a:rPr lang="en-GB" dirty="0"/>
              <a:t>Inverness</a:t>
            </a:r>
          </a:p>
        </p:txBody>
      </p:sp>
      <p:sp>
        <p:nvSpPr>
          <p:cNvPr id="3" name="Content Placeholder 2">
            <a:extLst>
              <a:ext uri="{FF2B5EF4-FFF2-40B4-BE49-F238E27FC236}">
                <a16:creationId xmlns:a16="http://schemas.microsoft.com/office/drawing/2014/main" id="{47A6F7C8-40A7-4304-98AD-BFFFC9CDC611}"/>
              </a:ext>
            </a:extLst>
          </p:cNvPr>
          <p:cNvSpPr>
            <a:spLocks noGrp="1"/>
          </p:cNvSpPr>
          <p:nvPr>
            <p:ph idx="1"/>
          </p:nvPr>
        </p:nvSpPr>
        <p:spPr>
          <a:xfrm>
            <a:off x="654740" y="4407862"/>
            <a:ext cx="8229600" cy="1408742"/>
          </a:xfrm>
        </p:spPr>
        <p:txBody>
          <a:bodyPr/>
          <a:lstStyle/>
          <a:p>
            <a:pPr marL="0" indent="0">
              <a:spcBef>
                <a:spcPts val="0"/>
              </a:spcBef>
              <a:buNone/>
            </a:pPr>
            <a:r>
              <a:rPr lang="en-GB" sz="1800" dirty="0">
                <a:solidFill>
                  <a:srgbClr val="FFFF00"/>
                </a:solidFill>
              </a:rPr>
              <a:t>Objective codes</a:t>
            </a:r>
          </a:p>
          <a:p>
            <a:pPr>
              <a:lnSpc>
                <a:spcPct val="110000"/>
              </a:lnSpc>
              <a:spcBef>
                <a:spcPts val="0"/>
              </a:spcBef>
            </a:pPr>
            <a:r>
              <a:rPr lang="en-GB" sz="1600" dirty="0">
                <a:solidFill>
                  <a:srgbClr val="FFFF00"/>
                </a:solidFill>
              </a:rPr>
              <a:t>People.  </a:t>
            </a:r>
            <a:r>
              <a:rPr lang="en-GB" sz="1600" dirty="0"/>
              <a:t>Yes – but what kind of people (e.g., hosts, visitors), how many, doing what?</a:t>
            </a:r>
          </a:p>
          <a:p>
            <a:pPr>
              <a:lnSpc>
                <a:spcPct val="110000"/>
              </a:lnSpc>
              <a:spcBef>
                <a:spcPts val="0"/>
              </a:spcBef>
            </a:pPr>
            <a:r>
              <a:rPr lang="en-GB" sz="1600" dirty="0">
                <a:solidFill>
                  <a:srgbClr val="FFFF00"/>
                </a:solidFill>
              </a:rPr>
              <a:t>Buildings</a:t>
            </a:r>
            <a:r>
              <a:rPr lang="en-GB" sz="1600" dirty="0"/>
              <a:t>. Yes – but what kind?  Castle…</a:t>
            </a:r>
          </a:p>
          <a:p>
            <a:pPr>
              <a:lnSpc>
                <a:spcPct val="110000"/>
              </a:lnSpc>
              <a:spcBef>
                <a:spcPts val="0"/>
              </a:spcBef>
            </a:pPr>
            <a:r>
              <a:rPr lang="en-GB" sz="1600" dirty="0">
                <a:solidFill>
                  <a:srgbClr val="FFFF00"/>
                </a:solidFill>
              </a:rPr>
              <a:t>Natural features?  </a:t>
            </a:r>
            <a:r>
              <a:rPr lang="en-GB" sz="1600" dirty="0"/>
              <a:t>River (just), hill, trees.  Does the size of the hill, or the type of tree matter?</a:t>
            </a:r>
          </a:p>
          <a:p>
            <a:pPr>
              <a:lnSpc>
                <a:spcPct val="110000"/>
              </a:lnSpc>
              <a:spcBef>
                <a:spcPts val="0"/>
              </a:spcBef>
            </a:pPr>
            <a:r>
              <a:rPr lang="en-GB" sz="1600" dirty="0">
                <a:solidFill>
                  <a:srgbClr val="FFFF00"/>
                </a:solidFill>
              </a:rPr>
              <a:t>Weather.  </a:t>
            </a:r>
            <a:r>
              <a:rPr lang="en-GB" sz="1600" dirty="0"/>
              <a:t>Fine, sunny</a:t>
            </a:r>
          </a:p>
          <a:p>
            <a:pPr>
              <a:lnSpc>
                <a:spcPct val="110000"/>
              </a:lnSpc>
              <a:spcBef>
                <a:spcPts val="0"/>
              </a:spcBef>
            </a:pPr>
            <a:r>
              <a:rPr lang="en-GB" sz="1600" dirty="0">
                <a:solidFill>
                  <a:srgbClr val="FFFF00"/>
                </a:solidFill>
              </a:rPr>
              <a:t>Perspective.  </a:t>
            </a:r>
            <a:r>
              <a:rPr lang="en-GB" sz="1600" dirty="0"/>
              <a:t>Eye-level (as opposed to, say, low shot, looking upwards; elevated shot, looking downwards; wide-angle)</a:t>
            </a:r>
          </a:p>
        </p:txBody>
      </p:sp>
      <p:pic>
        <p:nvPicPr>
          <p:cNvPr id="4" name="Picture 3">
            <a:extLst>
              <a:ext uri="{FF2B5EF4-FFF2-40B4-BE49-F238E27FC236}">
                <a16:creationId xmlns:a16="http://schemas.microsoft.com/office/drawing/2014/main" id="{CBC41587-E063-426C-BB1D-24E5E6680076}"/>
              </a:ext>
            </a:extLst>
          </p:cNvPr>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654740" y="1118732"/>
            <a:ext cx="4071620" cy="3174365"/>
          </a:xfrm>
          <a:prstGeom prst="rect">
            <a:avLst/>
          </a:prstGeom>
          <a:noFill/>
          <a:ln w="25400">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a:extLst>
              <a:ext uri="{FF2B5EF4-FFF2-40B4-BE49-F238E27FC236}">
                <a16:creationId xmlns:a16="http://schemas.microsoft.com/office/drawing/2014/main" id="{99A321EA-90DA-4DCE-BE54-869BF1FA6D34}"/>
              </a:ext>
            </a:extLst>
          </p:cNvPr>
          <p:cNvSpPr txBox="1"/>
          <p:nvPr/>
        </p:nvSpPr>
        <p:spPr>
          <a:xfrm>
            <a:off x="4932040" y="1037893"/>
            <a:ext cx="3312368" cy="2585323"/>
          </a:xfrm>
          <a:prstGeom prst="rect">
            <a:avLst/>
          </a:prstGeom>
          <a:noFill/>
        </p:spPr>
        <p:txBody>
          <a:bodyPr wrap="square" rtlCol="0">
            <a:spAutoFit/>
          </a:bodyPr>
          <a:lstStyle/>
          <a:p>
            <a:r>
              <a:rPr lang="en-GB" dirty="0">
                <a:solidFill>
                  <a:srgbClr val="FFFF00"/>
                </a:solidFill>
                <a:latin typeface="+mn-lt"/>
              </a:rPr>
              <a:t>Description – face value</a:t>
            </a:r>
          </a:p>
          <a:p>
            <a:r>
              <a:rPr lang="en-GB" dirty="0">
                <a:latin typeface="+mn-lt"/>
              </a:rPr>
              <a:t>A bright, fine day in Inverness.  A military pipe band, in full highland dress, leads a parade.  In the background, beyond the river, a castle sits on top of a tree-covered hill.  The scene is presented from the viewpoint of a roadside spectator.</a:t>
            </a:r>
          </a:p>
        </p:txBody>
      </p:sp>
    </p:spTree>
    <p:extLst>
      <p:ext uri="{BB962C8B-B14F-4D97-AF65-F5344CB8AC3E}">
        <p14:creationId xmlns:p14="http://schemas.microsoft.com/office/powerpoint/2010/main" val="171799311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8163-CED6-474E-8775-1E0EBC8A5FAD}"/>
              </a:ext>
            </a:extLst>
          </p:cNvPr>
          <p:cNvSpPr>
            <a:spLocks noGrp="1"/>
          </p:cNvSpPr>
          <p:nvPr>
            <p:ph type="title"/>
          </p:nvPr>
        </p:nvSpPr>
        <p:spPr>
          <a:xfrm>
            <a:off x="468313" y="476251"/>
            <a:ext cx="8229600" cy="432470"/>
          </a:xfrm>
        </p:spPr>
        <p:txBody>
          <a:bodyPr/>
          <a:lstStyle/>
          <a:p>
            <a:r>
              <a:rPr lang="en-GB" dirty="0"/>
              <a:t>Inverness</a:t>
            </a:r>
          </a:p>
        </p:txBody>
      </p:sp>
      <p:sp>
        <p:nvSpPr>
          <p:cNvPr id="3" name="Content Placeholder 2">
            <a:extLst>
              <a:ext uri="{FF2B5EF4-FFF2-40B4-BE49-F238E27FC236}">
                <a16:creationId xmlns:a16="http://schemas.microsoft.com/office/drawing/2014/main" id="{47A6F7C8-40A7-4304-98AD-BFFFC9CDC611}"/>
              </a:ext>
            </a:extLst>
          </p:cNvPr>
          <p:cNvSpPr>
            <a:spLocks noGrp="1"/>
          </p:cNvSpPr>
          <p:nvPr>
            <p:ph idx="1"/>
          </p:nvPr>
        </p:nvSpPr>
        <p:spPr>
          <a:xfrm>
            <a:off x="457200" y="4684554"/>
            <a:ext cx="8229600" cy="1408742"/>
          </a:xfrm>
        </p:spPr>
        <p:txBody>
          <a:bodyPr/>
          <a:lstStyle/>
          <a:p>
            <a:r>
              <a:rPr lang="en-GB" sz="1800" dirty="0"/>
              <a:t>Attractions: parade, pipes and drums music, castle (cultural)</a:t>
            </a:r>
          </a:p>
          <a:p>
            <a:r>
              <a:rPr lang="en-GB" sz="1800" dirty="0"/>
              <a:t>Actors: military pipe band (hosts)</a:t>
            </a:r>
          </a:p>
          <a:p>
            <a:r>
              <a:rPr lang="en-GB" sz="1800" dirty="0"/>
              <a:t>Actions: marching, playing music</a:t>
            </a:r>
          </a:p>
          <a:p>
            <a:r>
              <a:rPr lang="en-GB" sz="1800" dirty="0"/>
              <a:t>Atmosphere: ceremonial, celebration, commemoration?</a:t>
            </a:r>
          </a:p>
          <a:p>
            <a:endParaRPr lang="en-GB" dirty="0"/>
          </a:p>
        </p:txBody>
      </p:sp>
      <p:pic>
        <p:nvPicPr>
          <p:cNvPr id="4" name="Picture 3">
            <a:extLst>
              <a:ext uri="{FF2B5EF4-FFF2-40B4-BE49-F238E27FC236}">
                <a16:creationId xmlns:a16="http://schemas.microsoft.com/office/drawing/2014/main" id="{CBC41587-E063-426C-BB1D-24E5E6680076}"/>
              </a:ext>
            </a:extLst>
          </p:cNvPr>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611560" y="1124744"/>
            <a:ext cx="4071620" cy="3174365"/>
          </a:xfrm>
          <a:prstGeom prst="rect">
            <a:avLst/>
          </a:prstGeom>
          <a:noFill/>
          <a:ln w="25400">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a:extLst>
              <a:ext uri="{FF2B5EF4-FFF2-40B4-BE49-F238E27FC236}">
                <a16:creationId xmlns:a16="http://schemas.microsoft.com/office/drawing/2014/main" id="{99A321EA-90DA-4DCE-BE54-869BF1FA6D34}"/>
              </a:ext>
            </a:extLst>
          </p:cNvPr>
          <p:cNvSpPr txBox="1"/>
          <p:nvPr/>
        </p:nvSpPr>
        <p:spPr>
          <a:xfrm>
            <a:off x="4932040" y="1037893"/>
            <a:ext cx="3312368" cy="2585323"/>
          </a:xfrm>
          <a:prstGeom prst="rect">
            <a:avLst/>
          </a:prstGeom>
          <a:noFill/>
        </p:spPr>
        <p:txBody>
          <a:bodyPr wrap="square" rtlCol="0">
            <a:spAutoFit/>
          </a:bodyPr>
          <a:lstStyle/>
          <a:p>
            <a:r>
              <a:rPr lang="en-GB" dirty="0">
                <a:solidFill>
                  <a:srgbClr val="FFFF00"/>
                </a:solidFill>
                <a:latin typeface="+mn-lt"/>
              </a:rPr>
              <a:t>Description – face value</a:t>
            </a:r>
          </a:p>
          <a:p>
            <a:r>
              <a:rPr lang="en-GB" dirty="0">
                <a:latin typeface="+mn-lt"/>
              </a:rPr>
              <a:t>A bright, fine day in Inverness.  A military pipe band, in full highland dress, leads a parade.  In the background, beyond the river, a castle sits on top of a tree-covered hill.  The scene is presented from the viewpoint of a roadside spectator.</a:t>
            </a:r>
          </a:p>
        </p:txBody>
      </p:sp>
    </p:spTree>
    <p:extLst>
      <p:ext uri="{BB962C8B-B14F-4D97-AF65-F5344CB8AC3E}">
        <p14:creationId xmlns:p14="http://schemas.microsoft.com/office/powerpoint/2010/main" val="18280308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D0A0-E2A9-42A3-B308-C6E4A063FBD1}"/>
              </a:ext>
            </a:extLst>
          </p:cNvPr>
          <p:cNvSpPr>
            <a:spLocks noGrp="1"/>
          </p:cNvSpPr>
          <p:nvPr>
            <p:ph type="title"/>
          </p:nvPr>
        </p:nvSpPr>
        <p:spPr>
          <a:xfrm>
            <a:off x="468313" y="332656"/>
            <a:ext cx="8229600" cy="648073"/>
          </a:xfrm>
        </p:spPr>
        <p:txBody>
          <a:bodyPr/>
          <a:lstStyle/>
          <a:p>
            <a:r>
              <a:rPr lang="en-GB" sz="3200" dirty="0" err="1"/>
              <a:t>Echtner</a:t>
            </a:r>
            <a:r>
              <a:rPr lang="en-GB" sz="3200" dirty="0"/>
              <a:t>: 4As – </a:t>
            </a:r>
            <a:r>
              <a:rPr lang="en-GB" sz="3200" u="sng" dirty="0"/>
              <a:t>a</a:t>
            </a:r>
            <a:r>
              <a:rPr lang="en-GB" sz="3200" dirty="0"/>
              <a:t>ttractions (cultural)</a:t>
            </a:r>
          </a:p>
        </p:txBody>
      </p:sp>
      <p:pic>
        <p:nvPicPr>
          <p:cNvPr id="6" name="Picture 5">
            <a:extLst>
              <a:ext uri="{FF2B5EF4-FFF2-40B4-BE49-F238E27FC236}">
                <a16:creationId xmlns:a16="http://schemas.microsoft.com/office/drawing/2014/main" id="{0D54AA45-0CE8-49DB-AF3C-7D87C76EAA17}"/>
              </a:ext>
            </a:extLst>
          </p:cNvPr>
          <p:cNvPicPr>
            <a:picLocks noChangeAspect="1"/>
          </p:cNvPicPr>
          <p:nvPr/>
        </p:nvPicPr>
        <p:blipFill>
          <a:blip r:embed="rId2"/>
          <a:stretch>
            <a:fillRect/>
          </a:stretch>
        </p:blipFill>
        <p:spPr>
          <a:xfrm>
            <a:off x="1489745" y="980729"/>
            <a:ext cx="6164510" cy="5544615"/>
          </a:xfrm>
          <a:prstGeom prst="rect">
            <a:avLst/>
          </a:prstGeom>
        </p:spPr>
      </p:pic>
    </p:spTree>
    <p:extLst>
      <p:ext uri="{BB962C8B-B14F-4D97-AF65-F5344CB8AC3E}">
        <p14:creationId xmlns:p14="http://schemas.microsoft.com/office/powerpoint/2010/main" val="8659009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D0A0-E2A9-42A3-B308-C6E4A063FBD1}"/>
              </a:ext>
            </a:extLst>
          </p:cNvPr>
          <p:cNvSpPr>
            <a:spLocks noGrp="1"/>
          </p:cNvSpPr>
          <p:nvPr>
            <p:ph type="title"/>
          </p:nvPr>
        </p:nvSpPr>
        <p:spPr>
          <a:xfrm>
            <a:off x="590872" y="332208"/>
            <a:ext cx="8229600" cy="648073"/>
          </a:xfrm>
        </p:spPr>
        <p:txBody>
          <a:bodyPr/>
          <a:lstStyle/>
          <a:p>
            <a:r>
              <a:rPr lang="en-GB" sz="2800" dirty="0" err="1"/>
              <a:t>Echtner</a:t>
            </a:r>
            <a:r>
              <a:rPr lang="en-GB" sz="2800" dirty="0"/>
              <a:t>: 4As - </a:t>
            </a:r>
            <a:r>
              <a:rPr lang="en-GB" sz="2800" u="sng" dirty="0"/>
              <a:t>a</a:t>
            </a:r>
            <a:r>
              <a:rPr lang="en-GB" sz="2800" dirty="0"/>
              <a:t>tmosphere</a:t>
            </a:r>
          </a:p>
        </p:txBody>
      </p:sp>
      <p:sp>
        <p:nvSpPr>
          <p:cNvPr id="3" name="Content Placeholder 2">
            <a:extLst>
              <a:ext uri="{FF2B5EF4-FFF2-40B4-BE49-F238E27FC236}">
                <a16:creationId xmlns:a16="http://schemas.microsoft.com/office/drawing/2014/main" id="{82FAC96C-901C-4D48-9132-9881AA601BBC}"/>
              </a:ext>
            </a:extLst>
          </p:cNvPr>
          <p:cNvSpPr>
            <a:spLocks noGrp="1"/>
          </p:cNvSpPr>
          <p:nvPr>
            <p:ph idx="1"/>
          </p:nvPr>
        </p:nvSpPr>
        <p:spPr>
          <a:xfrm>
            <a:off x="590872" y="5661248"/>
            <a:ext cx="8229600" cy="648073"/>
          </a:xfrm>
        </p:spPr>
        <p:txBody>
          <a:bodyPr/>
          <a:lstStyle/>
          <a:p>
            <a:r>
              <a:rPr lang="en-GB" sz="1800" dirty="0"/>
              <a:t>Text = adjectives and adverbs</a:t>
            </a:r>
          </a:p>
          <a:p>
            <a:r>
              <a:rPr lang="en-GB" sz="1800" dirty="0"/>
              <a:t>Pictures = interpretative: e.g., from facial expressions, dress, striking features</a:t>
            </a:r>
          </a:p>
          <a:p>
            <a:r>
              <a:rPr lang="en-GB" sz="1800" dirty="0">
                <a:solidFill>
                  <a:srgbClr val="FFC000"/>
                </a:solidFill>
              </a:rPr>
              <a:t>The other two As?  </a:t>
            </a:r>
            <a:r>
              <a:rPr lang="en-GB" sz="1800" u="sng" dirty="0">
                <a:solidFill>
                  <a:srgbClr val="FFC000"/>
                </a:solidFill>
              </a:rPr>
              <a:t>A</a:t>
            </a:r>
            <a:r>
              <a:rPr lang="en-GB" sz="1800" dirty="0">
                <a:solidFill>
                  <a:srgbClr val="FFC000"/>
                </a:solidFill>
              </a:rPr>
              <a:t>ctors and </a:t>
            </a:r>
            <a:r>
              <a:rPr lang="en-GB" sz="1800" u="sng" dirty="0">
                <a:solidFill>
                  <a:srgbClr val="FFC000"/>
                </a:solidFill>
              </a:rPr>
              <a:t>a</a:t>
            </a:r>
            <a:r>
              <a:rPr lang="en-GB" sz="1800" dirty="0">
                <a:solidFill>
                  <a:srgbClr val="FFC000"/>
                </a:solidFill>
              </a:rPr>
              <a:t>ctions</a:t>
            </a:r>
          </a:p>
          <a:p>
            <a:endParaRPr lang="en-GB" sz="1800" dirty="0"/>
          </a:p>
        </p:txBody>
      </p:sp>
      <p:pic>
        <p:nvPicPr>
          <p:cNvPr id="5" name="Content Placeholder 3">
            <a:extLst>
              <a:ext uri="{FF2B5EF4-FFF2-40B4-BE49-F238E27FC236}">
                <a16:creationId xmlns:a16="http://schemas.microsoft.com/office/drawing/2014/main" id="{95CFAD57-EA5A-498E-A745-04806FEC3D0F}"/>
              </a:ext>
            </a:extLst>
          </p:cNvPr>
          <p:cNvPicPr>
            <a:picLocks noChangeAspect="1"/>
          </p:cNvPicPr>
          <p:nvPr/>
        </p:nvPicPr>
        <p:blipFill>
          <a:blip r:embed="rId2"/>
          <a:stretch>
            <a:fillRect/>
          </a:stretch>
        </p:blipFill>
        <p:spPr bwMode="auto">
          <a:xfrm>
            <a:off x="1649665" y="908720"/>
            <a:ext cx="5844670" cy="4680520"/>
          </a:xfrm>
          <a:prstGeom prst="rect">
            <a:avLst/>
          </a:prstGeom>
          <a:noFill/>
          <a:ln w="9525">
            <a:noFill/>
            <a:miter lim="800000"/>
            <a:headEnd/>
            <a:tailEnd/>
          </a:ln>
        </p:spPr>
      </p:pic>
    </p:spTree>
    <p:extLst>
      <p:ext uri="{BB962C8B-B14F-4D97-AF65-F5344CB8AC3E}">
        <p14:creationId xmlns:p14="http://schemas.microsoft.com/office/powerpoint/2010/main" val="7554189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41E7-FDDE-4C0D-AEB2-B3608ECC037D}"/>
              </a:ext>
            </a:extLst>
          </p:cNvPr>
          <p:cNvSpPr>
            <a:spLocks noGrp="1"/>
          </p:cNvSpPr>
          <p:nvPr>
            <p:ph type="title"/>
          </p:nvPr>
        </p:nvSpPr>
        <p:spPr>
          <a:xfrm>
            <a:off x="439137" y="285698"/>
            <a:ext cx="8229600" cy="792163"/>
          </a:xfrm>
        </p:spPr>
        <p:txBody>
          <a:bodyPr/>
          <a:lstStyle/>
          <a:p>
            <a:r>
              <a:rPr lang="en-GB" sz="2800" dirty="0"/>
              <a:t>Place promotion + branding</a:t>
            </a:r>
          </a:p>
        </p:txBody>
      </p:sp>
      <p:sp>
        <p:nvSpPr>
          <p:cNvPr id="3" name="Content Placeholder 2">
            <a:extLst>
              <a:ext uri="{FF2B5EF4-FFF2-40B4-BE49-F238E27FC236}">
                <a16:creationId xmlns:a16="http://schemas.microsoft.com/office/drawing/2014/main" id="{11F7ED38-5294-459F-86D1-3280A4B5C9A1}"/>
              </a:ext>
            </a:extLst>
          </p:cNvPr>
          <p:cNvSpPr>
            <a:spLocks noGrp="1"/>
          </p:cNvSpPr>
          <p:nvPr>
            <p:ph idx="1"/>
          </p:nvPr>
        </p:nvSpPr>
        <p:spPr>
          <a:xfrm>
            <a:off x="475263" y="956926"/>
            <a:ext cx="4677135" cy="1368512"/>
          </a:xfrm>
        </p:spPr>
        <p:txBody>
          <a:bodyPr/>
          <a:lstStyle/>
          <a:p>
            <a:pPr marL="0" indent="0">
              <a:buNone/>
            </a:pPr>
            <a:r>
              <a:rPr lang="en-GB" dirty="0"/>
              <a:t>Three pillars…</a:t>
            </a:r>
          </a:p>
          <a:p>
            <a:r>
              <a:rPr lang="en-GB" sz="2000" dirty="0" err="1"/>
              <a:t>Taecharungroj</a:t>
            </a:r>
            <a:r>
              <a:rPr lang="en-GB" sz="2000" dirty="0"/>
              <a:t>, V.  2019.  User-generated place brand identity: : harnessing the power of content on social media platforms. </a:t>
            </a:r>
            <a:r>
              <a:rPr lang="en-GB" sz="2000" i="1" dirty="0"/>
              <a:t>Journal of Place Management and Development</a:t>
            </a:r>
            <a:r>
              <a:rPr lang="en-GB" sz="2000" dirty="0"/>
              <a:t>.</a:t>
            </a:r>
          </a:p>
        </p:txBody>
      </p:sp>
      <p:pic>
        <p:nvPicPr>
          <p:cNvPr id="1026" name="Picture 2">
            <a:extLst>
              <a:ext uri="{FF2B5EF4-FFF2-40B4-BE49-F238E27FC236}">
                <a16:creationId xmlns:a16="http://schemas.microsoft.com/office/drawing/2014/main" id="{0F6410F1-F0CE-405B-ADA3-092535B7A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104" y="285698"/>
            <a:ext cx="3516339" cy="3143302"/>
          </a:xfrm>
          <a:prstGeom prst="rect">
            <a:avLst/>
          </a:prstGeom>
          <a:solidFill>
            <a:schemeClr val="bg2">
              <a:lumMod val="20000"/>
              <a:lumOff val="80000"/>
            </a:schemeClr>
          </a:solidFill>
          <a:ln w="19050">
            <a:solidFill>
              <a:schemeClr val="bg2">
                <a:lumMod val="40000"/>
                <a:lumOff val="60000"/>
              </a:schemeClr>
            </a:solidFill>
          </a:ln>
        </p:spPr>
      </p:pic>
      <p:pic>
        <p:nvPicPr>
          <p:cNvPr id="5" name="Picture 4">
            <a:extLst>
              <a:ext uri="{FF2B5EF4-FFF2-40B4-BE49-F238E27FC236}">
                <a16:creationId xmlns:a16="http://schemas.microsoft.com/office/drawing/2014/main" id="{2A0DB9DA-B7A9-4F5A-B2B1-995F655F028E}"/>
              </a:ext>
            </a:extLst>
          </p:cNvPr>
          <p:cNvPicPr>
            <a:picLocks noChangeAspect="1"/>
          </p:cNvPicPr>
          <p:nvPr/>
        </p:nvPicPr>
        <p:blipFill>
          <a:blip r:embed="rId3"/>
          <a:stretch>
            <a:fillRect/>
          </a:stretch>
        </p:blipFill>
        <p:spPr>
          <a:xfrm>
            <a:off x="1475656" y="3717032"/>
            <a:ext cx="6652185" cy="3009958"/>
          </a:xfrm>
          <a:prstGeom prst="rect">
            <a:avLst/>
          </a:prstGeom>
          <a:solidFill>
            <a:schemeClr val="bg2">
              <a:lumMod val="20000"/>
              <a:lumOff val="80000"/>
            </a:schemeClr>
          </a:solidFill>
          <a:ln w="19050">
            <a:solidFill>
              <a:schemeClr val="bg2">
                <a:lumMod val="40000"/>
                <a:lumOff val="60000"/>
              </a:schemeClr>
            </a:solidFill>
          </a:ln>
        </p:spPr>
      </p:pic>
    </p:spTree>
    <p:extLst>
      <p:ext uri="{BB962C8B-B14F-4D97-AF65-F5344CB8AC3E}">
        <p14:creationId xmlns:p14="http://schemas.microsoft.com/office/powerpoint/2010/main" val="381460919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AEE9-E18C-4FB3-B886-CEF878597926}"/>
              </a:ext>
            </a:extLst>
          </p:cNvPr>
          <p:cNvSpPr>
            <a:spLocks noGrp="1"/>
          </p:cNvSpPr>
          <p:nvPr>
            <p:ph type="title"/>
          </p:nvPr>
        </p:nvSpPr>
        <p:spPr>
          <a:xfrm>
            <a:off x="611560" y="404664"/>
            <a:ext cx="8229600" cy="576486"/>
          </a:xfrm>
        </p:spPr>
        <p:txBody>
          <a:bodyPr/>
          <a:lstStyle/>
          <a:p>
            <a:r>
              <a:rPr lang="en-GB" sz="3200" dirty="0"/>
              <a:t>Code, categorise, count and tabulate (or graph)</a:t>
            </a:r>
          </a:p>
        </p:txBody>
      </p:sp>
      <p:sp>
        <p:nvSpPr>
          <p:cNvPr id="3" name="Content Placeholder 2">
            <a:extLst>
              <a:ext uri="{FF2B5EF4-FFF2-40B4-BE49-F238E27FC236}">
                <a16:creationId xmlns:a16="http://schemas.microsoft.com/office/drawing/2014/main" id="{AF9784E8-D1D0-47BC-B878-39E3D7FFE618}"/>
              </a:ext>
            </a:extLst>
          </p:cNvPr>
          <p:cNvSpPr>
            <a:spLocks noGrp="1"/>
          </p:cNvSpPr>
          <p:nvPr>
            <p:ph idx="1"/>
          </p:nvPr>
        </p:nvSpPr>
        <p:spPr>
          <a:xfrm>
            <a:off x="457200" y="5948832"/>
            <a:ext cx="8229600" cy="720528"/>
          </a:xfrm>
        </p:spPr>
        <p:txBody>
          <a:bodyPr/>
          <a:lstStyle/>
          <a:p>
            <a:pPr marL="0" indent="0">
              <a:buNone/>
            </a:pPr>
            <a:r>
              <a:rPr lang="en-GB" sz="1400" dirty="0" err="1"/>
              <a:t>Stepchenkova</a:t>
            </a:r>
            <a:r>
              <a:rPr lang="en-GB" sz="1400" dirty="0"/>
              <a:t>, S. and F.  Zhan.  2013.  Visual destination images of Peru: Comparative content analysis of DMO and user-generated photography.  </a:t>
            </a:r>
            <a:r>
              <a:rPr lang="en-GB" sz="1400" i="1" dirty="0"/>
              <a:t>Tourism Management</a:t>
            </a:r>
            <a:r>
              <a:rPr lang="en-GB" sz="1400" dirty="0"/>
              <a:t>, 36, pp. 590-601.</a:t>
            </a:r>
          </a:p>
        </p:txBody>
      </p:sp>
      <p:pic>
        <p:nvPicPr>
          <p:cNvPr id="4" name="Picture 3">
            <a:extLst>
              <a:ext uri="{FF2B5EF4-FFF2-40B4-BE49-F238E27FC236}">
                <a16:creationId xmlns:a16="http://schemas.microsoft.com/office/drawing/2014/main" id="{2D270857-EECF-49EF-AE1F-F25471CC6C4B}"/>
              </a:ext>
            </a:extLst>
          </p:cNvPr>
          <p:cNvPicPr>
            <a:picLocks noChangeAspect="1"/>
          </p:cNvPicPr>
          <p:nvPr/>
        </p:nvPicPr>
        <p:blipFill>
          <a:blip r:embed="rId2"/>
          <a:stretch>
            <a:fillRect/>
          </a:stretch>
        </p:blipFill>
        <p:spPr>
          <a:xfrm>
            <a:off x="1159248" y="1104900"/>
            <a:ext cx="7134225" cy="4648200"/>
          </a:xfrm>
          <a:prstGeom prst="rect">
            <a:avLst/>
          </a:prstGeom>
        </p:spPr>
      </p:pic>
    </p:spTree>
    <p:extLst>
      <p:ext uri="{BB962C8B-B14F-4D97-AF65-F5344CB8AC3E}">
        <p14:creationId xmlns:p14="http://schemas.microsoft.com/office/powerpoint/2010/main" val="20500768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AEE9-E18C-4FB3-B886-CEF878597926}"/>
              </a:ext>
            </a:extLst>
          </p:cNvPr>
          <p:cNvSpPr>
            <a:spLocks noGrp="1"/>
          </p:cNvSpPr>
          <p:nvPr>
            <p:ph type="title"/>
          </p:nvPr>
        </p:nvSpPr>
        <p:spPr>
          <a:xfrm>
            <a:off x="611560" y="404664"/>
            <a:ext cx="8229600" cy="576486"/>
          </a:xfrm>
        </p:spPr>
        <p:txBody>
          <a:bodyPr/>
          <a:lstStyle/>
          <a:p>
            <a:r>
              <a:rPr lang="en-GB" sz="3200" dirty="0"/>
              <a:t>Describe and exemplify codes!</a:t>
            </a:r>
          </a:p>
        </p:txBody>
      </p:sp>
      <p:sp>
        <p:nvSpPr>
          <p:cNvPr id="3" name="Content Placeholder 2">
            <a:extLst>
              <a:ext uri="{FF2B5EF4-FFF2-40B4-BE49-F238E27FC236}">
                <a16:creationId xmlns:a16="http://schemas.microsoft.com/office/drawing/2014/main" id="{AF9784E8-D1D0-47BC-B878-39E3D7FFE618}"/>
              </a:ext>
            </a:extLst>
          </p:cNvPr>
          <p:cNvSpPr>
            <a:spLocks noGrp="1"/>
          </p:cNvSpPr>
          <p:nvPr>
            <p:ph idx="1"/>
          </p:nvPr>
        </p:nvSpPr>
        <p:spPr>
          <a:xfrm>
            <a:off x="457200" y="5948832"/>
            <a:ext cx="8229600" cy="720528"/>
          </a:xfrm>
        </p:spPr>
        <p:txBody>
          <a:bodyPr/>
          <a:lstStyle/>
          <a:p>
            <a:pPr marL="0" indent="0">
              <a:buNone/>
            </a:pPr>
            <a:r>
              <a:rPr lang="en-GB" sz="1400" dirty="0" err="1"/>
              <a:t>Stepchenkova</a:t>
            </a:r>
            <a:r>
              <a:rPr lang="en-GB" sz="1400" dirty="0"/>
              <a:t>, S. and F.  Zhan.  2013.  Visual destination images of Peru: Comparative content analysis of DMO and user-generated photography.  </a:t>
            </a:r>
            <a:r>
              <a:rPr lang="en-GB" sz="1400" i="1" dirty="0"/>
              <a:t>Tourism Management</a:t>
            </a:r>
            <a:r>
              <a:rPr lang="en-GB" sz="1400" dirty="0"/>
              <a:t>, 36, pp. 590-601.</a:t>
            </a:r>
          </a:p>
        </p:txBody>
      </p:sp>
      <p:pic>
        <p:nvPicPr>
          <p:cNvPr id="5" name="Picture 4">
            <a:extLst>
              <a:ext uri="{FF2B5EF4-FFF2-40B4-BE49-F238E27FC236}">
                <a16:creationId xmlns:a16="http://schemas.microsoft.com/office/drawing/2014/main" id="{B52DDC57-06BC-4291-9513-6C020CAF2334}"/>
              </a:ext>
            </a:extLst>
          </p:cNvPr>
          <p:cNvPicPr>
            <a:picLocks noChangeAspect="1"/>
          </p:cNvPicPr>
          <p:nvPr/>
        </p:nvPicPr>
        <p:blipFill>
          <a:blip r:embed="rId2"/>
          <a:stretch>
            <a:fillRect/>
          </a:stretch>
        </p:blipFill>
        <p:spPr>
          <a:xfrm>
            <a:off x="2204125" y="981150"/>
            <a:ext cx="4735750" cy="4743425"/>
          </a:xfrm>
          <a:prstGeom prst="rect">
            <a:avLst/>
          </a:prstGeom>
        </p:spPr>
      </p:pic>
    </p:spTree>
    <p:extLst>
      <p:ext uri="{BB962C8B-B14F-4D97-AF65-F5344CB8AC3E}">
        <p14:creationId xmlns:p14="http://schemas.microsoft.com/office/powerpoint/2010/main" val="4623323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Criteria for credibility?</a:t>
            </a:r>
          </a:p>
        </p:txBody>
      </p:sp>
      <p:pic>
        <p:nvPicPr>
          <p:cNvPr id="15363" name="Picture 4" descr="Criteria001"/>
          <p:cNvPicPr>
            <a:picLocks noChangeAspect="1" noChangeArrowheads="1"/>
          </p:cNvPicPr>
          <p:nvPr/>
        </p:nvPicPr>
        <p:blipFill>
          <a:blip r:embed="rId2" cstate="print"/>
          <a:srcRect/>
          <a:stretch>
            <a:fillRect/>
          </a:stretch>
        </p:blipFill>
        <p:spPr bwMode="auto">
          <a:xfrm>
            <a:off x="1042988" y="1333500"/>
            <a:ext cx="7416800" cy="4402138"/>
          </a:xfrm>
          <a:prstGeom prst="rect">
            <a:avLst/>
          </a:prstGeom>
          <a:noFill/>
          <a:ln w="9525">
            <a:noFill/>
            <a:miter lim="800000"/>
            <a:headEnd/>
            <a:tailEnd/>
          </a:ln>
        </p:spPr>
      </p:pic>
      <p:sp>
        <p:nvSpPr>
          <p:cNvPr id="15364" name="Rectangle 5"/>
          <p:cNvSpPr>
            <a:spLocks noGrp="1" noChangeArrowheads="1"/>
          </p:cNvSpPr>
          <p:nvPr>
            <p:ph type="body" idx="1"/>
          </p:nvPr>
        </p:nvSpPr>
        <p:spPr>
          <a:xfrm>
            <a:off x="468313" y="6021388"/>
            <a:ext cx="8229600" cy="504825"/>
          </a:xfrm>
        </p:spPr>
        <p:txBody>
          <a:bodyPr/>
          <a:lstStyle/>
          <a:p>
            <a:pPr eaLnBrk="1" hangingPunct="1"/>
            <a:r>
              <a:rPr lang="en-GB" sz="1800" dirty="0"/>
              <a:t>Source: Silverman (2006) Interpreting Qualitative Data </a:t>
            </a:r>
            <a:r>
              <a:rPr lang="en-GB" sz="1800" dirty="0">
                <a:solidFill>
                  <a:srgbClr val="FFC000"/>
                </a:solidFill>
              </a:rPr>
              <a:t>(but aren’t these just positivist?)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199" y="349670"/>
            <a:ext cx="8229600" cy="792163"/>
          </a:xfrm>
        </p:spPr>
        <p:txBody>
          <a:bodyPr/>
          <a:lstStyle/>
          <a:p>
            <a:r>
              <a:rPr lang="en-GB" dirty="0"/>
              <a:t>Selling the seaside</a:t>
            </a:r>
          </a:p>
        </p:txBody>
      </p:sp>
      <p:sp>
        <p:nvSpPr>
          <p:cNvPr id="6" name="Content Placeholder 5"/>
          <p:cNvSpPr>
            <a:spLocks noGrp="1"/>
          </p:cNvSpPr>
          <p:nvPr>
            <p:ph idx="1"/>
          </p:nvPr>
        </p:nvSpPr>
        <p:spPr>
          <a:xfrm>
            <a:off x="434517" y="1141833"/>
            <a:ext cx="8229600" cy="5617072"/>
          </a:xfrm>
        </p:spPr>
        <p:txBody>
          <a:bodyPr/>
          <a:lstStyle/>
          <a:p>
            <a:pPr>
              <a:spcBef>
                <a:spcPts val="400"/>
              </a:spcBef>
            </a:pPr>
            <a:r>
              <a:rPr lang="en-GB" sz="2000" dirty="0"/>
              <a:t>Science and Society Picture Library – National Rail Museum poster collection – search this for “seaside”  </a:t>
            </a:r>
            <a:r>
              <a:rPr lang="en-GB" sz="1400" dirty="0">
                <a:solidFill>
                  <a:srgbClr val="FFC000"/>
                </a:solidFill>
              </a:rPr>
              <a:t>(these six are all 1950s/early 60s)</a:t>
            </a:r>
          </a:p>
          <a:p>
            <a:pPr>
              <a:spcBef>
                <a:spcPts val="400"/>
              </a:spcBef>
            </a:pPr>
            <a:endParaRPr lang="en-GB" sz="2000" dirty="0"/>
          </a:p>
          <a:p>
            <a:pPr>
              <a:spcBef>
                <a:spcPts val="400"/>
              </a:spcBef>
            </a:pPr>
            <a:endParaRPr lang="en-GB" sz="2000" dirty="0"/>
          </a:p>
          <a:p>
            <a:pPr>
              <a:spcBef>
                <a:spcPts val="400"/>
              </a:spcBef>
            </a:pPr>
            <a:endParaRPr lang="en-GB" sz="2000" dirty="0"/>
          </a:p>
          <a:p>
            <a:pPr>
              <a:spcBef>
                <a:spcPts val="400"/>
              </a:spcBef>
            </a:pPr>
            <a:endParaRPr lang="en-GB" sz="2000" dirty="0"/>
          </a:p>
          <a:p>
            <a:pPr marL="118828" indent="0">
              <a:spcBef>
                <a:spcPts val="400"/>
              </a:spcBef>
              <a:buNone/>
            </a:pPr>
            <a:endParaRPr lang="en-GB" sz="2000" dirty="0"/>
          </a:p>
          <a:p>
            <a:pPr>
              <a:spcBef>
                <a:spcPts val="400"/>
              </a:spcBef>
            </a:pPr>
            <a:r>
              <a:rPr lang="en-GB" sz="2000" dirty="0"/>
              <a:t>Going by these posters (adverts!), what might you expect to find at the seaside?  How is this different to everyday places + life?</a:t>
            </a:r>
          </a:p>
          <a:p>
            <a:pPr>
              <a:spcBef>
                <a:spcPts val="400"/>
              </a:spcBef>
            </a:pPr>
            <a:r>
              <a:rPr lang="en-GB" sz="2000" dirty="0"/>
              <a:t>Starfish?  Warm, sunny weather?  Fun?  Freedom?  Glamour?  Sex?  Who are these images intended for?</a:t>
            </a:r>
          </a:p>
          <a:p>
            <a:pPr>
              <a:spcBef>
                <a:spcPts val="400"/>
              </a:spcBef>
            </a:pPr>
            <a:r>
              <a:rPr lang="en-GB" sz="2000" dirty="0"/>
              <a:t>Six posters – so unlikely to be representative.  Still – similarity/repetition of themes deserves some thought</a:t>
            </a:r>
          </a:p>
          <a:p>
            <a:pPr>
              <a:spcBef>
                <a:spcPts val="400"/>
              </a:spcBef>
            </a:pPr>
            <a:r>
              <a:rPr lang="en-GB" sz="2000" dirty="0"/>
              <a:t>Odd one out: what are the wider connotations of the bucket and spade?  Are these important?</a:t>
            </a:r>
          </a:p>
          <a:p>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6" y="1898960"/>
            <a:ext cx="8734425" cy="1571625"/>
          </a:xfrm>
          <a:prstGeom prst="rect">
            <a:avLst/>
          </a:prstGeom>
        </p:spPr>
      </p:pic>
    </p:spTree>
    <p:extLst>
      <p:ext uri="{BB962C8B-B14F-4D97-AF65-F5344CB8AC3E}">
        <p14:creationId xmlns:p14="http://schemas.microsoft.com/office/powerpoint/2010/main" val="6531007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3" y="404813"/>
            <a:ext cx="8229600" cy="792162"/>
          </a:xfrm>
        </p:spPr>
        <p:txBody>
          <a:bodyPr/>
          <a:lstStyle/>
          <a:p>
            <a:r>
              <a:rPr lang="en-GB" dirty="0"/>
              <a:t>Coding</a:t>
            </a:r>
            <a:endParaRPr lang="en-GB" dirty="0">
              <a:solidFill>
                <a:srgbClr val="66FF33"/>
              </a:solidFill>
            </a:endParaRPr>
          </a:p>
        </p:txBody>
      </p:sp>
      <p:sp>
        <p:nvSpPr>
          <p:cNvPr id="25603" name="Rectangle 3"/>
          <p:cNvSpPr>
            <a:spLocks noGrp="1" noChangeArrowheads="1"/>
          </p:cNvSpPr>
          <p:nvPr>
            <p:ph type="body" idx="1"/>
          </p:nvPr>
        </p:nvSpPr>
        <p:spPr>
          <a:xfrm>
            <a:off x="468313" y="1341438"/>
            <a:ext cx="8351837" cy="5183187"/>
          </a:xfrm>
        </p:spPr>
        <p:txBody>
          <a:bodyPr/>
          <a:lstStyle/>
          <a:p>
            <a:pPr>
              <a:spcBef>
                <a:spcPts val="1200"/>
              </a:spcBef>
            </a:pPr>
            <a:r>
              <a:rPr lang="en-GB" sz="2600" dirty="0"/>
              <a:t>Lots of words / images.  Must extract key themes, meanings, issues…</a:t>
            </a:r>
          </a:p>
          <a:p>
            <a:pPr>
              <a:spcBef>
                <a:spcPts val="1200"/>
              </a:spcBef>
            </a:pPr>
            <a:r>
              <a:rPr lang="en-GB" sz="2600" dirty="0">
                <a:solidFill>
                  <a:srgbClr val="FFFF00"/>
                </a:solidFill>
              </a:rPr>
              <a:t>Describe </a:t>
            </a:r>
            <a:r>
              <a:rPr lang="en-GB" sz="2600" dirty="0"/>
              <a:t>– how much detail?</a:t>
            </a:r>
          </a:p>
          <a:p>
            <a:pPr>
              <a:spcBef>
                <a:spcPts val="1200"/>
              </a:spcBef>
            </a:pPr>
            <a:r>
              <a:rPr lang="en-GB" sz="2600" dirty="0">
                <a:solidFill>
                  <a:srgbClr val="FFFF00"/>
                </a:solidFill>
              </a:rPr>
              <a:t>Summarise</a:t>
            </a:r>
          </a:p>
          <a:p>
            <a:pPr>
              <a:spcBef>
                <a:spcPts val="1200"/>
              </a:spcBef>
            </a:pPr>
            <a:r>
              <a:rPr lang="en-GB" sz="2600" dirty="0">
                <a:solidFill>
                  <a:srgbClr val="FFFF00"/>
                </a:solidFill>
              </a:rPr>
              <a:t>Analysis </a:t>
            </a:r>
            <a:r>
              <a:rPr lang="en-GB" sz="2600" dirty="0"/>
              <a:t>– how scientific?</a:t>
            </a:r>
          </a:p>
          <a:p>
            <a:pPr>
              <a:spcBef>
                <a:spcPts val="1200"/>
              </a:spcBef>
            </a:pPr>
            <a:r>
              <a:rPr lang="en-GB" sz="2600" dirty="0">
                <a:solidFill>
                  <a:srgbClr val="FFFF00"/>
                </a:solidFill>
              </a:rPr>
              <a:t>Patterns</a:t>
            </a:r>
            <a:r>
              <a:rPr lang="en-GB" sz="2600" dirty="0"/>
              <a:t> – similarities, relationships, contradictions?</a:t>
            </a:r>
          </a:p>
          <a:p>
            <a:pPr>
              <a:spcBef>
                <a:spcPts val="1200"/>
              </a:spcBef>
            </a:pPr>
            <a:r>
              <a:rPr lang="en-GB" sz="2600" dirty="0">
                <a:solidFill>
                  <a:srgbClr val="FFFF00"/>
                </a:solidFill>
              </a:rPr>
              <a:t>Explanations</a:t>
            </a:r>
            <a:r>
              <a:rPr lang="en-GB" sz="2600" dirty="0"/>
              <a:t> of patterns?  Interpretations?</a:t>
            </a:r>
          </a:p>
          <a:p>
            <a:pPr>
              <a:spcBef>
                <a:spcPts val="1200"/>
              </a:spcBef>
            </a:pPr>
            <a:r>
              <a:rPr lang="en-GB" sz="2600" dirty="0">
                <a:solidFill>
                  <a:srgbClr val="00FF00"/>
                </a:solidFill>
              </a:rPr>
              <a:t>CODING</a:t>
            </a:r>
            <a:r>
              <a:rPr lang="en-GB" sz="2600" dirty="0">
                <a:solidFill>
                  <a:srgbClr val="FFFF00"/>
                </a:solidFill>
              </a:rPr>
              <a:t> </a:t>
            </a:r>
            <a:r>
              <a:rPr lang="en-GB" sz="2600" dirty="0"/>
              <a:t>of text – classify + relate different parts of texts + different texts</a:t>
            </a:r>
          </a:p>
          <a:p>
            <a:endParaRPr lang="en-GB"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199" y="349670"/>
            <a:ext cx="8229600" cy="792163"/>
          </a:xfrm>
        </p:spPr>
        <p:txBody>
          <a:bodyPr/>
          <a:lstStyle/>
          <a:p>
            <a:r>
              <a:rPr lang="en-GB" dirty="0"/>
              <a:t>Other </a:t>
            </a:r>
            <a:r>
              <a:rPr lang="en-GB" dirty="0" err="1"/>
              <a:t>seasides</a:t>
            </a:r>
            <a:r>
              <a:rPr lang="en-GB" dirty="0"/>
              <a:t> are available…</a:t>
            </a:r>
          </a:p>
        </p:txBody>
      </p:sp>
      <p:pic>
        <p:nvPicPr>
          <p:cNvPr id="7" name="Picture 6"/>
          <p:cNvPicPr>
            <a:picLocks noChangeAspect="1"/>
          </p:cNvPicPr>
          <p:nvPr/>
        </p:nvPicPr>
        <p:blipFill>
          <a:blip r:embed="rId2"/>
          <a:stretch>
            <a:fillRect/>
          </a:stretch>
        </p:blipFill>
        <p:spPr>
          <a:xfrm>
            <a:off x="204788" y="1166930"/>
            <a:ext cx="8734425" cy="1571625"/>
          </a:xfrm>
          <a:prstGeom prst="rect">
            <a:avLst/>
          </a:prstGeom>
        </p:spPr>
      </p:pic>
      <p:pic>
        <p:nvPicPr>
          <p:cNvPr id="8" name="Picture 7"/>
          <p:cNvPicPr>
            <a:picLocks noChangeAspect="1"/>
          </p:cNvPicPr>
          <p:nvPr/>
        </p:nvPicPr>
        <p:blipFill>
          <a:blip r:embed="rId3"/>
          <a:stretch>
            <a:fillRect/>
          </a:stretch>
        </p:blipFill>
        <p:spPr>
          <a:xfrm>
            <a:off x="209550" y="2992067"/>
            <a:ext cx="8724900" cy="1581150"/>
          </a:xfrm>
          <a:prstGeom prst="rect">
            <a:avLst/>
          </a:prstGeom>
        </p:spPr>
      </p:pic>
      <p:pic>
        <p:nvPicPr>
          <p:cNvPr id="9" name="Picture 8"/>
          <p:cNvPicPr>
            <a:picLocks noChangeAspect="1"/>
          </p:cNvPicPr>
          <p:nvPr/>
        </p:nvPicPr>
        <p:blipFill>
          <a:blip r:embed="rId4"/>
          <a:stretch>
            <a:fillRect/>
          </a:stretch>
        </p:blipFill>
        <p:spPr>
          <a:xfrm>
            <a:off x="71475" y="4826729"/>
            <a:ext cx="9001050" cy="1266203"/>
          </a:xfrm>
          <a:prstGeom prst="rect">
            <a:avLst/>
          </a:prstGeom>
        </p:spPr>
      </p:pic>
    </p:spTree>
    <p:extLst>
      <p:ext uri="{BB962C8B-B14F-4D97-AF65-F5344CB8AC3E}">
        <p14:creationId xmlns:p14="http://schemas.microsoft.com/office/powerpoint/2010/main" val="3688604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70B8-B50D-46C4-9162-16A42943A720}"/>
              </a:ext>
            </a:extLst>
          </p:cNvPr>
          <p:cNvSpPr>
            <a:spLocks noGrp="1"/>
          </p:cNvSpPr>
          <p:nvPr>
            <p:ph type="title"/>
          </p:nvPr>
        </p:nvSpPr>
        <p:spPr/>
        <p:txBody>
          <a:bodyPr/>
          <a:lstStyle/>
          <a:p>
            <a:r>
              <a:rPr lang="en-GB" dirty="0"/>
              <a:t>Semiotics* of the beach</a:t>
            </a:r>
            <a:br>
              <a:rPr lang="en-GB" dirty="0"/>
            </a:br>
            <a:r>
              <a:rPr lang="en-GB" sz="2000" dirty="0">
                <a:solidFill>
                  <a:schemeClr val="tx1"/>
                </a:solidFill>
              </a:rPr>
              <a:t>Foote and </a:t>
            </a:r>
            <a:r>
              <a:rPr lang="en-GB" sz="2000" dirty="0" err="1">
                <a:solidFill>
                  <a:schemeClr val="tx1"/>
                </a:solidFill>
              </a:rPr>
              <a:t>Azaryahu</a:t>
            </a:r>
            <a:r>
              <a:rPr lang="en-GB" sz="2000" dirty="0">
                <a:solidFill>
                  <a:schemeClr val="tx1"/>
                </a:solidFill>
              </a:rPr>
              <a:t> (2009) ‘Semiotics’ in </a:t>
            </a:r>
            <a:r>
              <a:rPr lang="en-GB" sz="2000" i="1" dirty="0">
                <a:solidFill>
                  <a:schemeClr val="tx1"/>
                </a:solidFill>
              </a:rPr>
              <a:t>IEHG</a:t>
            </a:r>
          </a:p>
        </p:txBody>
      </p:sp>
      <p:sp>
        <p:nvSpPr>
          <p:cNvPr id="3" name="Content Placeholder 2">
            <a:extLst>
              <a:ext uri="{FF2B5EF4-FFF2-40B4-BE49-F238E27FC236}">
                <a16:creationId xmlns:a16="http://schemas.microsoft.com/office/drawing/2014/main" id="{D8FB95E4-5379-4F34-B6EE-42983D1ECE7D}"/>
              </a:ext>
            </a:extLst>
          </p:cNvPr>
          <p:cNvSpPr>
            <a:spLocks noGrp="1"/>
          </p:cNvSpPr>
          <p:nvPr>
            <p:ph idx="1"/>
          </p:nvPr>
        </p:nvSpPr>
        <p:spPr>
          <a:xfrm>
            <a:off x="457200" y="1412776"/>
            <a:ext cx="8363272" cy="4897438"/>
          </a:xfrm>
        </p:spPr>
        <p:txBody>
          <a:bodyPr/>
          <a:lstStyle/>
          <a:p>
            <a:pPr marL="0" indent="0">
              <a:spcBef>
                <a:spcPts val="600"/>
              </a:spcBef>
              <a:buNone/>
            </a:pPr>
            <a:r>
              <a:rPr lang="en-GB" sz="2000" dirty="0"/>
              <a:t>The semiotic perspective has been employed often to </a:t>
            </a:r>
            <a:r>
              <a:rPr lang="en-GB" sz="2000" dirty="0" err="1"/>
              <a:t>analyze</a:t>
            </a:r>
            <a:r>
              <a:rPr lang="en-GB" sz="2000" dirty="0"/>
              <a:t> elements of popular culture – the beach, the shopping mall, the tourist site, and the theme park such as Disneyland. A semiotic reading entails decoding the meanings of signs and an exploration of how signs align with specific myths, concepts, and themes.</a:t>
            </a:r>
          </a:p>
          <a:p>
            <a:pPr marL="0" indent="0">
              <a:spcBef>
                <a:spcPts val="600"/>
              </a:spcBef>
              <a:buNone/>
            </a:pPr>
            <a:endParaRPr lang="en-GB" sz="1000" dirty="0"/>
          </a:p>
          <a:p>
            <a:pPr marL="0" indent="0">
              <a:spcBef>
                <a:spcPts val="600"/>
              </a:spcBef>
              <a:buNone/>
            </a:pPr>
            <a:r>
              <a:rPr lang="en-GB" sz="2000" dirty="0"/>
              <a:t>These sites, such as beaches, have gained such attention because they are often positioned at </a:t>
            </a:r>
            <a:r>
              <a:rPr lang="en-GB" sz="2000" dirty="0">
                <a:solidFill>
                  <a:srgbClr val="FFFF00"/>
                </a:solidFill>
              </a:rPr>
              <a:t>interfaces</a:t>
            </a:r>
            <a:r>
              <a:rPr lang="en-GB" sz="2000" dirty="0"/>
              <a:t> between public and private, commercial and </a:t>
            </a:r>
            <a:r>
              <a:rPr lang="en-GB" sz="2000" dirty="0" err="1"/>
              <a:t>noncommercial</a:t>
            </a:r>
            <a:r>
              <a:rPr lang="en-GB" sz="2000" dirty="0"/>
              <a:t>, and nature and culture. Reading the beach, for example, involves an analysis of the cultural codes and social norms that govern modes of </a:t>
            </a:r>
            <a:r>
              <a:rPr lang="en-GB" sz="2000" dirty="0" err="1"/>
              <a:t>behavior</a:t>
            </a:r>
            <a:r>
              <a:rPr lang="en-GB" sz="2000" dirty="0"/>
              <a:t> as well as patterns of meaning that are inscribed into the local architecture. It also involves an exploration of how uses of the beach signify myths of popular culture and the conflicts that arise when different ideologies compete to gain control over beach uses.</a:t>
            </a:r>
          </a:p>
          <a:p>
            <a:pPr marL="0" indent="0">
              <a:spcBef>
                <a:spcPts val="600"/>
              </a:spcBef>
              <a:buNone/>
            </a:pPr>
            <a:endParaRPr lang="en-GB" sz="1000" dirty="0"/>
          </a:p>
          <a:p>
            <a:pPr marL="355600" indent="-355600">
              <a:spcBef>
                <a:spcPts val="600"/>
              </a:spcBef>
              <a:buNone/>
            </a:pPr>
            <a:r>
              <a:rPr lang="en-GB" sz="2000" dirty="0">
                <a:solidFill>
                  <a:srgbClr val="FFC000"/>
                </a:solidFill>
              </a:rPr>
              <a:t>*	Semiotics is a branch of the study of culture that explores the communication of meanings and how messages are encoded and decoded.</a:t>
            </a:r>
          </a:p>
          <a:p>
            <a:pPr marL="0" indent="0">
              <a:buNone/>
            </a:pPr>
            <a:endParaRPr lang="en-GB" sz="2000" dirty="0"/>
          </a:p>
        </p:txBody>
      </p:sp>
    </p:spTree>
    <p:extLst>
      <p:ext uri="{BB962C8B-B14F-4D97-AF65-F5344CB8AC3E}">
        <p14:creationId xmlns:p14="http://schemas.microsoft.com/office/powerpoint/2010/main" val="27810640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dirty="0"/>
              <a:t>But...</a:t>
            </a:r>
          </a:p>
        </p:txBody>
      </p:sp>
      <p:sp>
        <p:nvSpPr>
          <p:cNvPr id="31747" name="Content Placeholder 2"/>
          <p:cNvSpPr>
            <a:spLocks noGrp="1"/>
          </p:cNvSpPr>
          <p:nvPr>
            <p:ph idx="1"/>
          </p:nvPr>
        </p:nvSpPr>
        <p:spPr>
          <a:xfrm>
            <a:off x="468313" y="1341438"/>
            <a:ext cx="8229600" cy="5040312"/>
          </a:xfrm>
        </p:spPr>
        <p:txBody>
          <a:bodyPr/>
          <a:lstStyle/>
          <a:p>
            <a:pPr>
              <a:spcBef>
                <a:spcPts val="1200"/>
              </a:spcBef>
            </a:pPr>
            <a:r>
              <a:rPr lang="en-GB" dirty="0"/>
              <a:t>Retain creativity + need to tease out meaning! </a:t>
            </a:r>
          </a:p>
          <a:p>
            <a:pPr>
              <a:spcBef>
                <a:spcPts val="1200"/>
              </a:spcBef>
            </a:pPr>
            <a:r>
              <a:rPr lang="en-GB" dirty="0"/>
              <a:t>Constrained subjectivity – rigour + skills of researcher</a:t>
            </a:r>
          </a:p>
          <a:p>
            <a:pPr>
              <a:spcBef>
                <a:spcPts val="1200"/>
              </a:spcBef>
            </a:pPr>
            <a:r>
              <a:rPr lang="en-GB" dirty="0"/>
              <a:t>Core of technique = choice of categories used </a:t>
            </a:r>
            <a:r>
              <a:rPr lang="en-GB" dirty="0">
                <a:solidFill>
                  <a:srgbClr val="FFC000"/>
                </a:solidFill>
              </a:rPr>
              <a:t>(codes / topics / themes / signifiers)</a:t>
            </a:r>
          </a:p>
          <a:p>
            <a:pPr>
              <a:spcBef>
                <a:spcPts val="1200"/>
              </a:spcBef>
            </a:pPr>
            <a:r>
              <a:rPr lang="en-GB" dirty="0"/>
              <a:t>Codes = deeper/wider significance</a:t>
            </a:r>
          </a:p>
          <a:p>
            <a:pPr>
              <a:spcBef>
                <a:spcPts val="1200"/>
              </a:spcBef>
            </a:pPr>
            <a:r>
              <a:rPr lang="en-GB" dirty="0">
                <a:solidFill>
                  <a:srgbClr val="FFFF00"/>
                </a:solidFill>
              </a:rPr>
              <a:t>Hermeneutics</a:t>
            </a:r>
            <a:r>
              <a:rPr lang="en-GB" dirty="0"/>
              <a:t> – contribute to discourse analysis</a:t>
            </a:r>
          </a:p>
          <a:p>
            <a:pPr>
              <a:spcBef>
                <a:spcPts val="1200"/>
              </a:spcBef>
            </a:pPr>
            <a:r>
              <a:rPr lang="en-GB" dirty="0"/>
              <a:t>Work as </a:t>
            </a:r>
            <a:r>
              <a:rPr lang="en-GB" dirty="0">
                <a:solidFill>
                  <a:srgbClr val="FFFF00"/>
                </a:solidFill>
              </a:rPr>
              <a:t>signs</a:t>
            </a:r>
            <a:r>
              <a:rPr lang="en-GB" dirty="0"/>
              <a:t> (point to something) </a:t>
            </a:r>
          </a:p>
          <a:p>
            <a:pPr lvl="1">
              <a:spcBef>
                <a:spcPts val="1200"/>
              </a:spcBef>
            </a:pPr>
            <a:r>
              <a:rPr lang="en-GB" sz="2000" dirty="0">
                <a:solidFill>
                  <a:srgbClr val="FFC000"/>
                </a:solidFill>
              </a:rPr>
              <a:t>E.g., Hopkins (1998) on </a:t>
            </a:r>
            <a:r>
              <a:rPr lang="en-GB" sz="2000" u="sng" dirty="0">
                <a:solidFill>
                  <a:srgbClr val="FFC000"/>
                </a:solidFill>
              </a:rPr>
              <a:t>socio</a:t>
            </a:r>
            <a:r>
              <a:rPr lang="en-GB" sz="2000" dirty="0">
                <a:solidFill>
                  <a:srgbClr val="FFC000"/>
                </a:solidFill>
              </a:rPr>
              <a:t>-semiotics of place promotion (advertising!) around Lake Huron</a:t>
            </a:r>
          </a:p>
          <a:p>
            <a:endParaRPr lang="en-GB" dirty="0">
              <a:solidFill>
                <a:srgbClr val="FFC000"/>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494276"/>
            <a:ext cx="8229600" cy="792163"/>
          </a:xfrm>
        </p:spPr>
        <p:txBody>
          <a:bodyPr/>
          <a:lstStyle/>
          <a:p>
            <a:r>
              <a:rPr lang="en-GB" dirty="0"/>
              <a:t>Qualitative content analysis</a:t>
            </a:r>
          </a:p>
        </p:txBody>
      </p:sp>
      <p:sp>
        <p:nvSpPr>
          <p:cNvPr id="32771" name="Content Placeholder 2"/>
          <p:cNvSpPr>
            <a:spLocks noGrp="1"/>
          </p:cNvSpPr>
          <p:nvPr>
            <p:ph idx="1"/>
          </p:nvPr>
        </p:nvSpPr>
        <p:spPr>
          <a:xfrm>
            <a:off x="457200" y="1268760"/>
            <a:ext cx="8229600" cy="4897437"/>
          </a:xfrm>
        </p:spPr>
        <p:txBody>
          <a:bodyPr/>
          <a:lstStyle/>
          <a:p>
            <a:pPr>
              <a:spcBef>
                <a:spcPts val="600"/>
              </a:spcBef>
            </a:pPr>
            <a:r>
              <a:rPr lang="en-GB" sz="2200" dirty="0"/>
              <a:t>Less-than-objective method</a:t>
            </a:r>
          </a:p>
          <a:p>
            <a:pPr>
              <a:spcBef>
                <a:spcPts val="600"/>
              </a:spcBef>
            </a:pPr>
            <a:r>
              <a:rPr lang="en-GB" sz="2200" dirty="0"/>
              <a:t>Relax emphasis on frequency as (literally) what counts</a:t>
            </a:r>
          </a:p>
          <a:p>
            <a:pPr>
              <a:spcBef>
                <a:spcPts val="600"/>
              </a:spcBef>
            </a:pPr>
            <a:r>
              <a:rPr lang="en-GB" sz="2200" dirty="0"/>
              <a:t>Counts + codes do not expose fixed + stable meanings</a:t>
            </a:r>
          </a:p>
          <a:p>
            <a:pPr>
              <a:spcBef>
                <a:spcPts val="600"/>
              </a:spcBef>
            </a:pPr>
            <a:r>
              <a:rPr lang="en-GB" sz="2200" dirty="0"/>
              <a:t>Messy!</a:t>
            </a:r>
          </a:p>
          <a:p>
            <a:pPr>
              <a:spcBef>
                <a:spcPts val="600"/>
              </a:spcBef>
            </a:pPr>
            <a:r>
              <a:rPr lang="en-GB" sz="2200" dirty="0"/>
              <a:t>Reworking of codes as go along – not use of rigid </a:t>
            </a:r>
            <a:r>
              <a:rPr lang="en-GB" sz="2200" i="1" dirty="0"/>
              <a:t>a priori </a:t>
            </a:r>
            <a:r>
              <a:rPr lang="en-GB" sz="2200" dirty="0"/>
              <a:t>structure + theory</a:t>
            </a:r>
          </a:p>
          <a:p>
            <a:pPr lvl="1">
              <a:spcBef>
                <a:spcPts val="600"/>
              </a:spcBef>
            </a:pPr>
            <a:r>
              <a:rPr lang="en-GB" sz="2200" u="sng" dirty="0"/>
              <a:t>Inductive</a:t>
            </a:r>
            <a:r>
              <a:rPr lang="en-GB" sz="2200" dirty="0"/>
              <a:t> / grounded theory</a:t>
            </a:r>
          </a:p>
          <a:p>
            <a:pPr lvl="1">
              <a:spcBef>
                <a:spcPts val="600"/>
              </a:spcBef>
            </a:pPr>
            <a:r>
              <a:rPr lang="en-GB" sz="2200" dirty="0"/>
              <a:t>Flexibility + reshaping of hypotheses</a:t>
            </a:r>
          </a:p>
          <a:p>
            <a:pPr>
              <a:spcBef>
                <a:spcPts val="600"/>
              </a:spcBef>
            </a:pPr>
            <a:r>
              <a:rPr lang="en-GB" sz="2200" dirty="0"/>
              <a:t>Greater interest in context of authorship + reception </a:t>
            </a:r>
            <a:r>
              <a:rPr lang="en-GB" sz="2200" dirty="0">
                <a:solidFill>
                  <a:srgbClr val="FFC000"/>
                </a:solidFill>
              </a:rPr>
              <a:t>(read into + beyond text)</a:t>
            </a:r>
          </a:p>
          <a:p>
            <a:pPr>
              <a:spcBef>
                <a:spcPts val="600"/>
              </a:spcBef>
            </a:pPr>
            <a:r>
              <a:rPr lang="en-GB" sz="2200" dirty="0"/>
              <a:t>Recovery of deeper meaning (</a:t>
            </a:r>
            <a:r>
              <a:rPr lang="en-GB" sz="2200" u="sng" dirty="0"/>
              <a:t>latent</a:t>
            </a:r>
            <a:r>
              <a:rPr lang="en-GB" sz="2200" dirty="0"/>
              <a:t> not manifest content)</a:t>
            </a:r>
          </a:p>
          <a:p>
            <a:pPr>
              <a:spcBef>
                <a:spcPts val="600"/>
              </a:spcBef>
            </a:pPr>
            <a:r>
              <a:rPr lang="en-GB" sz="2200" dirty="0"/>
              <a:t>Prose description + quotation (not tables or graphs) to exemplify data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A57B-D371-4639-8FC6-EF964769C1D9}"/>
              </a:ext>
            </a:extLst>
          </p:cNvPr>
          <p:cNvSpPr>
            <a:spLocks noGrp="1"/>
          </p:cNvSpPr>
          <p:nvPr>
            <p:ph type="title"/>
          </p:nvPr>
        </p:nvSpPr>
        <p:spPr>
          <a:xfrm>
            <a:off x="468313" y="425611"/>
            <a:ext cx="8229600" cy="792163"/>
          </a:xfrm>
        </p:spPr>
        <p:txBody>
          <a:bodyPr/>
          <a:lstStyle/>
          <a:p>
            <a:r>
              <a:rPr lang="en-GB" sz="2800" dirty="0">
                <a:solidFill>
                  <a:schemeClr val="tx1"/>
                </a:solidFill>
              </a:rPr>
              <a:t>Baxter (IEHG)</a:t>
            </a:r>
            <a:br>
              <a:rPr lang="en-GB" dirty="0"/>
            </a:br>
            <a:r>
              <a:rPr lang="en-GB" sz="2800" dirty="0"/>
              <a:t>Quantitative vs. qualitative / Extensive vs. intensive</a:t>
            </a:r>
          </a:p>
        </p:txBody>
      </p:sp>
      <p:pic>
        <p:nvPicPr>
          <p:cNvPr id="4" name="Picture 3">
            <a:extLst>
              <a:ext uri="{FF2B5EF4-FFF2-40B4-BE49-F238E27FC236}">
                <a16:creationId xmlns:a16="http://schemas.microsoft.com/office/drawing/2014/main" id="{CBFEC2D3-454D-47AF-A99E-0A11E1A73865}"/>
              </a:ext>
            </a:extLst>
          </p:cNvPr>
          <p:cNvPicPr>
            <a:picLocks noChangeAspect="1"/>
          </p:cNvPicPr>
          <p:nvPr/>
        </p:nvPicPr>
        <p:blipFill>
          <a:blip r:embed="rId2"/>
          <a:stretch>
            <a:fillRect/>
          </a:stretch>
        </p:blipFill>
        <p:spPr>
          <a:xfrm>
            <a:off x="2290763" y="1412776"/>
            <a:ext cx="4562475" cy="5305425"/>
          </a:xfrm>
          <a:prstGeom prst="rect">
            <a:avLst/>
          </a:prstGeom>
        </p:spPr>
      </p:pic>
    </p:spTree>
    <p:extLst>
      <p:ext uri="{BB962C8B-B14F-4D97-AF65-F5344CB8AC3E}">
        <p14:creationId xmlns:p14="http://schemas.microsoft.com/office/powerpoint/2010/main" val="310878293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68313" y="333375"/>
            <a:ext cx="8229600" cy="792163"/>
          </a:xfrm>
        </p:spPr>
        <p:txBody>
          <a:bodyPr/>
          <a:lstStyle/>
          <a:p>
            <a:r>
              <a:rPr lang="en-GB" dirty="0"/>
              <a:t>Implications</a:t>
            </a:r>
          </a:p>
        </p:txBody>
      </p:sp>
      <p:sp>
        <p:nvSpPr>
          <p:cNvPr id="33795" name="Content Placeholder 2"/>
          <p:cNvSpPr>
            <a:spLocks noGrp="1"/>
          </p:cNvSpPr>
          <p:nvPr>
            <p:ph idx="1"/>
          </p:nvPr>
        </p:nvSpPr>
        <p:spPr>
          <a:xfrm>
            <a:off x="468313" y="1052513"/>
            <a:ext cx="8229600" cy="4897437"/>
          </a:xfrm>
        </p:spPr>
        <p:txBody>
          <a:bodyPr/>
          <a:lstStyle/>
          <a:p>
            <a:pPr>
              <a:spcBef>
                <a:spcPts val="1200"/>
              </a:spcBef>
            </a:pPr>
            <a:r>
              <a:rPr lang="en-GB" sz="2400" dirty="0"/>
              <a:t>Applied to wider range of sources</a:t>
            </a:r>
          </a:p>
          <a:p>
            <a:pPr lvl="1">
              <a:spcBef>
                <a:spcPts val="1200"/>
              </a:spcBef>
            </a:pPr>
            <a:r>
              <a:rPr lang="en-GB" sz="2000" dirty="0">
                <a:solidFill>
                  <a:srgbClr val="FFC000"/>
                </a:solidFill>
              </a:rPr>
              <a:t>Media (newspapers + propaganda)</a:t>
            </a:r>
          </a:p>
          <a:p>
            <a:pPr lvl="1">
              <a:spcBef>
                <a:spcPts val="600"/>
              </a:spcBef>
            </a:pPr>
            <a:r>
              <a:rPr lang="en-GB" sz="2000" dirty="0">
                <a:solidFill>
                  <a:srgbClr val="FFC000"/>
                </a:solidFill>
              </a:rPr>
              <a:t>Interview + focus group transcripts</a:t>
            </a:r>
          </a:p>
          <a:p>
            <a:pPr lvl="1">
              <a:spcBef>
                <a:spcPts val="600"/>
              </a:spcBef>
            </a:pPr>
            <a:r>
              <a:rPr lang="en-GB" sz="2000" dirty="0">
                <a:solidFill>
                  <a:srgbClr val="FFC000"/>
                </a:solidFill>
              </a:rPr>
              <a:t>Open questions responses to surveys</a:t>
            </a:r>
          </a:p>
          <a:p>
            <a:pPr lvl="1">
              <a:spcBef>
                <a:spcPts val="600"/>
              </a:spcBef>
            </a:pPr>
            <a:r>
              <a:rPr lang="en-GB" sz="2000" dirty="0">
                <a:solidFill>
                  <a:srgbClr val="FFC000"/>
                </a:solidFill>
              </a:rPr>
              <a:t>Image collections</a:t>
            </a:r>
          </a:p>
          <a:p>
            <a:pPr lvl="1">
              <a:spcBef>
                <a:spcPts val="600"/>
              </a:spcBef>
            </a:pPr>
            <a:r>
              <a:rPr lang="en-GB" sz="2000" dirty="0">
                <a:solidFill>
                  <a:srgbClr val="FFC000"/>
                </a:solidFill>
              </a:rPr>
              <a:t>Advertising materials, brochures, websites, </a:t>
            </a:r>
          </a:p>
          <a:p>
            <a:pPr>
              <a:spcBef>
                <a:spcPts val="1200"/>
              </a:spcBef>
            </a:pPr>
            <a:r>
              <a:rPr lang="en-GB" sz="2400" dirty="0"/>
              <a:t>Sample size </a:t>
            </a:r>
            <a:r>
              <a:rPr lang="en-GB" sz="2400" dirty="0">
                <a:cs typeface="Arial" charset="0"/>
              </a:rPr>
              <a:t>↓</a:t>
            </a:r>
          </a:p>
          <a:p>
            <a:pPr>
              <a:spcBef>
                <a:spcPts val="1200"/>
              </a:spcBef>
            </a:pPr>
            <a:r>
              <a:rPr lang="en-GB" sz="2400" dirty="0">
                <a:cs typeface="Arial" charset="0"/>
              </a:rPr>
              <a:t>Reliance on skill + creativity of researcher ↑</a:t>
            </a:r>
          </a:p>
          <a:p>
            <a:pPr>
              <a:spcBef>
                <a:spcPts val="1200"/>
              </a:spcBef>
            </a:pPr>
            <a:r>
              <a:rPr lang="en-GB" sz="2400" dirty="0">
                <a:cs typeface="Arial" charset="0"/>
              </a:rPr>
              <a:t>Precise quantification → semi-quantitative</a:t>
            </a:r>
          </a:p>
          <a:p>
            <a:pPr>
              <a:spcBef>
                <a:spcPts val="1200"/>
              </a:spcBef>
            </a:pPr>
            <a:r>
              <a:rPr lang="en-GB" sz="2400" dirty="0">
                <a:cs typeface="Arial" charset="0"/>
              </a:rPr>
              <a:t>Interests in </a:t>
            </a:r>
            <a:r>
              <a:rPr lang="en-GB" sz="2400" dirty="0">
                <a:solidFill>
                  <a:srgbClr val="FFFF00"/>
                </a:solidFill>
                <a:cs typeface="Arial" charset="0"/>
              </a:rPr>
              <a:t>absence</a:t>
            </a:r>
            <a:r>
              <a:rPr lang="en-GB" sz="2400" dirty="0">
                <a:cs typeface="Arial" charset="0"/>
              </a:rPr>
              <a:t> as well as presence</a:t>
            </a:r>
          </a:p>
          <a:p>
            <a:pPr>
              <a:spcBef>
                <a:spcPts val="1200"/>
              </a:spcBef>
            </a:pPr>
            <a:r>
              <a:rPr lang="en-GB" sz="2400" dirty="0">
                <a:cs typeface="Arial" charset="0"/>
              </a:rPr>
              <a:t>In-depth discussion of selective examples</a:t>
            </a:r>
          </a:p>
          <a:p>
            <a:pPr>
              <a:spcBef>
                <a:spcPts val="1200"/>
              </a:spcBef>
            </a:pPr>
            <a:r>
              <a:rPr lang="en-GB" sz="2400" dirty="0">
                <a:cs typeface="Arial" charset="0"/>
              </a:rPr>
              <a:t>Intensive – or</a:t>
            </a:r>
            <a:r>
              <a:rPr lang="en-GB" sz="2400" dirty="0">
                <a:solidFill>
                  <a:srgbClr val="FFFF00"/>
                </a:solidFill>
                <a:cs typeface="Arial" charset="0"/>
              </a:rPr>
              <a:t> mixed methods </a:t>
            </a:r>
            <a:r>
              <a:rPr lang="en-GB" sz="2400" dirty="0">
                <a:cs typeface="Arial" charset="0"/>
              </a:rPr>
              <a:t>- approach</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D05D-4E57-4651-8338-35A03BE8519D}"/>
              </a:ext>
            </a:extLst>
          </p:cNvPr>
          <p:cNvSpPr>
            <a:spLocks noGrp="1"/>
          </p:cNvSpPr>
          <p:nvPr>
            <p:ph type="title"/>
          </p:nvPr>
        </p:nvSpPr>
        <p:spPr>
          <a:xfrm>
            <a:off x="468312" y="476250"/>
            <a:ext cx="8424167" cy="864518"/>
          </a:xfrm>
        </p:spPr>
        <p:txBody>
          <a:bodyPr/>
          <a:lstStyle/>
          <a:p>
            <a:r>
              <a:rPr lang="en-GB" sz="2000" dirty="0"/>
              <a:t>Hopkins, J.  (1993)</a:t>
            </a:r>
            <a:br>
              <a:rPr lang="en-GB" sz="2000" dirty="0"/>
            </a:br>
            <a:r>
              <a:rPr lang="en-GB" sz="1800" dirty="0">
                <a:solidFill>
                  <a:schemeClr val="tx1"/>
                </a:solidFill>
              </a:rPr>
              <a:t>Signs of the post-rural: Marketing myths of a symbolic countryside.  </a:t>
            </a:r>
            <a:r>
              <a:rPr lang="en-GB" sz="1800" i="1" dirty="0" err="1">
                <a:solidFill>
                  <a:schemeClr val="tx1"/>
                </a:solidFill>
              </a:rPr>
              <a:t>Geografiska</a:t>
            </a:r>
            <a:r>
              <a:rPr lang="en-GB" sz="1800" i="1" dirty="0">
                <a:solidFill>
                  <a:schemeClr val="tx1"/>
                </a:solidFill>
              </a:rPr>
              <a:t> </a:t>
            </a:r>
            <a:r>
              <a:rPr lang="en-GB" sz="1800" i="1" dirty="0" err="1">
                <a:solidFill>
                  <a:schemeClr val="tx1"/>
                </a:solidFill>
              </a:rPr>
              <a:t>Annaler</a:t>
            </a:r>
            <a:r>
              <a:rPr lang="en-GB" sz="1800" i="1" dirty="0">
                <a:solidFill>
                  <a:schemeClr val="tx1"/>
                </a:solidFill>
              </a:rPr>
              <a:t>, Series B, Human Geography</a:t>
            </a:r>
            <a:r>
              <a:rPr lang="en-GB" sz="1800" dirty="0">
                <a:solidFill>
                  <a:schemeClr val="tx1"/>
                </a:solidFill>
              </a:rPr>
              <a:t>, 80, 2, pp. 65-81.</a:t>
            </a:r>
          </a:p>
        </p:txBody>
      </p:sp>
      <p:pic>
        <p:nvPicPr>
          <p:cNvPr id="4" name="Content Placeholder 3">
            <a:extLst>
              <a:ext uri="{FF2B5EF4-FFF2-40B4-BE49-F238E27FC236}">
                <a16:creationId xmlns:a16="http://schemas.microsoft.com/office/drawing/2014/main" id="{BFAEE864-88A1-49D9-A957-306143288BCC}"/>
              </a:ext>
            </a:extLst>
          </p:cNvPr>
          <p:cNvPicPr>
            <a:picLocks noGrp="1" noChangeAspect="1"/>
          </p:cNvPicPr>
          <p:nvPr>
            <p:ph idx="1"/>
          </p:nvPr>
        </p:nvPicPr>
        <p:blipFill>
          <a:blip r:embed="rId2"/>
          <a:stretch>
            <a:fillRect/>
          </a:stretch>
        </p:blipFill>
        <p:spPr>
          <a:xfrm>
            <a:off x="1595437" y="1657350"/>
            <a:ext cx="5953125" cy="4724400"/>
          </a:xfrm>
          <a:prstGeom prst="rect">
            <a:avLst/>
          </a:prstGeom>
        </p:spPr>
      </p:pic>
      <p:sp>
        <p:nvSpPr>
          <p:cNvPr id="5" name="Oval 4">
            <a:extLst>
              <a:ext uri="{FF2B5EF4-FFF2-40B4-BE49-F238E27FC236}">
                <a16:creationId xmlns:a16="http://schemas.microsoft.com/office/drawing/2014/main" id="{5D886D59-34D2-4713-ACCA-B12427DA5B9B}"/>
              </a:ext>
            </a:extLst>
          </p:cNvPr>
          <p:cNvSpPr/>
          <p:nvPr/>
        </p:nvSpPr>
        <p:spPr>
          <a:xfrm>
            <a:off x="3491880" y="1988840"/>
            <a:ext cx="1512168"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F174CAC4-FA57-4426-A5B6-392856E9E835}"/>
              </a:ext>
            </a:extLst>
          </p:cNvPr>
          <p:cNvSpPr/>
          <p:nvPr/>
        </p:nvSpPr>
        <p:spPr>
          <a:xfrm>
            <a:off x="5724128" y="1996302"/>
            <a:ext cx="1512168"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755089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7517C85-3089-4474-B7B0-BAB424FA3164}"/>
              </a:ext>
            </a:extLst>
          </p:cNvPr>
          <p:cNvPicPr>
            <a:picLocks noGrp="1" noChangeAspect="1"/>
          </p:cNvPicPr>
          <p:nvPr>
            <p:ph idx="1"/>
          </p:nvPr>
        </p:nvPicPr>
        <p:blipFill>
          <a:blip r:embed="rId2"/>
          <a:stretch>
            <a:fillRect/>
          </a:stretch>
        </p:blipFill>
        <p:spPr>
          <a:xfrm>
            <a:off x="496599" y="1484784"/>
            <a:ext cx="5071263" cy="5113174"/>
          </a:xfrm>
          <a:prstGeom prst="rect">
            <a:avLst/>
          </a:prstGeom>
        </p:spPr>
      </p:pic>
      <p:sp>
        <p:nvSpPr>
          <p:cNvPr id="2" name="Title 1">
            <a:extLst>
              <a:ext uri="{FF2B5EF4-FFF2-40B4-BE49-F238E27FC236}">
                <a16:creationId xmlns:a16="http://schemas.microsoft.com/office/drawing/2014/main" id="{69EBD05D-4E57-4651-8338-35A03BE8519D}"/>
              </a:ext>
            </a:extLst>
          </p:cNvPr>
          <p:cNvSpPr>
            <a:spLocks noGrp="1"/>
          </p:cNvSpPr>
          <p:nvPr>
            <p:ph type="title"/>
          </p:nvPr>
        </p:nvSpPr>
        <p:spPr>
          <a:xfrm>
            <a:off x="468312" y="476250"/>
            <a:ext cx="8424167" cy="864518"/>
          </a:xfrm>
        </p:spPr>
        <p:txBody>
          <a:bodyPr/>
          <a:lstStyle/>
          <a:p>
            <a:r>
              <a:rPr lang="en-GB" sz="2000" dirty="0"/>
              <a:t>Hopkins, J.  (1993)</a:t>
            </a:r>
            <a:br>
              <a:rPr lang="en-GB" sz="2000" dirty="0"/>
            </a:br>
            <a:r>
              <a:rPr lang="en-GB" sz="1800" dirty="0">
                <a:solidFill>
                  <a:schemeClr val="tx1"/>
                </a:solidFill>
              </a:rPr>
              <a:t>Signs of the post-rural: Marketing myths of a symbolic countryside.  </a:t>
            </a:r>
            <a:r>
              <a:rPr lang="en-GB" sz="1800" i="1" dirty="0" err="1">
                <a:solidFill>
                  <a:schemeClr val="tx1"/>
                </a:solidFill>
              </a:rPr>
              <a:t>Geografiska</a:t>
            </a:r>
            <a:r>
              <a:rPr lang="en-GB" sz="1800" i="1" dirty="0">
                <a:solidFill>
                  <a:schemeClr val="tx1"/>
                </a:solidFill>
              </a:rPr>
              <a:t> </a:t>
            </a:r>
            <a:r>
              <a:rPr lang="en-GB" sz="1800" i="1" dirty="0" err="1">
                <a:solidFill>
                  <a:schemeClr val="tx1"/>
                </a:solidFill>
              </a:rPr>
              <a:t>Annaler</a:t>
            </a:r>
            <a:r>
              <a:rPr lang="en-GB" sz="1800" i="1" dirty="0">
                <a:solidFill>
                  <a:schemeClr val="tx1"/>
                </a:solidFill>
              </a:rPr>
              <a:t>, Series B, Human Geography</a:t>
            </a:r>
            <a:r>
              <a:rPr lang="en-GB" sz="1800" dirty="0">
                <a:solidFill>
                  <a:schemeClr val="tx1"/>
                </a:solidFill>
              </a:rPr>
              <a:t>, 80, 2, pp. 65-81.</a:t>
            </a:r>
          </a:p>
        </p:txBody>
      </p:sp>
      <p:sp>
        <p:nvSpPr>
          <p:cNvPr id="5" name="Oval 4">
            <a:extLst>
              <a:ext uri="{FF2B5EF4-FFF2-40B4-BE49-F238E27FC236}">
                <a16:creationId xmlns:a16="http://schemas.microsoft.com/office/drawing/2014/main" id="{5D886D59-34D2-4713-ACCA-B12427DA5B9B}"/>
              </a:ext>
            </a:extLst>
          </p:cNvPr>
          <p:cNvSpPr/>
          <p:nvPr/>
        </p:nvSpPr>
        <p:spPr>
          <a:xfrm rot="2128904">
            <a:off x="2973446" y="2816815"/>
            <a:ext cx="1166235" cy="4479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F174CAC4-FA57-4426-A5B6-392856E9E835}"/>
              </a:ext>
            </a:extLst>
          </p:cNvPr>
          <p:cNvSpPr/>
          <p:nvPr/>
        </p:nvSpPr>
        <p:spPr>
          <a:xfrm rot="2020001">
            <a:off x="3135272" y="2492998"/>
            <a:ext cx="1646232" cy="456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A0BC758F-981C-4F83-B49A-235E0A777B22}"/>
              </a:ext>
            </a:extLst>
          </p:cNvPr>
          <p:cNvPicPr>
            <a:picLocks noChangeAspect="1"/>
          </p:cNvPicPr>
          <p:nvPr/>
        </p:nvPicPr>
        <p:blipFill>
          <a:blip r:embed="rId3"/>
          <a:stretch>
            <a:fillRect/>
          </a:stretch>
        </p:blipFill>
        <p:spPr>
          <a:xfrm>
            <a:off x="5672621" y="3301484"/>
            <a:ext cx="3032624" cy="1986632"/>
          </a:xfrm>
          <a:prstGeom prst="rect">
            <a:avLst/>
          </a:prstGeom>
        </p:spPr>
      </p:pic>
      <p:sp>
        <p:nvSpPr>
          <p:cNvPr id="3" name="TextBox 2">
            <a:extLst>
              <a:ext uri="{FF2B5EF4-FFF2-40B4-BE49-F238E27FC236}">
                <a16:creationId xmlns:a16="http://schemas.microsoft.com/office/drawing/2014/main" id="{3E3C9904-B66B-43FF-99A2-C44152E73C88}"/>
              </a:ext>
            </a:extLst>
          </p:cNvPr>
          <p:cNvSpPr txBox="1"/>
          <p:nvPr/>
        </p:nvSpPr>
        <p:spPr>
          <a:xfrm>
            <a:off x="5629403" y="1521084"/>
            <a:ext cx="3119061" cy="1754326"/>
          </a:xfrm>
          <a:prstGeom prst="rect">
            <a:avLst/>
          </a:prstGeom>
          <a:noFill/>
        </p:spPr>
        <p:txBody>
          <a:bodyPr wrap="square" rtlCol="0">
            <a:spAutoFit/>
          </a:bodyPr>
          <a:lstStyle/>
          <a:p>
            <a:r>
              <a:rPr lang="en-GB" dirty="0">
                <a:latin typeface="+mn-lt"/>
              </a:rPr>
              <a:t>For the sake of brevity, one logo from each code was selected for further</a:t>
            </a:r>
          </a:p>
          <a:p>
            <a:r>
              <a:rPr lang="en-GB" dirty="0">
                <a:latin typeface="+mn-lt"/>
              </a:rPr>
              <a:t>analysis on the basis that it was among the best examples of its particular theme…</a:t>
            </a:r>
          </a:p>
        </p:txBody>
      </p:sp>
      <p:sp>
        <p:nvSpPr>
          <p:cNvPr id="4" name="Arrow: Curved Right 3">
            <a:extLst>
              <a:ext uri="{FF2B5EF4-FFF2-40B4-BE49-F238E27FC236}">
                <a16:creationId xmlns:a16="http://schemas.microsoft.com/office/drawing/2014/main" id="{3C6FBCA4-7512-48A8-A1AE-EEC0B5C636F3}"/>
              </a:ext>
            </a:extLst>
          </p:cNvPr>
          <p:cNvSpPr/>
          <p:nvPr/>
        </p:nvSpPr>
        <p:spPr>
          <a:xfrm rot="18671200" flipV="1">
            <a:off x="4904426" y="2575947"/>
            <a:ext cx="421666" cy="128632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4672265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333375"/>
            <a:ext cx="8229600" cy="792163"/>
          </a:xfrm>
        </p:spPr>
        <p:txBody>
          <a:bodyPr/>
          <a:lstStyle/>
          <a:p>
            <a:r>
              <a:rPr lang="en-GB" sz="3200" dirty="0"/>
              <a:t>Wartime propaganda + sense of place</a:t>
            </a:r>
          </a:p>
        </p:txBody>
      </p:sp>
      <p:pic>
        <p:nvPicPr>
          <p:cNvPr id="139267" name="Picture 3" descr="warposter002"/>
          <p:cNvPicPr>
            <a:picLocks noChangeAspect="1" noChangeArrowheads="1"/>
          </p:cNvPicPr>
          <p:nvPr/>
        </p:nvPicPr>
        <p:blipFill>
          <a:blip r:embed="rId2" cstate="print"/>
          <a:srcRect/>
          <a:stretch>
            <a:fillRect/>
          </a:stretch>
        </p:blipFill>
        <p:spPr bwMode="auto">
          <a:xfrm>
            <a:off x="611188" y="1125538"/>
            <a:ext cx="5473700" cy="3813175"/>
          </a:xfrm>
          <a:prstGeom prst="rect">
            <a:avLst/>
          </a:prstGeom>
          <a:noFill/>
          <a:ln w="25400">
            <a:solidFill>
              <a:schemeClr val="tx1"/>
            </a:solidFill>
            <a:miter lim="800000"/>
            <a:headEnd/>
            <a:tailEnd/>
          </a:ln>
        </p:spPr>
      </p:pic>
      <p:pic>
        <p:nvPicPr>
          <p:cNvPr id="139268" name="Picture 4" descr="warposter001"/>
          <p:cNvPicPr>
            <a:picLocks noChangeAspect="1" noChangeArrowheads="1"/>
          </p:cNvPicPr>
          <p:nvPr/>
        </p:nvPicPr>
        <p:blipFill>
          <a:blip r:embed="rId3" cstate="print"/>
          <a:srcRect/>
          <a:stretch>
            <a:fillRect/>
          </a:stretch>
        </p:blipFill>
        <p:spPr bwMode="auto">
          <a:xfrm>
            <a:off x="3708400" y="2997200"/>
            <a:ext cx="5060950" cy="3517900"/>
          </a:xfrm>
          <a:prstGeom prst="rect">
            <a:avLst/>
          </a:prstGeom>
          <a:noFill/>
          <a:ln w="25400">
            <a:solidFill>
              <a:schemeClr val="tx1"/>
            </a:solidFill>
            <a:miter lim="800000"/>
            <a:headEnd/>
            <a:tailEnd/>
          </a:ln>
        </p:spPr>
      </p:pic>
      <p:pic>
        <p:nvPicPr>
          <p:cNvPr id="19462" name="Picture 6" descr="http://news.pinkpaper.com/uploads/conservative_party_logo.png"/>
          <p:cNvPicPr>
            <a:picLocks noChangeAspect="1" noChangeArrowheads="1"/>
          </p:cNvPicPr>
          <p:nvPr/>
        </p:nvPicPr>
        <p:blipFill>
          <a:blip r:embed="rId4" cstate="print"/>
          <a:srcRect/>
          <a:stretch>
            <a:fillRect/>
          </a:stretch>
        </p:blipFill>
        <p:spPr bwMode="auto">
          <a:xfrm>
            <a:off x="1116013" y="4221163"/>
            <a:ext cx="2857500" cy="2181225"/>
          </a:xfrm>
          <a:prstGeom prst="rect">
            <a:avLst/>
          </a:prstGeom>
          <a:noFill/>
          <a:ln w="9525">
            <a:noFill/>
            <a:miter lim="800000"/>
            <a:headEnd/>
            <a:tailEnd/>
          </a:ln>
        </p:spPr>
      </p:pic>
      <p:pic>
        <p:nvPicPr>
          <p:cNvPr id="19464" name="Picture 8" descr="http://newsimg.bbc.co.uk/media/images/42090000/jpg/_42090458_oldlogo_bbc203.jpg"/>
          <p:cNvPicPr>
            <a:picLocks noChangeAspect="1" noChangeArrowheads="1"/>
          </p:cNvPicPr>
          <p:nvPr/>
        </p:nvPicPr>
        <p:blipFill>
          <a:blip r:embed="rId5" cstate="print"/>
          <a:srcRect/>
          <a:stretch>
            <a:fillRect/>
          </a:stretch>
        </p:blipFill>
        <p:spPr bwMode="auto">
          <a:xfrm>
            <a:off x="5724525" y="1412875"/>
            <a:ext cx="1933575" cy="2762250"/>
          </a:xfrm>
          <a:prstGeom prst="rect">
            <a:avLst/>
          </a:prstGeom>
          <a:noFill/>
          <a:ln w="9525">
            <a:noFill/>
            <a:miter lim="800000"/>
            <a:headEnd/>
            <a:tailEnd/>
          </a:ln>
        </p:spPr>
      </p:pic>
    </p:spTree>
    <p:extLst>
      <p:ext uri="{BB962C8B-B14F-4D97-AF65-F5344CB8AC3E}">
        <p14:creationId xmlns:p14="http://schemas.microsoft.com/office/powerpoint/2010/main" val="2552505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9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9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2617" y="346250"/>
            <a:ext cx="8229600" cy="1354558"/>
          </a:xfrm>
        </p:spPr>
        <p:txBody>
          <a:bodyPr/>
          <a:lstStyle/>
          <a:p>
            <a:r>
              <a:rPr lang="en-GB" altLang="en-US" sz="3200" dirty="0"/>
              <a:t>Jim Perrin</a:t>
            </a:r>
            <a:br>
              <a:rPr lang="en-GB" altLang="en-US" sz="2800" dirty="0"/>
            </a:br>
            <a:r>
              <a:rPr lang="en-GB" altLang="en-US" sz="2000" i="1" dirty="0">
                <a:solidFill>
                  <a:schemeClr val="tx1"/>
                </a:solidFill>
              </a:rPr>
              <a:t>The Guardian</a:t>
            </a:r>
            <a:r>
              <a:rPr lang="en-GB" altLang="en-US" sz="2000" dirty="0">
                <a:solidFill>
                  <a:schemeClr val="tx1"/>
                </a:solidFill>
              </a:rPr>
              <a:t>, ‘Country Diary - </a:t>
            </a:r>
            <a:r>
              <a:rPr lang="en-GB" altLang="en-US" sz="2000" dirty="0" err="1">
                <a:solidFill>
                  <a:schemeClr val="tx1"/>
                </a:solidFill>
              </a:rPr>
              <a:t>Talsarnau</a:t>
            </a:r>
            <a:r>
              <a:rPr lang="en-GB" altLang="en-US" sz="2000" dirty="0">
                <a:solidFill>
                  <a:schemeClr val="tx1"/>
                </a:solidFill>
              </a:rPr>
              <a:t>, Gwynedd’, 11 September 2020 </a:t>
            </a:r>
            <a:r>
              <a:rPr lang="en-GB" altLang="en-US" sz="1600" dirty="0">
                <a:solidFill>
                  <a:schemeClr val="bg1"/>
                </a:solidFill>
                <a:hlinkClick r:id="rId2"/>
              </a:rPr>
              <a:t>https://www.theguardian.com/environment/2020/sep/11/country-diary-the-swifts-are-long-gone-and-the-swallows-too</a:t>
            </a:r>
            <a:r>
              <a:rPr lang="en-GB" altLang="en-US" sz="1600" dirty="0">
                <a:solidFill>
                  <a:schemeClr val="bg1"/>
                </a:solidFill>
              </a:rPr>
              <a:t> </a:t>
            </a:r>
          </a:p>
        </p:txBody>
      </p:sp>
      <p:sp>
        <p:nvSpPr>
          <p:cNvPr id="126980" name="Text Box 4"/>
          <p:cNvSpPr txBox="1">
            <a:spLocks noChangeArrowheads="1"/>
          </p:cNvSpPr>
          <p:nvPr/>
        </p:nvSpPr>
        <p:spPr bwMode="auto">
          <a:xfrm>
            <a:off x="452617" y="1881253"/>
            <a:ext cx="8229600" cy="4630498"/>
          </a:xfrm>
          <a:prstGeom prst="rect">
            <a:avLst/>
          </a:prstGeom>
          <a:solidFill>
            <a:schemeClr val="tx1"/>
          </a:solidFill>
          <a:ln>
            <a:noFill/>
          </a:ln>
          <a:effectLst/>
        </p:spPr>
        <p:txBody>
          <a:bodyPr wrap="square">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Across the </a:t>
            </a:r>
            <a:r>
              <a:rPr kumimoji="0" lang="en-GB" altLang="en-US" sz="2000" b="0" i="0" u="none" strike="noStrike" kern="1200" cap="none" spc="0" normalizeH="0" baseline="0" noProof="0" dirty="0">
                <a:ln>
                  <a:noFill/>
                </a:ln>
                <a:solidFill>
                  <a:srgbClr val="000066"/>
                </a:solidFill>
                <a:effectLst/>
                <a:highlight>
                  <a:srgbClr val="FF99FF"/>
                </a:highlight>
                <a:uLnTx/>
                <a:uFillTx/>
                <a:latin typeface="Calibri"/>
                <a:ea typeface="+mn-ea"/>
                <a:cs typeface="Arial" charset="0"/>
              </a:rPr>
              <a:t>sands of </a:t>
            </a:r>
            <a:r>
              <a:rPr kumimoji="0" lang="en-GB" altLang="en-US" sz="2000" b="0" i="0" u="none" strike="noStrike" kern="1200" cap="none" spc="0" normalizeH="0" baseline="0" noProof="0" dirty="0" err="1">
                <a:ln>
                  <a:noFill/>
                </a:ln>
                <a:solidFill>
                  <a:srgbClr val="000066"/>
                </a:solidFill>
                <a:effectLst/>
                <a:highlight>
                  <a:srgbClr val="FF99FF"/>
                </a:highlight>
                <a:uLnTx/>
                <a:uFillTx/>
                <a:latin typeface="Calibri"/>
                <a:ea typeface="+mn-ea"/>
                <a:cs typeface="Arial" charset="0"/>
              </a:rPr>
              <a:t>Traeth</a:t>
            </a:r>
            <a:r>
              <a:rPr kumimoji="0" lang="en-GB" altLang="en-US" sz="2000" b="0" i="0" u="none" strike="noStrike" kern="1200" cap="none" spc="0" normalizeH="0" baseline="0" noProof="0" dirty="0">
                <a:ln>
                  <a:noFill/>
                </a:ln>
                <a:solidFill>
                  <a:srgbClr val="000066"/>
                </a:solidFill>
                <a:effectLst/>
                <a:highlight>
                  <a:srgbClr val="FF99FF"/>
                </a:highlight>
                <a:uLnTx/>
                <a:uFillTx/>
                <a:latin typeface="Calibri"/>
                <a:ea typeface="+mn-ea"/>
                <a:cs typeface="Arial" charset="0"/>
              </a:rPr>
              <a:t> Bach</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rearing above the Aber </a:t>
            </a:r>
            <a:r>
              <a:rPr kumimoji="0" lang="en-GB" altLang="en-US" sz="2000" b="0" i="0" u="none" strike="noStrike" kern="1200" cap="none" spc="0" normalizeH="0" baseline="0" noProof="0" dirty="0" err="1">
                <a:ln>
                  <a:noFill/>
                </a:ln>
                <a:solidFill>
                  <a:srgbClr val="000066"/>
                </a:solidFill>
                <a:effectLst/>
                <a:uLnTx/>
                <a:uFillTx/>
                <a:latin typeface="Calibri"/>
                <a:ea typeface="+mn-ea"/>
                <a:cs typeface="Arial" charset="0"/>
              </a:rPr>
              <a:t>Iâ</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peninsula, </a:t>
            </a:r>
            <a:r>
              <a:rPr kumimoji="0" lang="en-GB" altLang="en-US" sz="2000" b="0" i="0" u="none" strike="noStrike" kern="1200" cap="none" spc="0" normalizeH="0" baseline="0" noProof="0" dirty="0" err="1">
                <a:ln>
                  <a:noFill/>
                </a:ln>
                <a:solidFill>
                  <a:srgbClr val="000066"/>
                </a:solidFill>
                <a:effectLst/>
                <a:uLnTx/>
                <a:uFillTx/>
                <a:latin typeface="Calibri"/>
                <a:ea typeface="+mn-ea"/>
                <a:cs typeface="Arial" charset="0"/>
              </a:rPr>
              <a:t>Yr</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Wyddfa – </a:t>
            </a:r>
            <a:r>
              <a:rPr kumimoji="0" lang="en-GB" altLang="en-US" sz="2000" b="0" i="0" u="none" strike="noStrike" kern="1200" cap="none" spc="0" normalizeH="0" baseline="0" noProof="0" dirty="0">
                <a:ln>
                  <a:noFill/>
                </a:ln>
                <a:solidFill>
                  <a:srgbClr val="000066"/>
                </a:solidFill>
                <a:effectLst/>
                <a:highlight>
                  <a:srgbClr val="FF99FF"/>
                </a:highlight>
                <a:uLnTx/>
                <a:uFillTx/>
                <a:latin typeface="Calibri"/>
                <a:ea typeface="+mn-ea"/>
                <a:cs typeface="Arial" charset="0"/>
              </a:rPr>
              <a:t>the topmost peak of Snowdon </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donned its habitual </a:t>
            </a:r>
            <a:r>
              <a:rPr kumimoji="0" lang="en-GB" altLang="en-US" sz="2000" b="0" i="0" u="none" strike="noStrike" kern="1200" cap="none" spc="0" normalizeH="0" baseline="0" noProof="0" dirty="0">
                <a:ln>
                  <a:noFill/>
                </a:ln>
                <a:solidFill>
                  <a:srgbClr val="000066"/>
                </a:solidFill>
                <a:effectLst/>
                <a:highlight>
                  <a:srgbClr val="FFFF99"/>
                </a:highlight>
                <a:uLnTx/>
                <a:uFillTx/>
                <a:latin typeface="Calibri"/>
                <a:ea typeface="+mn-ea"/>
                <a:cs typeface="Arial" charset="0"/>
              </a:rPr>
              <a:t>cloud cap</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a:t>
            </a:r>
            <a:r>
              <a:rPr kumimoji="0" lang="en-GB" altLang="en-US" sz="2000" b="0" i="0" u="none" strike="noStrike" kern="1200" cap="none" spc="0" normalizeH="0" baseline="0" noProof="0" dirty="0">
                <a:ln>
                  <a:noFill/>
                </a:ln>
                <a:solidFill>
                  <a:srgbClr val="000066"/>
                </a:solidFill>
                <a:effectLst/>
                <a:highlight>
                  <a:srgbClr val="FFFF99"/>
                </a:highlight>
                <a:uLnTx/>
                <a:uFillTx/>
                <a:latin typeface="Calibri"/>
                <a:ea typeface="+mn-ea"/>
                <a:cs typeface="Arial" charset="0"/>
              </a:rPr>
              <a:t>Arctic blasts of air </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wuthered across my evening perch on sea-wall rocks. A </a:t>
            </a:r>
            <a:r>
              <a:rPr kumimoji="0" lang="en-GB" altLang="en-US" sz="2000" b="0" i="0" u="none" strike="noStrike" kern="1200" cap="none" spc="0" normalizeH="0" baseline="0" noProof="0" dirty="0">
                <a:ln>
                  <a:noFill/>
                </a:ln>
                <a:solidFill>
                  <a:srgbClr val="000066"/>
                </a:solidFill>
                <a:effectLst/>
                <a:highlight>
                  <a:srgbClr val="FFFF99"/>
                </a:highlight>
                <a:uLnTx/>
                <a:uFillTx/>
                <a:latin typeface="Calibri"/>
                <a:ea typeface="+mn-ea"/>
                <a:cs typeface="Arial" charset="0"/>
              </a:rPr>
              <a:t>neap tide ran fiercely</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a:t>
            </a:r>
            <a:r>
              <a:rPr kumimoji="0" lang="en-GB" altLang="en-US" sz="2000" b="0" i="0" u="none" strike="noStrike" kern="1200" cap="none" spc="0" normalizeH="0" baseline="0" noProof="0" dirty="0">
                <a:ln>
                  <a:noFill/>
                </a:ln>
                <a:solidFill>
                  <a:srgbClr val="000066"/>
                </a:solidFill>
                <a:effectLst/>
                <a:highlight>
                  <a:srgbClr val="CCFFCC"/>
                </a:highlight>
                <a:uLnTx/>
                <a:uFillTx/>
                <a:latin typeface="Calibri"/>
                <a:ea typeface="+mn-ea"/>
                <a:cs typeface="Arial" charset="0"/>
              </a:rPr>
              <a:t>Waders</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left off from feeding along its margins and scudded before the flood to roosts among the myriad of </a:t>
            </a:r>
            <a:r>
              <a:rPr kumimoji="0" lang="en-GB" altLang="en-US" sz="2000" b="0" i="0" u="none" strike="noStrike" kern="1200" cap="none" spc="0" normalizeH="0" baseline="0" noProof="0" dirty="0">
                <a:ln>
                  <a:noFill/>
                </a:ln>
                <a:solidFill>
                  <a:srgbClr val="000066"/>
                </a:solidFill>
                <a:effectLst/>
                <a:highlight>
                  <a:srgbClr val="FF99FF"/>
                </a:highlight>
                <a:uLnTx/>
                <a:uFillTx/>
                <a:latin typeface="Calibri"/>
                <a:ea typeface="+mn-ea"/>
                <a:cs typeface="Arial" charset="0"/>
              </a:rPr>
              <a:t>muddy inlets of </a:t>
            </a:r>
            <a:r>
              <a:rPr kumimoji="0" lang="en-GB" altLang="en-US" sz="2000" b="0" i="0" u="none" strike="noStrike" kern="1200" cap="none" spc="0" normalizeH="0" baseline="0" noProof="0" dirty="0" err="1">
                <a:ln>
                  <a:noFill/>
                </a:ln>
                <a:solidFill>
                  <a:srgbClr val="000066"/>
                </a:solidFill>
                <a:effectLst/>
                <a:highlight>
                  <a:srgbClr val="FF99FF"/>
                </a:highlight>
                <a:uLnTx/>
                <a:uFillTx/>
                <a:latin typeface="Calibri"/>
                <a:ea typeface="+mn-ea"/>
                <a:cs typeface="Arial" charset="0"/>
              </a:rPr>
              <a:t>Traeth</a:t>
            </a:r>
            <a:r>
              <a:rPr kumimoji="0" lang="en-GB" altLang="en-US" sz="2000" b="0" i="0" u="none" strike="noStrike" kern="1200" cap="none" spc="0" normalizeH="0" baseline="0" noProof="0" dirty="0">
                <a:ln>
                  <a:noFill/>
                </a:ln>
                <a:solidFill>
                  <a:srgbClr val="000066"/>
                </a:solidFill>
                <a:effectLst/>
                <a:highlight>
                  <a:srgbClr val="FF99FF"/>
                </a:highlight>
                <a:uLnTx/>
                <a:uFillTx/>
                <a:latin typeface="Calibri"/>
                <a:ea typeface="+mn-ea"/>
                <a:cs typeface="Arial" charset="0"/>
              </a:rPr>
              <a:t> Las</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a:t>
            </a:r>
            <a:r>
              <a:rPr kumimoji="0" lang="en-GB" altLang="en-US" sz="2000" b="0" i="0" u="none" strike="noStrike" kern="1200" cap="none" spc="0" normalizeH="0" baseline="0" noProof="0" dirty="0">
                <a:ln>
                  <a:noFill/>
                </a:ln>
                <a:solidFill>
                  <a:srgbClr val="000066"/>
                </a:solidFill>
                <a:effectLst/>
                <a:highlight>
                  <a:srgbClr val="CCFFCC"/>
                </a:highlight>
                <a:uLnTx/>
                <a:uFillTx/>
                <a:latin typeface="Calibri"/>
                <a:ea typeface="+mn-ea"/>
                <a:cs typeface="Arial" charset="0"/>
              </a:rPr>
              <a:t>Oystercatchers</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brilliant orange Pinocchio beaks and pied plumage </a:t>
            </a:r>
            <a:r>
              <a:rPr kumimoji="0" lang="en-GB" altLang="en-US" sz="2000" b="0" i="0" u="none" strike="noStrike" kern="1200" cap="none" spc="0" normalizeH="0" baseline="0" noProof="0" dirty="0">
                <a:ln>
                  <a:noFill/>
                </a:ln>
                <a:solidFill>
                  <a:srgbClr val="000066"/>
                </a:solidFill>
                <a:effectLst/>
                <a:highlight>
                  <a:srgbClr val="FFFF99"/>
                </a:highlight>
                <a:uLnTx/>
                <a:uFillTx/>
                <a:latin typeface="Calibri"/>
                <a:ea typeface="+mn-ea"/>
                <a:cs typeface="Arial" charset="0"/>
              </a:rPr>
              <a:t>catching the light</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piped away upriver. The </a:t>
            </a:r>
            <a:r>
              <a:rPr kumimoji="0" lang="en-GB" altLang="en-US" sz="2000" b="0" i="0" u="none" strike="noStrike" kern="1200" cap="none" spc="0" normalizeH="0" baseline="0" noProof="0" dirty="0">
                <a:ln>
                  <a:noFill/>
                </a:ln>
                <a:solidFill>
                  <a:srgbClr val="000066"/>
                </a:solidFill>
                <a:effectLst/>
                <a:highlight>
                  <a:srgbClr val="FF99FF"/>
                </a:highlight>
                <a:uLnTx/>
                <a:uFillTx/>
                <a:latin typeface="Calibri"/>
                <a:ea typeface="+mn-ea"/>
                <a:cs typeface="Arial" charset="0"/>
              </a:rPr>
              <a:t>ice-polished crown of Ynys </a:t>
            </a:r>
            <a:r>
              <a:rPr kumimoji="0" lang="en-GB" altLang="en-US" sz="2000" b="0" i="0" u="none" strike="noStrike" kern="1200" cap="none" spc="0" normalizeH="0" baseline="0" noProof="0" dirty="0" err="1">
                <a:ln>
                  <a:noFill/>
                </a:ln>
                <a:solidFill>
                  <a:srgbClr val="000066"/>
                </a:solidFill>
                <a:effectLst/>
                <a:highlight>
                  <a:srgbClr val="FF99FF"/>
                </a:highlight>
                <a:uLnTx/>
                <a:uFillTx/>
                <a:latin typeface="Calibri"/>
                <a:ea typeface="+mn-ea"/>
                <a:cs typeface="Arial" charset="0"/>
              </a:rPr>
              <a:t>Gifftan</a:t>
            </a:r>
            <a:r>
              <a:rPr kumimoji="0" lang="en-GB" altLang="en-US" sz="2000" b="0" i="0" u="none" strike="noStrike" kern="1200" cap="none" spc="0" normalizeH="0" baseline="0" noProof="0" dirty="0">
                <a:ln>
                  <a:noFill/>
                </a:ln>
                <a:solidFill>
                  <a:srgbClr val="000066"/>
                </a:solidFill>
                <a:effectLst/>
                <a:highlight>
                  <a:srgbClr val="FF99FF"/>
                </a:highlight>
                <a:uLnTx/>
                <a:uFillTx/>
                <a:latin typeface="Calibri"/>
                <a:ea typeface="+mn-ea"/>
                <a:cs typeface="Arial" charset="0"/>
              </a:rPr>
              <a:t> </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reflected the sun dipping beneath the </a:t>
            </a:r>
            <a:r>
              <a:rPr kumimoji="0" lang="en-GB" altLang="en-US" sz="2000" b="0" i="0" u="none" strike="noStrike" kern="1200" cap="none" spc="0" normalizeH="0" baseline="0" noProof="0" dirty="0">
                <a:ln>
                  <a:noFill/>
                </a:ln>
                <a:solidFill>
                  <a:srgbClr val="000066"/>
                </a:solidFill>
                <a:effectLst/>
                <a:highlight>
                  <a:srgbClr val="FFFF99"/>
                </a:highlight>
                <a:uLnTx/>
                <a:uFillTx/>
                <a:latin typeface="Calibri"/>
                <a:ea typeface="+mn-ea"/>
                <a:cs typeface="Arial" charset="0"/>
              </a:rPr>
              <a:t>spreading cloud of an incoming front</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I </a:t>
            </a:r>
            <a:r>
              <a:rPr kumimoji="0" lang="en-GB" altLang="en-US" sz="2000" b="0" i="0" u="none" strike="noStrike" kern="1200" cap="none" spc="0" normalizeH="0" baseline="0" noProof="0" dirty="0">
                <a:ln>
                  <a:noFill/>
                </a:ln>
                <a:solidFill>
                  <a:srgbClr val="000066"/>
                </a:solidFill>
                <a:effectLst/>
                <a:highlight>
                  <a:srgbClr val="FFFF99"/>
                </a:highlight>
                <a:uLnTx/>
                <a:uFillTx/>
                <a:latin typeface="Calibri"/>
                <a:ea typeface="+mn-ea"/>
                <a:cs typeface="Arial" charset="0"/>
              </a:rPr>
              <a:t>shivered</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packed my rucksack, and turned for home.</a:t>
            </a:r>
          </a:p>
          <a:p>
            <a:pPr marL="0" marR="0" lvl="0" indent="0" algn="l" defTabSz="914400" rtl="0" eaLnBrk="1" fontAlgn="base" latinLnBrk="0" hangingPunct="1">
              <a:lnSpc>
                <a:spcPct val="110000"/>
              </a:lnSpc>
              <a:spcBef>
                <a:spcPct val="50000"/>
              </a:spcBef>
              <a:spcAft>
                <a:spcPct val="0"/>
              </a:spcAft>
              <a:buClrTx/>
              <a:buSzTx/>
              <a:buFontTx/>
              <a:buNone/>
              <a:tabLst/>
              <a:defRPr/>
            </a:pP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By the level crossing, I ducked into a thicket that made me think of </a:t>
            </a:r>
            <a:r>
              <a:rPr kumimoji="0" lang="en-GB" altLang="en-US" sz="2000" b="0" i="0" u="none" strike="noStrike" kern="1200" cap="none" spc="0" normalizeH="0" baseline="0" noProof="0" dirty="0">
                <a:ln>
                  <a:noFill/>
                </a:ln>
                <a:solidFill>
                  <a:srgbClr val="000066"/>
                </a:solidFill>
                <a:effectLst/>
                <a:highlight>
                  <a:srgbClr val="00FFFF"/>
                </a:highlight>
                <a:uLnTx/>
                <a:uFillTx/>
                <a:latin typeface="Calibri"/>
                <a:ea typeface="+mn-ea"/>
                <a:cs typeface="Arial" charset="0"/>
              </a:rPr>
              <a:t>Hardy’s</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 “</a:t>
            </a:r>
            <a:r>
              <a:rPr kumimoji="0" lang="en-GB" altLang="en-US" sz="2000" b="0" i="0" u="none" strike="noStrike" kern="1200" cap="none" spc="0" normalizeH="0" baseline="0" noProof="0" dirty="0">
                <a:ln>
                  <a:noFill/>
                </a:ln>
                <a:solidFill>
                  <a:srgbClr val="000066"/>
                </a:solidFill>
                <a:effectLst/>
                <a:highlight>
                  <a:srgbClr val="FFFF99"/>
                </a:highlight>
                <a:uLnTx/>
                <a:uFillTx/>
                <a:latin typeface="Calibri"/>
                <a:ea typeface="+mn-ea"/>
                <a:cs typeface="Arial" charset="0"/>
              </a:rPr>
              <a:t>wind oozing thin </a:t>
            </a:r>
            <a:r>
              <a:rPr kumimoji="0" lang="en-GB" altLang="en-US" sz="2000" b="0" i="0" u="none" strike="noStrike" kern="1200" cap="none" spc="0" normalizeH="0" baseline="0" noProof="0" dirty="0">
                <a:ln>
                  <a:noFill/>
                </a:ln>
                <a:solidFill>
                  <a:srgbClr val="000066"/>
                </a:solidFill>
                <a:effectLst/>
                <a:uLnTx/>
                <a:uFillTx/>
                <a:latin typeface="Calibri"/>
                <a:ea typeface="+mn-ea"/>
                <a:cs typeface="Arial" charset="0"/>
              </a:rPr>
              <a:t>through the thorn from norward” (The Voice), and plucked one of its heavy crop of purple fruits, biting through the skin’s bloom into bracingly bitter pale green flesh…</a:t>
            </a:r>
          </a:p>
        </p:txBody>
      </p:sp>
    </p:spTree>
    <p:extLst>
      <p:ext uri="{BB962C8B-B14F-4D97-AF65-F5344CB8AC3E}">
        <p14:creationId xmlns:p14="http://schemas.microsoft.com/office/powerpoint/2010/main" val="35580182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dirty="0"/>
              <a:t>What codes to look for?</a:t>
            </a:r>
          </a:p>
        </p:txBody>
      </p:sp>
      <p:sp>
        <p:nvSpPr>
          <p:cNvPr id="26627" name="Rectangle 3"/>
          <p:cNvSpPr>
            <a:spLocks noGrp="1" noChangeArrowheads="1"/>
          </p:cNvSpPr>
          <p:nvPr>
            <p:ph type="body" idx="1"/>
          </p:nvPr>
        </p:nvSpPr>
        <p:spPr>
          <a:xfrm>
            <a:off x="468313" y="1341438"/>
            <a:ext cx="7127875" cy="4897437"/>
          </a:xfrm>
        </p:spPr>
        <p:txBody>
          <a:bodyPr/>
          <a:lstStyle/>
          <a:p>
            <a:pPr>
              <a:spcBef>
                <a:spcPts val="1200"/>
              </a:spcBef>
            </a:pPr>
            <a:r>
              <a:rPr lang="en-GB" sz="2600" dirty="0"/>
              <a:t>Research questions: existing theory &amp; preconceptions</a:t>
            </a:r>
          </a:p>
          <a:p>
            <a:pPr>
              <a:spcBef>
                <a:spcPts val="1200"/>
              </a:spcBef>
            </a:pPr>
            <a:r>
              <a:rPr lang="en-GB" sz="2600" dirty="0"/>
              <a:t>From the data – be open minded!</a:t>
            </a:r>
          </a:p>
          <a:p>
            <a:pPr>
              <a:spcBef>
                <a:spcPts val="1200"/>
              </a:spcBef>
            </a:pPr>
            <a:r>
              <a:rPr lang="en-GB" sz="2600" dirty="0">
                <a:solidFill>
                  <a:srgbClr val="FFFF00"/>
                </a:solidFill>
              </a:rPr>
              <a:t>Descriptive</a:t>
            </a:r>
            <a:r>
              <a:rPr lang="en-GB" sz="2600" dirty="0"/>
              <a:t> codes – what? </a:t>
            </a:r>
            <a:r>
              <a:rPr lang="en-GB" sz="1800" dirty="0">
                <a:solidFill>
                  <a:schemeClr val="hlink"/>
                </a:solidFill>
              </a:rPr>
              <a:t>[face-value]</a:t>
            </a:r>
          </a:p>
          <a:p>
            <a:pPr>
              <a:spcBef>
                <a:spcPts val="1200"/>
              </a:spcBef>
            </a:pPr>
            <a:r>
              <a:rPr lang="en-GB" sz="2600" dirty="0">
                <a:solidFill>
                  <a:srgbClr val="FFFF00"/>
                </a:solidFill>
              </a:rPr>
              <a:t>Analytic</a:t>
            </a:r>
            <a:r>
              <a:rPr lang="en-GB" sz="2600" dirty="0"/>
              <a:t> codes – why? </a:t>
            </a:r>
            <a:r>
              <a:rPr lang="en-GB" sz="1800" dirty="0">
                <a:solidFill>
                  <a:schemeClr val="hlink"/>
                </a:solidFill>
              </a:rPr>
              <a:t>[read into data]</a:t>
            </a:r>
          </a:p>
          <a:p>
            <a:pPr>
              <a:spcBef>
                <a:spcPts val="1200"/>
              </a:spcBef>
            </a:pPr>
            <a:r>
              <a:rPr lang="en-GB" sz="2600" dirty="0"/>
              <a:t>Build up themes and linkages</a:t>
            </a:r>
          </a:p>
        </p:txBody>
      </p:sp>
      <p:pic>
        <p:nvPicPr>
          <p:cNvPr id="107524" name="Picture 4" descr="MCj03914120000[1]"/>
          <p:cNvPicPr>
            <a:picLocks noChangeAspect="1" noChangeArrowheads="1"/>
          </p:cNvPicPr>
          <p:nvPr/>
        </p:nvPicPr>
        <p:blipFill>
          <a:blip r:embed="rId2" cstate="print"/>
          <a:srcRect/>
          <a:stretch>
            <a:fillRect/>
          </a:stretch>
        </p:blipFill>
        <p:spPr bwMode="auto">
          <a:xfrm>
            <a:off x="7550150" y="620713"/>
            <a:ext cx="1209675" cy="1260475"/>
          </a:xfrm>
          <a:prstGeom prst="rect">
            <a:avLst/>
          </a:prstGeom>
          <a:noFill/>
          <a:ln w="19050">
            <a:noFill/>
            <a:miter lim="800000"/>
            <a:headEnd/>
            <a:tailEnd/>
          </a:ln>
        </p:spPr>
      </p:pic>
      <p:pic>
        <p:nvPicPr>
          <p:cNvPr id="107525" name="Picture 5" descr="MCj03317080000[1]"/>
          <p:cNvPicPr>
            <a:picLocks noChangeAspect="1" noChangeArrowheads="1"/>
          </p:cNvPicPr>
          <p:nvPr/>
        </p:nvPicPr>
        <p:blipFill>
          <a:blip r:embed="rId3" cstate="print"/>
          <a:srcRect/>
          <a:stretch>
            <a:fillRect/>
          </a:stretch>
        </p:blipFill>
        <p:spPr bwMode="auto">
          <a:xfrm>
            <a:off x="7459663" y="3524250"/>
            <a:ext cx="1389062" cy="1260475"/>
          </a:xfrm>
          <a:prstGeom prst="rect">
            <a:avLst/>
          </a:prstGeom>
          <a:solidFill>
            <a:srgbClr val="CCECFF">
              <a:alpha val="67058"/>
            </a:srgbClr>
          </a:solidFill>
          <a:ln w="15875">
            <a:noFill/>
            <a:miter lim="800000"/>
            <a:headEnd/>
            <a:tailEnd/>
          </a:ln>
        </p:spPr>
      </p:pic>
      <p:pic>
        <p:nvPicPr>
          <p:cNvPr id="107526" name="Picture 6" descr="MCj03983610000[1]"/>
          <p:cNvPicPr>
            <a:picLocks noChangeAspect="1" noChangeArrowheads="1"/>
          </p:cNvPicPr>
          <p:nvPr/>
        </p:nvPicPr>
        <p:blipFill>
          <a:blip r:embed="rId4" cstate="print"/>
          <a:srcRect/>
          <a:stretch>
            <a:fillRect/>
          </a:stretch>
        </p:blipFill>
        <p:spPr bwMode="auto">
          <a:xfrm>
            <a:off x="7440613" y="2012950"/>
            <a:ext cx="1428750" cy="1439863"/>
          </a:xfrm>
          <a:prstGeom prst="rect">
            <a:avLst/>
          </a:prstGeom>
          <a:noFill/>
          <a:ln w="9525">
            <a:noFill/>
            <a:miter lim="800000"/>
            <a:headEnd/>
            <a:tailEnd/>
          </a:ln>
        </p:spPr>
      </p:pic>
      <p:pic>
        <p:nvPicPr>
          <p:cNvPr id="107527" name="Picture 7" descr="MCj03825850000[1]"/>
          <p:cNvPicPr>
            <a:picLocks noChangeAspect="1" noChangeArrowheads="1"/>
          </p:cNvPicPr>
          <p:nvPr/>
        </p:nvPicPr>
        <p:blipFill>
          <a:blip r:embed="rId5" cstate="print"/>
          <a:srcRect/>
          <a:stretch>
            <a:fillRect/>
          </a:stretch>
        </p:blipFill>
        <p:spPr bwMode="auto">
          <a:xfrm>
            <a:off x="7524750" y="5013325"/>
            <a:ext cx="1258888" cy="1258888"/>
          </a:xfrm>
          <a:prstGeom prst="rect">
            <a:avLst/>
          </a:prstGeom>
          <a:noFill/>
          <a:ln w="9525">
            <a:noFill/>
            <a:miter lim="800000"/>
            <a:headEnd/>
            <a:tailEnd/>
          </a:ln>
        </p:spPr>
      </p:pic>
      <p:pic>
        <p:nvPicPr>
          <p:cNvPr id="107528" name="Picture 8" descr="MCj03979810000[1]"/>
          <p:cNvPicPr>
            <a:picLocks noChangeAspect="1" noChangeArrowheads="1"/>
          </p:cNvPicPr>
          <p:nvPr/>
        </p:nvPicPr>
        <p:blipFill>
          <a:blip r:embed="rId6" cstate="print"/>
          <a:srcRect/>
          <a:stretch>
            <a:fillRect/>
          </a:stretch>
        </p:blipFill>
        <p:spPr bwMode="auto">
          <a:xfrm>
            <a:off x="514350" y="5014913"/>
            <a:ext cx="1258888" cy="1258887"/>
          </a:xfrm>
          <a:prstGeom prst="rect">
            <a:avLst/>
          </a:prstGeom>
          <a:noFill/>
          <a:ln w="9525">
            <a:noFill/>
            <a:miter lim="800000"/>
            <a:headEnd/>
            <a:tailEnd/>
          </a:ln>
        </p:spPr>
      </p:pic>
      <p:pic>
        <p:nvPicPr>
          <p:cNvPr id="107529" name="Picture 9" descr="MCj03036410000[1]"/>
          <p:cNvPicPr>
            <a:picLocks noChangeAspect="1" noChangeArrowheads="1"/>
          </p:cNvPicPr>
          <p:nvPr/>
        </p:nvPicPr>
        <p:blipFill>
          <a:blip r:embed="rId7" cstate="print"/>
          <a:srcRect/>
          <a:stretch>
            <a:fillRect/>
          </a:stretch>
        </p:blipFill>
        <p:spPr bwMode="auto">
          <a:xfrm>
            <a:off x="5770563" y="5168900"/>
            <a:ext cx="1439862" cy="949325"/>
          </a:xfrm>
          <a:prstGeom prst="rect">
            <a:avLst/>
          </a:prstGeom>
          <a:noFill/>
          <a:ln w="9525">
            <a:noFill/>
            <a:miter lim="800000"/>
            <a:headEnd/>
            <a:tailEnd/>
          </a:ln>
        </p:spPr>
      </p:pic>
      <p:pic>
        <p:nvPicPr>
          <p:cNvPr id="107530" name="Picture 10" descr="MCj02395930000[1]"/>
          <p:cNvPicPr>
            <a:picLocks noChangeAspect="1" noChangeArrowheads="1"/>
          </p:cNvPicPr>
          <p:nvPr/>
        </p:nvPicPr>
        <p:blipFill>
          <a:blip r:embed="rId8" cstate="print"/>
          <a:srcRect/>
          <a:stretch>
            <a:fillRect/>
          </a:stretch>
        </p:blipFill>
        <p:spPr bwMode="auto">
          <a:xfrm>
            <a:off x="4041775" y="5005388"/>
            <a:ext cx="1439863" cy="1277937"/>
          </a:xfrm>
          <a:prstGeom prst="rect">
            <a:avLst/>
          </a:prstGeom>
          <a:noFill/>
          <a:ln w="9525">
            <a:noFill/>
            <a:miter lim="800000"/>
            <a:headEnd/>
            <a:tailEnd/>
          </a:ln>
        </p:spPr>
      </p:pic>
      <p:pic>
        <p:nvPicPr>
          <p:cNvPr id="107531" name="Picture 11" descr="MCj02317580000[1]"/>
          <p:cNvPicPr>
            <a:picLocks noChangeAspect="1" noChangeArrowheads="1"/>
          </p:cNvPicPr>
          <p:nvPr/>
        </p:nvPicPr>
        <p:blipFill>
          <a:blip r:embed="rId9" cstate="print"/>
          <a:srcRect/>
          <a:stretch>
            <a:fillRect/>
          </a:stretch>
        </p:blipFill>
        <p:spPr bwMode="auto">
          <a:xfrm>
            <a:off x="2314575" y="5102225"/>
            <a:ext cx="1439863" cy="1082675"/>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539750" y="547688"/>
            <a:ext cx="8229600" cy="792162"/>
          </a:xfrm>
        </p:spPr>
        <p:txBody>
          <a:bodyPr/>
          <a:lstStyle/>
          <a:p>
            <a:r>
              <a:rPr lang="en-GB" dirty="0"/>
              <a:t>Discourse</a:t>
            </a:r>
            <a:br>
              <a:rPr lang="en-GB" dirty="0"/>
            </a:br>
            <a:r>
              <a:rPr lang="en-GB" sz="2000" dirty="0">
                <a:solidFill>
                  <a:schemeClr val="tx1"/>
                </a:solidFill>
              </a:rPr>
              <a:t>David Campbell – </a:t>
            </a:r>
            <a:r>
              <a:rPr lang="en-GB" sz="2000" i="1" dirty="0">
                <a:solidFill>
                  <a:schemeClr val="tx1"/>
                </a:solidFill>
              </a:rPr>
              <a:t>Dictionary of Human Geography</a:t>
            </a:r>
            <a:r>
              <a:rPr lang="en-GB" sz="2000" dirty="0">
                <a:solidFill>
                  <a:schemeClr val="tx1"/>
                </a:solidFill>
              </a:rPr>
              <a:t> 5</a:t>
            </a:r>
            <a:r>
              <a:rPr lang="en-GB" sz="2000" baseline="30000" dirty="0">
                <a:solidFill>
                  <a:schemeClr val="tx1"/>
                </a:solidFill>
              </a:rPr>
              <a:t>th</a:t>
            </a:r>
            <a:r>
              <a:rPr lang="en-GB" sz="2000" dirty="0">
                <a:solidFill>
                  <a:schemeClr val="tx1"/>
                </a:solidFill>
              </a:rPr>
              <a:t> edition</a:t>
            </a:r>
          </a:p>
        </p:txBody>
      </p:sp>
      <p:sp>
        <p:nvSpPr>
          <p:cNvPr id="34819" name="Content Placeholder 2"/>
          <p:cNvSpPr>
            <a:spLocks noGrp="1"/>
          </p:cNvSpPr>
          <p:nvPr>
            <p:ph idx="1"/>
          </p:nvPr>
        </p:nvSpPr>
        <p:spPr>
          <a:xfrm>
            <a:off x="539750" y="1557338"/>
            <a:ext cx="8229600" cy="4897437"/>
          </a:xfrm>
        </p:spPr>
        <p:txBody>
          <a:bodyPr/>
          <a:lstStyle/>
          <a:p>
            <a:pPr marL="0" indent="0">
              <a:lnSpc>
                <a:spcPct val="105000"/>
              </a:lnSpc>
              <a:buFont typeface="Wingdings" pitchFamily="2" charset="2"/>
              <a:buNone/>
            </a:pPr>
            <a:r>
              <a:rPr lang="en-GB" sz="2200" dirty="0"/>
              <a:t>A specific series of representations and practices through which meanings are produced, identities constituted, social relations established, and political and ethical outcomes made more or less possible.  Although different fields in the humanities and social sciences have worked with varying accounts of discourse, all grow out of the decades of debates  about language, interpretation and understanding in the natural and social sciences.  As such, discourse is a concept that departs from the traditional philosophy of language’s relationship to the world.  </a:t>
            </a:r>
            <a:r>
              <a:rPr lang="en-GB" sz="2200" dirty="0">
                <a:solidFill>
                  <a:srgbClr val="FFFF00"/>
                </a:solidFill>
              </a:rPr>
              <a:t>Instead of seeing the world as independent of ideas about it, with language transparently reflecting a pre-existing reality, theories of discourse analysis understand reality as produced via practices of interpretation deploying different modes of representation.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dirty="0"/>
              <a:t>Discourse for Nick and other dummies</a:t>
            </a:r>
          </a:p>
        </p:txBody>
      </p:sp>
      <p:sp>
        <p:nvSpPr>
          <p:cNvPr id="35843" name="Content Placeholder 2"/>
          <p:cNvSpPr>
            <a:spLocks noGrp="1"/>
          </p:cNvSpPr>
          <p:nvPr>
            <p:ph idx="1"/>
          </p:nvPr>
        </p:nvSpPr>
        <p:spPr>
          <a:xfrm>
            <a:off x="539750" y="1341438"/>
            <a:ext cx="8229600" cy="4897437"/>
          </a:xfrm>
        </p:spPr>
        <p:txBody>
          <a:bodyPr/>
          <a:lstStyle/>
          <a:p>
            <a:pPr>
              <a:spcBef>
                <a:spcPts val="1200"/>
              </a:spcBef>
            </a:pPr>
            <a:r>
              <a:rPr lang="en-GB" sz="2200" dirty="0"/>
              <a:t>Point of view</a:t>
            </a:r>
          </a:p>
          <a:p>
            <a:pPr>
              <a:spcBef>
                <a:spcPts val="1200"/>
              </a:spcBef>
            </a:pPr>
            <a:r>
              <a:rPr lang="en-GB" sz="2200" dirty="0"/>
              <a:t>Content of message </a:t>
            </a:r>
            <a:r>
              <a:rPr lang="en-GB" sz="2200" dirty="0">
                <a:solidFill>
                  <a:srgbClr val="FFC000"/>
                </a:solidFill>
              </a:rPr>
              <a:t>(various texts – landscapes, institutions)</a:t>
            </a:r>
          </a:p>
          <a:p>
            <a:pPr>
              <a:spcBef>
                <a:spcPts val="1200"/>
              </a:spcBef>
            </a:pPr>
            <a:r>
              <a:rPr lang="en-GB" sz="2200" dirty="0"/>
              <a:t>Way in which put across </a:t>
            </a:r>
            <a:r>
              <a:rPr lang="en-GB" sz="2200" dirty="0">
                <a:solidFill>
                  <a:srgbClr val="FFC000"/>
                </a:solidFill>
              </a:rPr>
              <a:t>(metaphor, rhetoric, narrative...)</a:t>
            </a:r>
          </a:p>
          <a:p>
            <a:pPr>
              <a:spcBef>
                <a:spcPts val="1200"/>
              </a:spcBef>
            </a:pPr>
            <a:r>
              <a:rPr lang="en-GB" sz="2200" dirty="0"/>
              <a:t>Partial – incomplete / biased / subjective</a:t>
            </a:r>
          </a:p>
          <a:p>
            <a:pPr>
              <a:spcBef>
                <a:spcPts val="1200"/>
              </a:spcBef>
            </a:pPr>
            <a:r>
              <a:rPr lang="en-GB" sz="2200" dirty="0"/>
              <a:t>Potential to shape identities and attitudes + regulate behaviour</a:t>
            </a:r>
          </a:p>
          <a:p>
            <a:pPr>
              <a:spcBef>
                <a:spcPts val="1200"/>
              </a:spcBef>
            </a:pPr>
            <a:r>
              <a:rPr lang="en-GB" sz="2200" dirty="0"/>
              <a:t>Associates knowledge + communication with power </a:t>
            </a:r>
            <a:r>
              <a:rPr lang="en-GB" sz="2200" dirty="0">
                <a:solidFill>
                  <a:srgbClr val="FFC000"/>
                </a:solidFill>
              </a:rPr>
              <a:t>(hegemony)</a:t>
            </a:r>
          </a:p>
          <a:p>
            <a:pPr>
              <a:spcBef>
                <a:spcPts val="1200"/>
              </a:spcBef>
            </a:pPr>
            <a:r>
              <a:rPr lang="en-GB" sz="2200" dirty="0"/>
              <a:t>Often taken for granted </a:t>
            </a:r>
            <a:r>
              <a:rPr lang="en-GB" sz="2200" dirty="0">
                <a:solidFill>
                  <a:srgbClr val="FFC000"/>
                </a:solidFill>
              </a:rPr>
              <a:t>(unspoken rules)</a:t>
            </a:r>
          </a:p>
          <a:p>
            <a:pPr>
              <a:spcBef>
                <a:spcPts val="1200"/>
              </a:spcBef>
            </a:pPr>
            <a:r>
              <a:rPr lang="en-GB" sz="2200" dirty="0"/>
              <a:t>Possibilities for contestation, subversion and resistance</a:t>
            </a:r>
          </a:p>
          <a:p>
            <a:pPr>
              <a:spcBef>
                <a:spcPts val="1200"/>
              </a:spcBef>
            </a:pPr>
            <a:r>
              <a:rPr lang="en-GB" sz="2200" dirty="0"/>
              <a:t>SOCIAL CONSTRUCTION!  Language/discourse structures/creates reality </a:t>
            </a:r>
            <a:r>
              <a:rPr lang="en-GB" sz="2200" dirty="0">
                <a:solidFill>
                  <a:srgbClr val="FFC000"/>
                </a:solidFill>
              </a:rPr>
              <a:t>(not a neutral mirror)</a:t>
            </a:r>
          </a:p>
          <a:p>
            <a:endParaRPr lang="en-GB" dirty="0"/>
          </a:p>
          <a:p>
            <a:endParaRPr lang="en-GB"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GB" dirty="0"/>
              <a:t>Discourse analysis</a:t>
            </a:r>
          </a:p>
        </p:txBody>
      </p:sp>
      <p:sp>
        <p:nvSpPr>
          <p:cNvPr id="37891" name="Content Placeholder 2"/>
          <p:cNvSpPr>
            <a:spLocks noGrp="1"/>
          </p:cNvSpPr>
          <p:nvPr>
            <p:ph idx="1"/>
          </p:nvPr>
        </p:nvSpPr>
        <p:spPr>
          <a:xfrm>
            <a:off x="468313" y="1412875"/>
            <a:ext cx="8229600" cy="4897438"/>
          </a:xfrm>
        </p:spPr>
        <p:txBody>
          <a:bodyPr/>
          <a:lstStyle/>
          <a:p>
            <a:pPr>
              <a:spcBef>
                <a:spcPts val="1200"/>
              </a:spcBef>
            </a:pPr>
            <a:r>
              <a:rPr lang="en-GB" sz="2600" dirty="0"/>
              <a:t>Unpick taken for granted + understand how it works</a:t>
            </a:r>
          </a:p>
          <a:p>
            <a:pPr>
              <a:spcBef>
                <a:spcPts val="1200"/>
              </a:spcBef>
            </a:pPr>
            <a:r>
              <a:rPr lang="en-GB" sz="2600" dirty="0">
                <a:solidFill>
                  <a:srgbClr val="FFFF00"/>
                </a:solidFill>
              </a:rPr>
              <a:t>Thick description </a:t>
            </a:r>
            <a:r>
              <a:rPr lang="en-GB" sz="2600" dirty="0"/>
              <a:t>+ detailed, critical reading of whatever makes up the discourse</a:t>
            </a:r>
          </a:p>
          <a:p>
            <a:pPr>
              <a:spcBef>
                <a:spcPts val="1200"/>
              </a:spcBef>
            </a:pPr>
            <a:r>
              <a:rPr lang="en-GB" sz="2600" dirty="0"/>
              <a:t>Elucidate relationship with wider systems of knowledge / power / action </a:t>
            </a:r>
            <a:r>
              <a:rPr lang="en-GB" sz="2600" dirty="0">
                <a:solidFill>
                  <a:srgbClr val="FFFF00"/>
                </a:solidFill>
              </a:rPr>
              <a:t>(contexts)</a:t>
            </a:r>
          </a:p>
          <a:p>
            <a:pPr>
              <a:spcBef>
                <a:spcPts val="1200"/>
              </a:spcBef>
            </a:pPr>
            <a:r>
              <a:rPr lang="en-GB" sz="2600" dirty="0"/>
              <a:t>Hard-core theoretical origins (Foucault)</a:t>
            </a:r>
          </a:p>
          <a:p>
            <a:pPr lvl="1">
              <a:spcBef>
                <a:spcPts val="1200"/>
              </a:spcBef>
            </a:pPr>
            <a:r>
              <a:rPr lang="en-GB" sz="2600" dirty="0"/>
              <a:t>Feel free to skip!</a:t>
            </a:r>
          </a:p>
        </p:txBody>
      </p:sp>
      <p:pic>
        <p:nvPicPr>
          <p:cNvPr id="37892" name="Picture 2" descr="http://t1.gstatic.com/images?q=tbn:ANd9GcS96LCRpCScdWkyfToirgMrkWN9xMJYmtMrop3ldBibD423vbv0qA"/>
          <p:cNvPicPr>
            <a:picLocks noChangeAspect="1" noChangeArrowheads="1"/>
          </p:cNvPicPr>
          <p:nvPr/>
        </p:nvPicPr>
        <p:blipFill>
          <a:blip r:embed="rId2" cstate="print"/>
          <a:srcRect/>
          <a:stretch>
            <a:fillRect/>
          </a:stretch>
        </p:blipFill>
        <p:spPr bwMode="auto">
          <a:xfrm>
            <a:off x="6948488" y="3933825"/>
            <a:ext cx="1400175" cy="1771650"/>
          </a:xfrm>
          <a:prstGeom prst="rect">
            <a:avLst/>
          </a:prstGeom>
          <a:noFill/>
          <a:ln w="15875">
            <a:solidFill>
              <a:schemeClr val="tx1"/>
            </a:solid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476250"/>
            <a:ext cx="8207375" cy="1081088"/>
          </a:xfrm>
        </p:spPr>
        <p:txBody>
          <a:bodyPr/>
          <a:lstStyle/>
          <a:p>
            <a:pPr eaLnBrk="1" hangingPunct="1"/>
            <a:r>
              <a:rPr lang="en-GB" sz="2600" dirty="0"/>
              <a:t>Critical realism + discourse analysis</a:t>
            </a:r>
            <a:br>
              <a:rPr lang="en-GB" sz="2600" dirty="0"/>
            </a:br>
            <a:r>
              <a:rPr lang="en-GB" sz="1600" dirty="0">
                <a:solidFill>
                  <a:schemeClr val="tx1"/>
                </a:solidFill>
              </a:rPr>
              <a:t>Marxism – (uneven) structures of capitalism</a:t>
            </a:r>
            <a:br>
              <a:rPr lang="en-GB" sz="1600" dirty="0">
                <a:solidFill>
                  <a:schemeClr val="tx1"/>
                </a:solidFill>
              </a:rPr>
            </a:br>
            <a:r>
              <a:rPr lang="en-GB" sz="1600" dirty="0">
                <a:solidFill>
                  <a:schemeClr val="tx1"/>
                </a:solidFill>
              </a:rPr>
              <a:t>Feminism – (uneven) structures of patriarchy</a:t>
            </a:r>
            <a:br>
              <a:rPr lang="en-GB" sz="1600" dirty="0">
                <a:solidFill>
                  <a:schemeClr val="tx1"/>
                </a:solidFill>
              </a:rPr>
            </a:br>
            <a:r>
              <a:rPr lang="en-GB" sz="1600" dirty="0">
                <a:solidFill>
                  <a:schemeClr val="tx1"/>
                </a:solidFill>
              </a:rPr>
              <a:t>Postcolonialism – (uneven) structures of race and empire</a:t>
            </a:r>
          </a:p>
        </p:txBody>
      </p:sp>
      <p:pic>
        <p:nvPicPr>
          <p:cNvPr id="81924" name="Picture 4" descr="sayer1"/>
          <p:cNvPicPr>
            <a:picLocks noGrp="1" noChangeAspect="1" noChangeArrowheads="1"/>
          </p:cNvPicPr>
          <p:nvPr>
            <p:ph type="body" sz="half" idx="1"/>
          </p:nvPr>
        </p:nvPicPr>
        <p:blipFill>
          <a:blip r:embed="rId3" cstate="print"/>
          <a:srcRect r="7030" b="11357"/>
          <a:stretch>
            <a:fillRect/>
          </a:stretch>
        </p:blipFill>
        <p:spPr>
          <a:xfrm>
            <a:off x="468313" y="1628775"/>
            <a:ext cx="5019675" cy="5014913"/>
          </a:xfrm>
          <a:ln w="19050">
            <a:solidFill>
              <a:schemeClr val="accent1"/>
            </a:solidFill>
          </a:ln>
        </p:spPr>
      </p:pic>
      <p:sp>
        <p:nvSpPr>
          <p:cNvPr id="38916" name="Rectangle 5"/>
          <p:cNvSpPr>
            <a:spLocks noGrp="1" noChangeArrowheads="1"/>
          </p:cNvSpPr>
          <p:nvPr>
            <p:ph type="body" sz="half" idx="2"/>
          </p:nvPr>
        </p:nvSpPr>
        <p:spPr>
          <a:xfrm>
            <a:off x="5724525" y="462808"/>
            <a:ext cx="3117850" cy="2232025"/>
          </a:xfrm>
        </p:spPr>
        <p:txBody>
          <a:bodyPr/>
          <a:lstStyle/>
          <a:p>
            <a:pPr eaLnBrk="1" hangingPunct="1">
              <a:buFont typeface="Wingdings" pitchFamily="2" charset="2"/>
              <a:buNone/>
            </a:pPr>
            <a:r>
              <a:rPr lang="en-GB" sz="2000" dirty="0"/>
              <a:t>Sayer (1992)</a:t>
            </a:r>
          </a:p>
          <a:p>
            <a:pPr eaLnBrk="1" hangingPunct="1"/>
            <a:r>
              <a:rPr lang="en-GB" sz="2000" dirty="0">
                <a:solidFill>
                  <a:schemeClr val="hlink"/>
                </a:solidFill>
              </a:rPr>
              <a:t>Abstract research</a:t>
            </a:r>
          </a:p>
          <a:p>
            <a:pPr eaLnBrk="1" hangingPunct="1"/>
            <a:r>
              <a:rPr lang="en-GB" sz="2000" dirty="0">
                <a:solidFill>
                  <a:schemeClr val="accent1"/>
                </a:solidFill>
              </a:rPr>
              <a:t>Generalisation (extensive)</a:t>
            </a:r>
          </a:p>
          <a:p>
            <a:pPr eaLnBrk="1" hangingPunct="1"/>
            <a:r>
              <a:rPr lang="en-GB" sz="2000" dirty="0">
                <a:solidFill>
                  <a:srgbClr val="00FF00"/>
                </a:solidFill>
              </a:rPr>
              <a:t>Intensive research</a:t>
            </a:r>
          </a:p>
          <a:p>
            <a:pPr eaLnBrk="1" hangingPunct="1"/>
            <a:r>
              <a:rPr lang="en-GB" sz="2000" dirty="0">
                <a:solidFill>
                  <a:srgbClr val="FF00FF"/>
                </a:solidFill>
              </a:rPr>
              <a:t>Synthesis</a:t>
            </a:r>
          </a:p>
          <a:p>
            <a:pPr eaLnBrk="1" hangingPunct="1"/>
            <a:endParaRPr lang="en-GB" sz="2000" dirty="0">
              <a:solidFill>
                <a:srgbClr val="FF00FF"/>
              </a:solidFill>
            </a:endParaRPr>
          </a:p>
          <a:p>
            <a:pPr eaLnBrk="1" hangingPunct="1"/>
            <a:endParaRPr lang="en-GB" sz="2000" dirty="0">
              <a:solidFill>
                <a:srgbClr val="00FF00"/>
              </a:solidFill>
            </a:endParaRPr>
          </a:p>
          <a:p>
            <a:pPr eaLnBrk="1" hangingPunct="1"/>
            <a:endParaRPr lang="en-GB" sz="2000" dirty="0">
              <a:solidFill>
                <a:schemeClr val="accent1"/>
              </a:solidFill>
            </a:endParaRPr>
          </a:p>
          <a:p>
            <a:pPr eaLnBrk="1" hangingPunct="1"/>
            <a:endParaRPr lang="en-GB" sz="2000" dirty="0">
              <a:solidFill>
                <a:schemeClr val="accent1"/>
              </a:solidFill>
            </a:endParaRPr>
          </a:p>
        </p:txBody>
      </p:sp>
      <p:sp>
        <p:nvSpPr>
          <p:cNvPr id="81926" name="AutoShape 6"/>
          <p:cNvSpPr>
            <a:spLocks noChangeArrowheads="1"/>
          </p:cNvSpPr>
          <p:nvPr/>
        </p:nvSpPr>
        <p:spPr bwMode="auto">
          <a:xfrm>
            <a:off x="971550" y="2420938"/>
            <a:ext cx="3384550" cy="358775"/>
          </a:xfrm>
          <a:prstGeom prst="roundRect">
            <a:avLst>
              <a:gd name="adj" fmla="val 16667"/>
            </a:avLst>
          </a:prstGeom>
          <a:noFill/>
          <a:ln w="19050">
            <a:solidFill>
              <a:schemeClr val="accent1"/>
            </a:solidFill>
            <a:round/>
            <a:headEnd/>
            <a:tailEnd/>
          </a:ln>
        </p:spPr>
        <p:txBody>
          <a:bodyPr wrap="none" anchor="ctr"/>
          <a:lstStyle/>
          <a:p>
            <a:endParaRPr lang="en-US" dirty="0"/>
          </a:p>
        </p:txBody>
      </p:sp>
      <p:sp>
        <p:nvSpPr>
          <p:cNvPr id="81927" name="AutoShape 7"/>
          <p:cNvSpPr>
            <a:spLocks noChangeArrowheads="1"/>
          </p:cNvSpPr>
          <p:nvPr/>
        </p:nvSpPr>
        <p:spPr bwMode="auto">
          <a:xfrm>
            <a:off x="971550" y="3933825"/>
            <a:ext cx="2520950" cy="1368425"/>
          </a:xfrm>
          <a:prstGeom prst="roundRect">
            <a:avLst>
              <a:gd name="adj" fmla="val 16667"/>
            </a:avLst>
          </a:prstGeom>
          <a:noFill/>
          <a:ln w="19050">
            <a:solidFill>
              <a:srgbClr val="FFCC00"/>
            </a:solidFill>
            <a:round/>
            <a:headEnd/>
            <a:tailEnd/>
          </a:ln>
        </p:spPr>
        <p:txBody>
          <a:bodyPr wrap="none" anchor="ctr"/>
          <a:lstStyle/>
          <a:p>
            <a:endParaRPr lang="en-US" dirty="0"/>
          </a:p>
        </p:txBody>
      </p:sp>
      <p:sp>
        <p:nvSpPr>
          <p:cNvPr id="81928" name="Oval 8"/>
          <p:cNvSpPr>
            <a:spLocks noChangeArrowheads="1"/>
          </p:cNvSpPr>
          <p:nvPr/>
        </p:nvSpPr>
        <p:spPr bwMode="auto">
          <a:xfrm>
            <a:off x="827088" y="2205038"/>
            <a:ext cx="1296987" cy="3313112"/>
          </a:xfrm>
          <a:prstGeom prst="ellipse">
            <a:avLst/>
          </a:prstGeom>
          <a:noFill/>
          <a:ln w="19050">
            <a:solidFill>
              <a:srgbClr val="00FF00"/>
            </a:solidFill>
            <a:round/>
            <a:headEnd/>
            <a:tailEnd/>
          </a:ln>
        </p:spPr>
        <p:txBody>
          <a:bodyPr wrap="none" anchor="ctr"/>
          <a:lstStyle/>
          <a:p>
            <a:endParaRPr lang="en-US" dirty="0"/>
          </a:p>
        </p:txBody>
      </p:sp>
      <p:sp>
        <p:nvSpPr>
          <p:cNvPr id="81929" name="AutoShape 9"/>
          <p:cNvSpPr>
            <a:spLocks noChangeArrowheads="1"/>
          </p:cNvSpPr>
          <p:nvPr/>
        </p:nvSpPr>
        <p:spPr bwMode="auto">
          <a:xfrm>
            <a:off x="611188" y="2060575"/>
            <a:ext cx="3024187" cy="3671888"/>
          </a:xfrm>
          <a:prstGeom prst="roundRect">
            <a:avLst>
              <a:gd name="adj" fmla="val 16667"/>
            </a:avLst>
          </a:prstGeom>
          <a:noFill/>
          <a:ln w="19050">
            <a:solidFill>
              <a:srgbClr val="FF00FF"/>
            </a:solidFill>
            <a:round/>
            <a:headEnd/>
            <a:tailEnd/>
          </a:ln>
        </p:spPr>
        <p:txBody>
          <a:bodyPr wrap="none" anchor="ctr"/>
          <a:lstStyle/>
          <a:p>
            <a:endParaRPr lang="en-US" dirty="0"/>
          </a:p>
        </p:txBody>
      </p:sp>
      <p:sp>
        <p:nvSpPr>
          <p:cNvPr id="9" name="Rectangle 5"/>
          <p:cNvSpPr txBox="1">
            <a:spLocks noChangeArrowheads="1"/>
          </p:cNvSpPr>
          <p:nvPr/>
        </p:nvSpPr>
        <p:spPr bwMode="auto">
          <a:xfrm>
            <a:off x="5724525" y="2694833"/>
            <a:ext cx="3095625" cy="3743325"/>
          </a:xfrm>
          <a:prstGeom prst="rect">
            <a:avLst/>
          </a:prstGeom>
          <a:noFill/>
          <a:ln w="9525">
            <a:noFill/>
            <a:miter lim="800000"/>
            <a:headEnd/>
            <a:tailEnd/>
          </a:ln>
        </p:spPr>
        <p:txBody>
          <a:bodyPr/>
          <a:lstStyle/>
          <a:p>
            <a:pPr marL="342900" indent="-342900">
              <a:spcBef>
                <a:spcPct val="20000"/>
              </a:spcBef>
              <a:buClr>
                <a:schemeClr val="tx1"/>
              </a:buClr>
              <a:buFont typeface="Arial" pitchFamily="34" charset="0"/>
              <a:buChar char="•"/>
              <a:defRPr/>
            </a:pPr>
            <a:r>
              <a:rPr lang="en-GB" sz="2000" kern="0" dirty="0">
                <a:solidFill>
                  <a:srgbClr val="FFFF00"/>
                </a:solidFill>
                <a:latin typeface="+mn-lt"/>
                <a:cs typeface="+mn-cs"/>
              </a:rPr>
              <a:t>Texts as discursive events?</a:t>
            </a:r>
          </a:p>
          <a:p>
            <a:pPr marL="342900" indent="-342900">
              <a:spcBef>
                <a:spcPct val="20000"/>
              </a:spcBef>
              <a:buClr>
                <a:schemeClr val="tx1"/>
              </a:buClr>
              <a:buFont typeface="Arial" pitchFamily="34" charset="0"/>
              <a:buChar char="•"/>
              <a:defRPr/>
            </a:pPr>
            <a:r>
              <a:rPr lang="en-GB" sz="2000" kern="0" dirty="0">
                <a:solidFill>
                  <a:srgbClr val="FFFF00"/>
                </a:solidFill>
                <a:latin typeface="+mn-lt"/>
                <a:cs typeface="+mn-cs"/>
              </a:rPr>
              <a:t>Conditioned by mechanisms...</a:t>
            </a:r>
          </a:p>
          <a:p>
            <a:pPr marL="342900" indent="-342900">
              <a:spcBef>
                <a:spcPct val="20000"/>
              </a:spcBef>
              <a:buClr>
                <a:schemeClr val="tx1"/>
              </a:buClr>
              <a:buFont typeface="Arial" pitchFamily="34" charset="0"/>
              <a:buChar char="•"/>
              <a:defRPr/>
            </a:pPr>
            <a:r>
              <a:rPr lang="en-GB" sz="2000" kern="0" dirty="0">
                <a:solidFill>
                  <a:srgbClr val="FFFF00"/>
                </a:solidFill>
                <a:latin typeface="+mn-lt"/>
                <a:cs typeface="+mn-cs"/>
              </a:rPr>
              <a:t>Reflect (+ reproduce) underlying structures</a:t>
            </a:r>
          </a:p>
          <a:p>
            <a:pPr marL="342900" indent="-342900">
              <a:spcBef>
                <a:spcPct val="20000"/>
              </a:spcBef>
              <a:buClr>
                <a:schemeClr val="tx1"/>
              </a:buClr>
              <a:buFont typeface="Arial" pitchFamily="34" charset="0"/>
              <a:buChar char="•"/>
              <a:defRPr/>
            </a:pPr>
            <a:r>
              <a:rPr lang="en-GB" sz="2000" kern="0" dirty="0">
                <a:solidFill>
                  <a:srgbClr val="FFFF00"/>
                </a:solidFill>
                <a:latin typeface="+mn-lt"/>
                <a:cs typeface="+mn-cs"/>
              </a:rPr>
              <a:t>Too rigid?</a:t>
            </a:r>
          </a:p>
          <a:p>
            <a:pPr marL="342900" indent="-342900">
              <a:spcBef>
                <a:spcPct val="20000"/>
              </a:spcBef>
              <a:buClr>
                <a:schemeClr val="tx1"/>
              </a:buClr>
              <a:buFont typeface="Arial" pitchFamily="34" charset="0"/>
              <a:buChar char="•"/>
              <a:defRPr/>
            </a:pPr>
            <a:r>
              <a:rPr lang="en-GB" sz="2000" kern="0" dirty="0">
                <a:solidFill>
                  <a:srgbClr val="FFFF00"/>
                </a:solidFill>
                <a:latin typeface="+mn-lt"/>
                <a:cs typeface="+mn-cs"/>
              </a:rPr>
              <a:t>Excessively theory-laden?  </a:t>
            </a:r>
            <a:r>
              <a:rPr lang="en-GB" sz="1600" kern="0" dirty="0">
                <a:solidFill>
                  <a:srgbClr val="FFC000"/>
                </a:solidFill>
                <a:latin typeface="+mn-lt"/>
                <a:cs typeface="+mn-cs"/>
              </a:rPr>
              <a:t>Conspiracies everywhere! </a:t>
            </a:r>
          </a:p>
          <a:p>
            <a:pPr marL="342900" indent="-342900">
              <a:spcBef>
                <a:spcPct val="20000"/>
              </a:spcBef>
              <a:buClr>
                <a:schemeClr val="tx1"/>
              </a:buClr>
              <a:buFont typeface="Arial" pitchFamily="34" charset="0"/>
              <a:buChar char="•"/>
              <a:defRPr/>
            </a:pPr>
            <a:r>
              <a:rPr lang="en-GB" sz="2000" kern="0" dirty="0">
                <a:solidFill>
                  <a:srgbClr val="FFFF00"/>
                </a:solidFill>
                <a:latin typeface="+mn-lt"/>
                <a:cs typeface="+mn-cs"/>
              </a:rPr>
              <a:t>Existence/necessity of structures? </a:t>
            </a:r>
          </a:p>
          <a:p>
            <a:pPr marL="342900" indent="-342900">
              <a:spcBef>
                <a:spcPct val="20000"/>
              </a:spcBef>
              <a:buClr>
                <a:schemeClr val="tx1"/>
              </a:buClr>
              <a:buFont typeface="Wingdings" pitchFamily="2" charset="2"/>
              <a:buChar char="§"/>
              <a:defRPr/>
            </a:pPr>
            <a:endParaRPr lang="en-GB" sz="2000" kern="0" dirty="0">
              <a:solidFill>
                <a:srgbClr val="FF00FF"/>
              </a:solidFill>
              <a:latin typeface="+mn-lt"/>
              <a:cs typeface="+mn-cs"/>
            </a:endParaRPr>
          </a:p>
          <a:p>
            <a:pPr marL="342900" indent="-342900">
              <a:spcBef>
                <a:spcPct val="20000"/>
              </a:spcBef>
              <a:buClr>
                <a:schemeClr val="tx1"/>
              </a:buClr>
              <a:buFont typeface="Wingdings" pitchFamily="2" charset="2"/>
              <a:buChar char="§"/>
              <a:defRPr/>
            </a:pPr>
            <a:endParaRPr lang="en-GB" sz="2000" kern="0" dirty="0">
              <a:solidFill>
                <a:srgbClr val="00FF00"/>
              </a:solidFill>
              <a:latin typeface="+mn-lt"/>
              <a:cs typeface="+mn-cs"/>
            </a:endParaRPr>
          </a:p>
          <a:p>
            <a:pPr marL="342900" indent="-342900">
              <a:spcBef>
                <a:spcPct val="20000"/>
              </a:spcBef>
              <a:buClr>
                <a:schemeClr val="tx1"/>
              </a:buClr>
              <a:buFont typeface="Wingdings" pitchFamily="2" charset="2"/>
              <a:buChar char="§"/>
              <a:defRPr/>
            </a:pPr>
            <a:endParaRPr lang="en-GB" sz="2000" kern="0" dirty="0">
              <a:solidFill>
                <a:schemeClr val="accent1"/>
              </a:solidFill>
              <a:latin typeface="+mn-lt"/>
              <a:cs typeface="+mn-cs"/>
            </a:endParaRPr>
          </a:p>
          <a:p>
            <a:pPr marL="342900" indent="-342900">
              <a:spcBef>
                <a:spcPct val="20000"/>
              </a:spcBef>
              <a:buClr>
                <a:schemeClr val="tx1"/>
              </a:buClr>
              <a:buFont typeface="Wingdings" pitchFamily="2" charset="2"/>
              <a:buChar char="§"/>
              <a:defRPr/>
            </a:pPr>
            <a:endParaRPr lang="en-GB" sz="2000" kern="0" dirty="0">
              <a:solidFill>
                <a:schemeClr val="accent1"/>
              </a:solidFill>
              <a:latin typeface="+mn-lt"/>
              <a:cs typeface="+mn-c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4"/>
          <p:cNvSpPr>
            <a:spLocks noGrp="1"/>
          </p:cNvSpPr>
          <p:nvPr>
            <p:ph type="title"/>
          </p:nvPr>
        </p:nvSpPr>
        <p:spPr>
          <a:xfrm>
            <a:off x="457200" y="294372"/>
            <a:ext cx="8229600" cy="792163"/>
          </a:xfrm>
        </p:spPr>
        <p:txBody>
          <a:bodyPr/>
          <a:lstStyle/>
          <a:p>
            <a:r>
              <a:rPr lang="en-GB" dirty="0"/>
              <a:t>Deconstruction</a:t>
            </a:r>
          </a:p>
        </p:txBody>
      </p:sp>
      <p:sp>
        <p:nvSpPr>
          <p:cNvPr id="39939" name="Content Placeholder 5"/>
          <p:cNvSpPr>
            <a:spLocks noGrp="1"/>
          </p:cNvSpPr>
          <p:nvPr>
            <p:ph idx="1"/>
          </p:nvPr>
        </p:nvSpPr>
        <p:spPr>
          <a:xfrm>
            <a:off x="490871" y="1009288"/>
            <a:ext cx="8229600" cy="4897437"/>
          </a:xfrm>
        </p:spPr>
        <p:txBody>
          <a:bodyPr/>
          <a:lstStyle/>
          <a:p>
            <a:pPr>
              <a:spcBef>
                <a:spcPts val="600"/>
              </a:spcBef>
            </a:pPr>
            <a:r>
              <a:rPr lang="en-GB" sz="2200" dirty="0"/>
              <a:t>More hard core French philosophy (Derrida)</a:t>
            </a:r>
          </a:p>
          <a:p>
            <a:pPr>
              <a:spcBef>
                <a:spcPts val="600"/>
              </a:spcBef>
            </a:pPr>
            <a:r>
              <a:rPr lang="en-GB" sz="2200" dirty="0"/>
              <a:t>Within HG + cognate disciplines instructive + </a:t>
            </a:r>
            <a:r>
              <a:rPr lang="en-GB" sz="2200" dirty="0">
                <a:solidFill>
                  <a:srgbClr val="FFFF00"/>
                </a:solidFill>
              </a:rPr>
              <a:t>inspirational</a:t>
            </a:r>
          </a:p>
          <a:p>
            <a:pPr marL="0" indent="0">
              <a:spcBef>
                <a:spcPts val="600"/>
              </a:spcBef>
              <a:buNone/>
            </a:pPr>
            <a:r>
              <a:rPr lang="en-GB" sz="2200" dirty="0">
                <a:solidFill>
                  <a:srgbClr val="FFFF00"/>
                </a:solidFill>
              </a:rPr>
              <a:t>Deconstruction-lite = to take apart...</a:t>
            </a:r>
            <a:endParaRPr lang="en-GB" sz="2200" dirty="0">
              <a:solidFill>
                <a:srgbClr val="FFC000"/>
              </a:solidFill>
            </a:endParaRPr>
          </a:p>
          <a:p>
            <a:pPr>
              <a:spcBef>
                <a:spcPts val="600"/>
              </a:spcBef>
            </a:pPr>
            <a:r>
              <a:rPr lang="en-GB" sz="2200" dirty="0"/>
              <a:t>“… a popular verb referring to the dismantling and taking apart of authoritative narratives, opinions, or identities, exposing their contingency to view.”  Clive Barnett (IEHG)  </a:t>
            </a:r>
            <a:r>
              <a:rPr lang="en-GB" sz="2200" dirty="0">
                <a:solidFill>
                  <a:srgbClr val="FFC000"/>
                </a:solidFill>
              </a:rPr>
              <a:t>= Critique!</a:t>
            </a:r>
          </a:p>
          <a:p>
            <a:pPr>
              <a:spcBef>
                <a:spcPts val="600"/>
              </a:spcBef>
            </a:pPr>
            <a:r>
              <a:rPr lang="en-GB" sz="2200" dirty="0"/>
              <a:t>Meaning is not fixed</a:t>
            </a:r>
          </a:p>
          <a:p>
            <a:pPr>
              <a:spcBef>
                <a:spcPts val="600"/>
              </a:spcBef>
            </a:pPr>
            <a:r>
              <a:rPr lang="en-GB" sz="2200" dirty="0"/>
              <a:t>Language (texts) </a:t>
            </a:r>
            <a:r>
              <a:rPr lang="en-GB" sz="2200" u="sng" dirty="0"/>
              <a:t>work</a:t>
            </a:r>
            <a:r>
              <a:rPr lang="en-GB" sz="2200" dirty="0"/>
              <a:t> to make meaning = active representation </a:t>
            </a:r>
            <a:r>
              <a:rPr lang="en-GB" sz="2200" dirty="0">
                <a:solidFill>
                  <a:srgbClr val="FFC000"/>
                </a:solidFill>
              </a:rPr>
              <a:t>– geography as literary criticism</a:t>
            </a:r>
          </a:p>
          <a:p>
            <a:pPr>
              <a:spcBef>
                <a:spcPts val="600"/>
              </a:spcBef>
            </a:pPr>
            <a:r>
              <a:rPr lang="en-GB" sz="2200" dirty="0"/>
              <a:t>Focus on use of rhetoric / context of authorship + reception</a:t>
            </a:r>
          </a:p>
          <a:p>
            <a:pPr>
              <a:spcBef>
                <a:spcPts val="600"/>
              </a:spcBef>
            </a:pPr>
            <a:r>
              <a:rPr lang="en-GB" sz="2200" dirty="0"/>
              <a:t>Critical study of the use of binaries in arguments </a:t>
            </a:r>
            <a:r>
              <a:rPr lang="en-GB" sz="2200" dirty="0">
                <a:solidFill>
                  <a:srgbClr val="FFC000"/>
                </a:solidFill>
              </a:rPr>
              <a:t>(male/female – good/evil – ecocentric/technocentric – free market/regulation – develop/conserve)</a:t>
            </a:r>
          </a:p>
          <a:p>
            <a:pPr>
              <a:spcBef>
                <a:spcPts val="600"/>
              </a:spcBef>
            </a:pPr>
            <a:r>
              <a:rPr lang="en-GB" sz="2200" dirty="0"/>
              <a:t>Back to denotation + connotation…</a:t>
            </a:r>
          </a:p>
          <a:p>
            <a:pPr>
              <a:buFont typeface="Wingdings" pitchFamily="2" charset="2"/>
              <a:buNone/>
            </a:pPr>
            <a:endParaRPr lang="en-GB" dirty="0">
              <a:solidFill>
                <a:srgbClr val="FFC000"/>
              </a:solidFill>
            </a:endParaRPr>
          </a:p>
        </p:txBody>
      </p:sp>
      <p:pic>
        <p:nvPicPr>
          <p:cNvPr id="39940" name="Picture 2" descr="http://enemyindustry.net/blog/wp-content/uploads/2012/03/derridas-structure-research.jpg"/>
          <p:cNvPicPr>
            <a:picLocks noChangeAspect="1" noChangeArrowheads="1"/>
          </p:cNvPicPr>
          <p:nvPr/>
        </p:nvPicPr>
        <p:blipFill>
          <a:blip r:embed="rId2" cstate="print"/>
          <a:srcRect/>
          <a:stretch>
            <a:fillRect/>
          </a:stretch>
        </p:blipFill>
        <p:spPr bwMode="auto">
          <a:xfrm>
            <a:off x="7524328" y="294372"/>
            <a:ext cx="1450528" cy="1369721"/>
          </a:xfrm>
          <a:prstGeom prst="rect">
            <a:avLst/>
          </a:prstGeom>
          <a:noFill/>
          <a:ln w="15875">
            <a:solidFill>
              <a:schemeClr val="tx1"/>
            </a:solid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68313" y="333375"/>
            <a:ext cx="8207375" cy="1008063"/>
          </a:xfrm>
        </p:spPr>
        <p:txBody>
          <a:bodyPr/>
          <a:lstStyle/>
          <a:p>
            <a:r>
              <a:rPr lang="en-GB" sz="3200" dirty="0"/>
              <a:t>Discourse analysis / deconstruction as method</a:t>
            </a:r>
          </a:p>
        </p:txBody>
      </p:sp>
      <p:sp>
        <p:nvSpPr>
          <p:cNvPr id="40963" name="Content Placeholder 2"/>
          <p:cNvSpPr>
            <a:spLocks noGrp="1"/>
          </p:cNvSpPr>
          <p:nvPr>
            <p:ph idx="1"/>
          </p:nvPr>
        </p:nvSpPr>
        <p:spPr>
          <a:xfrm>
            <a:off x="468313" y="1412875"/>
            <a:ext cx="8229600" cy="4897438"/>
          </a:xfrm>
        </p:spPr>
        <p:txBody>
          <a:bodyPr/>
          <a:lstStyle/>
          <a:p>
            <a:pPr>
              <a:spcBef>
                <a:spcPts val="1800"/>
              </a:spcBef>
            </a:pPr>
            <a:r>
              <a:rPr lang="en-GB" dirty="0"/>
              <a:t>Difficult to tie down – backlash against positivism + scepticism towards rules/procedures</a:t>
            </a:r>
          </a:p>
          <a:p>
            <a:pPr>
              <a:spcBef>
                <a:spcPts val="1800"/>
              </a:spcBef>
            </a:pPr>
            <a:r>
              <a:rPr lang="en-GB" dirty="0">
                <a:solidFill>
                  <a:srgbClr val="FFFF00"/>
                </a:solidFill>
              </a:rPr>
              <a:t>Craft skill</a:t>
            </a:r>
          </a:p>
          <a:p>
            <a:pPr>
              <a:spcBef>
                <a:spcPts val="1800"/>
              </a:spcBef>
            </a:pPr>
            <a:r>
              <a:rPr lang="en-GB" dirty="0"/>
              <a:t>Intuition + creativity of researcher crucial</a:t>
            </a:r>
          </a:p>
          <a:p>
            <a:pPr>
              <a:spcBef>
                <a:spcPts val="1800"/>
              </a:spcBef>
            </a:pPr>
            <a:r>
              <a:rPr lang="en-GB" dirty="0"/>
              <a:t>[Vague methods?!]</a:t>
            </a:r>
          </a:p>
          <a:p>
            <a:endParaRPr lang="en-GB"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68313" y="476250"/>
            <a:ext cx="8280400" cy="936625"/>
          </a:xfrm>
        </p:spPr>
        <p:txBody>
          <a:bodyPr/>
          <a:lstStyle/>
          <a:p>
            <a:r>
              <a:rPr lang="en-GB" dirty="0"/>
              <a:t>7 key components</a:t>
            </a:r>
            <a:br>
              <a:rPr lang="en-GB" dirty="0"/>
            </a:br>
            <a:r>
              <a:rPr lang="en-GB" sz="2400" dirty="0">
                <a:solidFill>
                  <a:schemeClr val="tx1"/>
                </a:solidFill>
              </a:rPr>
              <a:t>Waitt (after Rose, cited by Berg in IEHG)</a:t>
            </a:r>
          </a:p>
        </p:txBody>
      </p:sp>
      <p:sp>
        <p:nvSpPr>
          <p:cNvPr id="41987" name="Content Placeholder 2"/>
          <p:cNvSpPr>
            <a:spLocks noGrp="1"/>
          </p:cNvSpPr>
          <p:nvPr>
            <p:ph idx="1"/>
          </p:nvPr>
        </p:nvSpPr>
        <p:spPr/>
        <p:txBody>
          <a:bodyPr/>
          <a:lstStyle/>
          <a:p>
            <a:pPr>
              <a:spcBef>
                <a:spcPts val="1200"/>
              </a:spcBef>
            </a:pPr>
            <a:r>
              <a:rPr lang="en-GB" sz="2400" dirty="0"/>
              <a:t>Abandon presuppositions </a:t>
            </a:r>
            <a:r>
              <a:rPr lang="en-GB" sz="2400" dirty="0">
                <a:solidFill>
                  <a:srgbClr val="FFC000"/>
                </a:solidFill>
              </a:rPr>
              <a:t>(fresh eyes/open mind)</a:t>
            </a:r>
          </a:p>
          <a:p>
            <a:pPr>
              <a:spcBef>
                <a:spcPts val="1200"/>
              </a:spcBef>
            </a:pPr>
            <a:r>
              <a:rPr lang="en-GB" sz="2400" dirty="0"/>
              <a:t>Let the text absorb you </a:t>
            </a:r>
            <a:r>
              <a:rPr lang="en-GB" sz="2400" dirty="0">
                <a:solidFill>
                  <a:srgbClr val="FFC000"/>
                </a:solidFill>
              </a:rPr>
              <a:t>(deep + detailed engagement)</a:t>
            </a:r>
          </a:p>
          <a:p>
            <a:pPr>
              <a:spcBef>
                <a:spcPts val="1200"/>
              </a:spcBef>
            </a:pPr>
            <a:r>
              <a:rPr lang="en-GB" sz="2400" u="sng" dirty="0"/>
              <a:t>Code</a:t>
            </a:r>
            <a:r>
              <a:rPr lang="en-GB" sz="2400" dirty="0"/>
              <a:t> for themes </a:t>
            </a:r>
            <a:r>
              <a:rPr lang="en-GB" sz="2400" dirty="0">
                <a:solidFill>
                  <a:srgbClr val="FFC000"/>
                </a:solidFill>
              </a:rPr>
              <a:t>(repetition, stereotypes, literary artifice...)</a:t>
            </a:r>
          </a:p>
          <a:p>
            <a:pPr>
              <a:spcBef>
                <a:spcPts val="1200"/>
              </a:spcBef>
            </a:pPr>
            <a:r>
              <a:rPr lang="en-GB" sz="2400" dirty="0"/>
              <a:t>Identify</a:t>
            </a:r>
            <a:r>
              <a:rPr lang="en-GB" sz="2400" dirty="0">
                <a:solidFill>
                  <a:srgbClr val="FFC000"/>
                </a:solidFill>
              </a:rPr>
              <a:t> </a:t>
            </a:r>
            <a:r>
              <a:rPr lang="en-GB" sz="2400" dirty="0">
                <a:solidFill>
                  <a:srgbClr val="FFFF00"/>
                </a:solidFill>
              </a:rPr>
              <a:t>regimes of truth </a:t>
            </a:r>
            <a:r>
              <a:rPr lang="en-GB" sz="2400" dirty="0">
                <a:solidFill>
                  <a:srgbClr val="FFC000"/>
                </a:solidFill>
              </a:rPr>
              <a:t>(devices assert normality and legitimacy)</a:t>
            </a:r>
          </a:p>
          <a:p>
            <a:pPr>
              <a:spcBef>
                <a:spcPts val="1200"/>
              </a:spcBef>
            </a:pPr>
            <a:r>
              <a:rPr lang="en-GB" sz="2400" dirty="0"/>
              <a:t>Identify inconsistencies </a:t>
            </a:r>
            <a:r>
              <a:rPr lang="en-GB" sz="2400" dirty="0">
                <a:solidFill>
                  <a:srgbClr val="FFC000"/>
                </a:solidFill>
              </a:rPr>
              <a:t>(= possibilities for alternative interpretations + resistance)</a:t>
            </a:r>
          </a:p>
          <a:p>
            <a:pPr>
              <a:spcBef>
                <a:spcPts val="1200"/>
              </a:spcBef>
            </a:pPr>
            <a:r>
              <a:rPr lang="en-GB" sz="2400" dirty="0"/>
              <a:t>Identify</a:t>
            </a:r>
            <a:r>
              <a:rPr lang="en-GB" sz="2400" dirty="0">
                <a:solidFill>
                  <a:srgbClr val="FFC000"/>
                </a:solidFill>
              </a:rPr>
              <a:t> </a:t>
            </a:r>
            <a:r>
              <a:rPr lang="en-GB" sz="2400" dirty="0">
                <a:solidFill>
                  <a:srgbClr val="FFFF00"/>
                </a:solidFill>
              </a:rPr>
              <a:t>absence </a:t>
            </a:r>
            <a:r>
              <a:rPr lang="en-GB" sz="2400" dirty="0"/>
              <a:t>as well as presence </a:t>
            </a:r>
            <a:r>
              <a:rPr lang="en-GB" sz="2400" dirty="0">
                <a:solidFill>
                  <a:srgbClr val="FFC000"/>
                </a:solidFill>
              </a:rPr>
              <a:t>(who and what excluded?)</a:t>
            </a:r>
          </a:p>
          <a:p>
            <a:pPr>
              <a:spcBef>
                <a:spcPts val="1200"/>
              </a:spcBef>
            </a:pPr>
            <a:r>
              <a:rPr lang="en-GB" sz="2400" dirty="0"/>
              <a:t>Identify social contexts </a:t>
            </a:r>
            <a:r>
              <a:rPr lang="en-GB" sz="2400" dirty="0">
                <a:solidFill>
                  <a:srgbClr val="FFC000"/>
                </a:solidFill>
              </a:rPr>
              <a:t>(by whom, how, for whom, with what consequences?)</a:t>
            </a:r>
          </a:p>
          <a:p>
            <a:endParaRPr lang="en-GB" dirty="0"/>
          </a:p>
          <a:p>
            <a:endParaRPr lang="en-GB" dirty="0"/>
          </a:p>
          <a:p>
            <a:endParaRPr lang="en-GB" dirty="0">
              <a:solidFill>
                <a:srgbClr val="FFC000"/>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B412ED-4944-4BA8-84B2-E8CEEBD962BB}"/>
              </a:ext>
            </a:extLst>
          </p:cNvPr>
          <p:cNvPicPr>
            <a:picLocks noChangeAspect="1"/>
          </p:cNvPicPr>
          <p:nvPr/>
        </p:nvPicPr>
        <p:blipFill>
          <a:blip r:embed="rId2"/>
          <a:stretch>
            <a:fillRect/>
          </a:stretch>
        </p:blipFill>
        <p:spPr>
          <a:xfrm>
            <a:off x="4450140" y="1009259"/>
            <a:ext cx="4533149" cy="4276389"/>
          </a:xfrm>
          <a:prstGeom prst="rect">
            <a:avLst/>
          </a:prstGeom>
          <a:ln w="19050">
            <a:solidFill>
              <a:schemeClr val="bg2">
                <a:lumMod val="40000"/>
                <a:lumOff val="60000"/>
              </a:schemeClr>
            </a:solidFill>
          </a:ln>
        </p:spPr>
      </p:pic>
      <p:sp>
        <p:nvSpPr>
          <p:cNvPr id="96258" name="Rectangle 2"/>
          <p:cNvSpPr>
            <a:spLocks noGrp="1" noChangeArrowheads="1"/>
          </p:cNvSpPr>
          <p:nvPr>
            <p:ph type="title"/>
          </p:nvPr>
        </p:nvSpPr>
        <p:spPr>
          <a:xfrm>
            <a:off x="483688" y="213274"/>
            <a:ext cx="8496947" cy="1152127"/>
          </a:xfrm>
        </p:spPr>
        <p:txBody>
          <a:bodyPr>
            <a:normAutofit fontScale="90000"/>
          </a:bodyPr>
          <a:lstStyle/>
          <a:p>
            <a:r>
              <a:rPr lang="en-GB" sz="3100" dirty="0"/>
              <a:t>Media coverage of climate change: qua</a:t>
            </a:r>
            <a:r>
              <a:rPr lang="en-GB" sz="3100" u="sng" dirty="0"/>
              <a:t>l</a:t>
            </a:r>
            <a:r>
              <a:rPr lang="en-GB" sz="3100" dirty="0"/>
              <a:t>ity</a:t>
            </a:r>
            <a:br>
              <a:rPr lang="en-GB" sz="3100" dirty="0"/>
            </a:br>
            <a:endParaRPr lang="en-GB" sz="2000" dirty="0"/>
          </a:p>
        </p:txBody>
      </p:sp>
      <p:sp>
        <p:nvSpPr>
          <p:cNvPr id="96259" name="Rectangle 3"/>
          <p:cNvSpPr>
            <a:spLocks noGrp="1" noChangeArrowheads="1"/>
          </p:cNvSpPr>
          <p:nvPr>
            <p:ph type="body" idx="1"/>
          </p:nvPr>
        </p:nvSpPr>
        <p:spPr>
          <a:xfrm>
            <a:off x="219391" y="1119056"/>
            <a:ext cx="4248472" cy="4166592"/>
          </a:xfrm>
        </p:spPr>
        <p:txBody>
          <a:bodyPr/>
          <a:lstStyle/>
          <a:p>
            <a:r>
              <a:rPr lang="en-GB" sz="2000" dirty="0"/>
              <a:t>Institute of Public Policy Research (UK): </a:t>
            </a:r>
            <a:r>
              <a:rPr lang="en-GB" sz="2000" i="1" dirty="0"/>
              <a:t>Warm Words</a:t>
            </a:r>
          </a:p>
          <a:p>
            <a:pPr marL="355600" indent="0">
              <a:buNone/>
            </a:pPr>
            <a:r>
              <a:rPr lang="en-GB" sz="1200" dirty="0">
                <a:hlinkClick r:id="rId3"/>
              </a:rPr>
              <a:t>https://www.ippr.org/publications/warm-wordshow-are-we-telling-the-climate-story-and-can-we-tell-it-better</a:t>
            </a:r>
            <a:r>
              <a:rPr lang="en-GB" sz="1200" dirty="0"/>
              <a:t>   </a:t>
            </a:r>
            <a:endParaRPr lang="en-GB" sz="2000" dirty="0"/>
          </a:p>
          <a:p>
            <a:r>
              <a:rPr lang="en-GB" sz="2000" dirty="0"/>
              <a:t>Linguistic repertoires (discourse)</a:t>
            </a:r>
          </a:p>
          <a:p>
            <a:pPr lvl="1"/>
            <a:r>
              <a:rPr lang="en-GB" sz="2000" dirty="0"/>
              <a:t>Package of beliefs – </a:t>
            </a:r>
            <a:r>
              <a:rPr lang="en-GB" sz="2000" dirty="0">
                <a:solidFill>
                  <a:srgbClr val="FFFF00"/>
                </a:solidFill>
              </a:rPr>
              <a:t>reflect wider politics / ways of life</a:t>
            </a:r>
          </a:p>
          <a:p>
            <a:pPr lvl="1"/>
            <a:r>
              <a:rPr lang="en-GB" sz="2000" dirty="0"/>
              <a:t>How these are expressed (rhetoric)</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328" y="5013176"/>
            <a:ext cx="1195109" cy="1676360"/>
          </a:xfrm>
          <a:prstGeom prst="rect">
            <a:avLst/>
          </a:prstGeom>
          <a:ln>
            <a:solidFill>
              <a:schemeClr val="accent1"/>
            </a:solidFill>
          </a:ln>
        </p:spPr>
      </p:pic>
      <p:pic>
        <p:nvPicPr>
          <p:cNvPr id="2" name="Picture 1">
            <a:extLst>
              <a:ext uri="{FF2B5EF4-FFF2-40B4-BE49-F238E27FC236}">
                <a16:creationId xmlns:a16="http://schemas.microsoft.com/office/drawing/2014/main" id="{990F3A3B-DAEF-4875-AB67-4089942DF939}"/>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187093" y="5013176"/>
            <a:ext cx="1195109" cy="1680080"/>
          </a:xfrm>
          <a:prstGeom prst="rect">
            <a:avLst/>
          </a:prstGeom>
          <a:ln>
            <a:solidFill>
              <a:schemeClr val="accent1"/>
            </a:solidFill>
          </a:ln>
        </p:spPr>
      </p:pic>
    </p:spTree>
    <p:extLst>
      <p:ext uri="{BB962C8B-B14F-4D97-AF65-F5344CB8AC3E}">
        <p14:creationId xmlns:p14="http://schemas.microsoft.com/office/powerpoint/2010/main" val="226405289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B412ED-4944-4BA8-84B2-E8CEEBD962BB}"/>
              </a:ext>
            </a:extLst>
          </p:cNvPr>
          <p:cNvPicPr>
            <a:picLocks noChangeAspect="1"/>
          </p:cNvPicPr>
          <p:nvPr/>
        </p:nvPicPr>
        <p:blipFill>
          <a:blip r:embed="rId2"/>
          <a:stretch>
            <a:fillRect/>
          </a:stretch>
        </p:blipFill>
        <p:spPr>
          <a:xfrm>
            <a:off x="4450140" y="1009259"/>
            <a:ext cx="4533149" cy="4276389"/>
          </a:xfrm>
          <a:prstGeom prst="rect">
            <a:avLst/>
          </a:prstGeom>
          <a:ln w="19050">
            <a:solidFill>
              <a:schemeClr val="bg2">
                <a:lumMod val="40000"/>
                <a:lumOff val="60000"/>
              </a:schemeClr>
            </a:solidFill>
          </a:ln>
        </p:spPr>
      </p:pic>
      <p:sp>
        <p:nvSpPr>
          <p:cNvPr id="96258" name="Rectangle 2"/>
          <p:cNvSpPr>
            <a:spLocks noGrp="1" noChangeArrowheads="1"/>
          </p:cNvSpPr>
          <p:nvPr>
            <p:ph type="title"/>
          </p:nvPr>
        </p:nvSpPr>
        <p:spPr>
          <a:xfrm>
            <a:off x="483688" y="213274"/>
            <a:ext cx="8496947" cy="1152127"/>
          </a:xfrm>
        </p:spPr>
        <p:txBody>
          <a:bodyPr>
            <a:normAutofit fontScale="90000"/>
          </a:bodyPr>
          <a:lstStyle/>
          <a:p>
            <a:r>
              <a:rPr lang="en-GB" sz="3100" dirty="0"/>
              <a:t>Media coverage of climate change: qua</a:t>
            </a:r>
            <a:r>
              <a:rPr lang="en-GB" sz="3100" u="sng" dirty="0"/>
              <a:t>l</a:t>
            </a:r>
            <a:r>
              <a:rPr lang="en-GB" sz="3100" dirty="0"/>
              <a:t>ity</a:t>
            </a:r>
            <a:br>
              <a:rPr lang="en-GB" sz="3100" dirty="0"/>
            </a:br>
            <a:endParaRPr lang="en-GB" sz="2000" dirty="0"/>
          </a:p>
        </p:txBody>
      </p:sp>
      <p:sp>
        <p:nvSpPr>
          <p:cNvPr id="96259" name="Rectangle 3"/>
          <p:cNvSpPr>
            <a:spLocks noGrp="1" noChangeArrowheads="1"/>
          </p:cNvSpPr>
          <p:nvPr>
            <p:ph type="body" idx="1"/>
          </p:nvPr>
        </p:nvSpPr>
        <p:spPr>
          <a:xfrm>
            <a:off x="219391" y="1119056"/>
            <a:ext cx="4248472" cy="4166592"/>
          </a:xfrm>
        </p:spPr>
        <p:txBody>
          <a:bodyPr/>
          <a:lstStyle/>
          <a:p>
            <a:r>
              <a:rPr lang="en-GB" sz="2000" dirty="0"/>
              <a:t>Institute of Public Policy Research (UK): </a:t>
            </a:r>
            <a:r>
              <a:rPr lang="en-GB" sz="2000" i="1" dirty="0"/>
              <a:t>Warm Words</a:t>
            </a:r>
          </a:p>
          <a:p>
            <a:pPr marL="355600" indent="0">
              <a:buNone/>
            </a:pPr>
            <a:r>
              <a:rPr lang="en-GB" sz="1200" dirty="0">
                <a:hlinkClick r:id="rId3"/>
              </a:rPr>
              <a:t>https://www.ippr.org/publications/warm-wordshow-are-we-telling-the-climate-story-and-can-we-tell-it-better</a:t>
            </a:r>
            <a:r>
              <a:rPr lang="en-GB" sz="1200" dirty="0"/>
              <a:t>   </a:t>
            </a:r>
            <a:endParaRPr lang="en-GB" sz="2000" dirty="0"/>
          </a:p>
          <a:p>
            <a:r>
              <a:rPr lang="en-GB" sz="2000" dirty="0"/>
              <a:t>Linguistic repertoires (discourse)</a:t>
            </a:r>
          </a:p>
          <a:p>
            <a:pPr lvl="1"/>
            <a:r>
              <a:rPr lang="en-GB" sz="2000" dirty="0"/>
              <a:t>Package of beliefs – reflect wider politics / ways of life</a:t>
            </a:r>
          </a:p>
          <a:p>
            <a:pPr lvl="1"/>
            <a:r>
              <a:rPr lang="en-GB" sz="2000" dirty="0"/>
              <a:t>How these are expressed (rhetoric)</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328" y="5013176"/>
            <a:ext cx="1195109" cy="1676360"/>
          </a:xfrm>
          <a:prstGeom prst="rect">
            <a:avLst/>
          </a:prstGeom>
          <a:ln>
            <a:solidFill>
              <a:schemeClr val="accent1"/>
            </a:solidFill>
          </a:ln>
        </p:spPr>
      </p:pic>
      <p:pic>
        <p:nvPicPr>
          <p:cNvPr id="2" name="Picture 1">
            <a:extLst>
              <a:ext uri="{FF2B5EF4-FFF2-40B4-BE49-F238E27FC236}">
                <a16:creationId xmlns:a16="http://schemas.microsoft.com/office/drawing/2014/main" id="{990F3A3B-DAEF-4875-AB67-4089942DF939}"/>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187093" y="5013176"/>
            <a:ext cx="1195109" cy="1680080"/>
          </a:xfrm>
          <a:prstGeom prst="rect">
            <a:avLst/>
          </a:prstGeom>
          <a:ln>
            <a:solidFill>
              <a:schemeClr val="accent1"/>
            </a:solidFill>
          </a:ln>
        </p:spPr>
      </p:pic>
      <p:pic>
        <p:nvPicPr>
          <p:cNvPr id="5" name="Picture 4">
            <a:extLst>
              <a:ext uri="{FF2B5EF4-FFF2-40B4-BE49-F238E27FC236}">
                <a16:creationId xmlns:a16="http://schemas.microsoft.com/office/drawing/2014/main" id="{BDA0DA59-C429-4E01-B9A4-D5CBF41BEE3A}"/>
              </a:ext>
            </a:extLst>
          </p:cNvPr>
          <p:cNvPicPr>
            <a:picLocks noChangeAspect="1"/>
          </p:cNvPicPr>
          <p:nvPr/>
        </p:nvPicPr>
        <p:blipFill>
          <a:blip r:embed="rId6"/>
          <a:stretch>
            <a:fillRect/>
          </a:stretch>
        </p:blipFill>
        <p:spPr>
          <a:xfrm>
            <a:off x="213498" y="4077072"/>
            <a:ext cx="4463646" cy="2574838"/>
          </a:xfrm>
          <a:prstGeom prst="rect">
            <a:avLst/>
          </a:prstGeom>
          <a:ln w="19050">
            <a:solidFill>
              <a:schemeClr val="bg2">
                <a:lumMod val="40000"/>
                <a:lumOff val="60000"/>
              </a:schemeClr>
            </a:solidFill>
          </a:ln>
        </p:spPr>
      </p:pic>
      <p:pic>
        <p:nvPicPr>
          <p:cNvPr id="8" name="Picture 7">
            <a:extLst>
              <a:ext uri="{FF2B5EF4-FFF2-40B4-BE49-F238E27FC236}">
                <a16:creationId xmlns:a16="http://schemas.microsoft.com/office/drawing/2014/main" id="{D8ABBFE1-78C5-44E5-A92D-C03146015F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7738" y="4871853"/>
            <a:ext cx="1149967" cy="1676360"/>
          </a:xfrm>
          <a:prstGeom prst="rect">
            <a:avLst/>
          </a:prstGeom>
          <a:ln>
            <a:solidFill>
              <a:schemeClr val="accent1"/>
            </a:solidFill>
          </a:ln>
        </p:spPr>
      </p:pic>
    </p:spTree>
    <p:extLst>
      <p:ext uri="{BB962C8B-B14F-4D97-AF65-F5344CB8AC3E}">
        <p14:creationId xmlns:p14="http://schemas.microsoft.com/office/powerpoint/2010/main" val="393358808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0"/>
            <a:ext cx="8229600" cy="1080542"/>
          </a:xfrm>
        </p:spPr>
        <p:txBody>
          <a:bodyPr/>
          <a:lstStyle/>
          <a:p>
            <a:r>
              <a:rPr lang="en-GB" dirty="0">
                <a:effectLst>
                  <a:outerShdw blurRad="38100" dist="38100" dir="2700000" algn="tl">
                    <a:srgbClr val="000000">
                      <a:alpha val="43137"/>
                    </a:srgbClr>
                  </a:outerShdw>
                </a:effectLst>
              </a:rPr>
              <a:t>Nuclear power: interpretive packages</a:t>
            </a:r>
            <a:br>
              <a:rPr lang="en-GB" dirty="0"/>
            </a:br>
            <a:r>
              <a:rPr lang="en-GB" sz="1400" b="0" dirty="0">
                <a:solidFill>
                  <a:schemeClr val="tx1"/>
                </a:solidFill>
              </a:rPr>
              <a:t>Gamson, W. A. and A. Modigliani.  1989.  Media discourse and public opinion on nuclear power: a constructionist approach.  </a:t>
            </a:r>
            <a:r>
              <a:rPr lang="en-GB" sz="1400" b="0" i="1" dirty="0">
                <a:solidFill>
                  <a:schemeClr val="tx1"/>
                </a:solidFill>
              </a:rPr>
              <a:t>American Journal of Sociology</a:t>
            </a:r>
            <a:r>
              <a:rPr lang="en-GB" sz="1400" b="0" dirty="0">
                <a:solidFill>
                  <a:schemeClr val="tx1"/>
                </a:solidFill>
              </a:rPr>
              <a:t>, 95, 1, pp. 1-37.</a:t>
            </a:r>
            <a:br>
              <a:rPr lang="en-GB" sz="1400" b="0" dirty="0">
                <a:solidFill>
                  <a:schemeClr val="tx1"/>
                </a:solidFill>
              </a:rPr>
            </a:br>
            <a:endParaRPr lang="en-GB" sz="1400" b="0" dirty="0">
              <a:solidFill>
                <a:schemeClr val="tx1"/>
              </a:solidFill>
            </a:endParaRPr>
          </a:p>
        </p:txBody>
      </p:sp>
      <p:sp>
        <p:nvSpPr>
          <p:cNvPr id="3" name="Content Placeholder 2"/>
          <p:cNvSpPr>
            <a:spLocks noGrp="1"/>
          </p:cNvSpPr>
          <p:nvPr>
            <p:ph idx="1"/>
          </p:nvPr>
        </p:nvSpPr>
        <p:spPr>
          <a:xfrm>
            <a:off x="251520" y="1556792"/>
            <a:ext cx="8640960" cy="5006772"/>
          </a:xfrm>
          <a:solidFill>
            <a:schemeClr val="tx1"/>
          </a:solidFill>
        </p:spPr>
        <p:txBody>
          <a:bodyPr/>
          <a:lstStyle/>
          <a:p>
            <a:pPr marL="0" indent="0" algn="ctr">
              <a:spcBef>
                <a:spcPts val="0"/>
              </a:spcBef>
              <a:buNone/>
            </a:pPr>
            <a:r>
              <a:rPr lang="en-GB" sz="2400" i="1" dirty="0">
                <a:solidFill>
                  <a:schemeClr val="bg1"/>
                </a:solidFill>
              </a:rPr>
              <a:t>Symbolic contest – role of culture – </a:t>
            </a:r>
            <a:r>
              <a:rPr lang="en-GB" sz="2400" i="1" u="sng" dirty="0">
                <a:solidFill>
                  <a:schemeClr val="bg1"/>
                </a:solidFill>
              </a:rPr>
              <a:t>social construction</a:t>
            </a:r>
            <a:r>
              <a:rPr lang="en-GB" sz="2400" i="1" dirty="0">
                <a:solidFill>
                  <a:schemeClr val="bg1"/>
                </a:solidFill>
              </a:rPr>
              <a:t> of meaning</a:t>
            </a:r>
          </a:p>
          <a:p>
            <a:pPr marL="0" indent="0" algn="ctr">
              <a:spcBef>
                <a:spcPts val="0"/>
              </a:spcBef>
              <a:buNone/>
            </a:pPr>
            <a:r>
              <a:rPr lang="en-GB" sz="2000" dirty="0">
                <a:solidFill>
                  <a:schemeClr val="bg1"/>
                </a:solidFill>
              </a:rPr>
              <a:t>(+ individuals’ life histories, social interactions &amp; psychology)</a:t>
            </a:r>
          </a:p>
          <a:p>
            <a:pPr marL="0" indent="0" algn="ctr">
              <a:spcBef>
                <a:spcPts val="0"/>
              </a:spcBef>
              <a:buNone/>
            </a:pPr>
            <a:endParaRPr lang="en-GB" sz="2000" dirty="0">
              <a:solidFill>
                <a:schemeClr val="bg1"/>
              </a:solidFill>
            </a:endParaRPr>
          </a:p>
          <a:p>
            <a:pPr marL="3500438" indent="-3500438">
              <a:spcBef>
                <a:spcPts val="0"/>
              </a:spcBef>
              <a:buNone/>
            </a:pPr>
            <a:r>
              <a:rPr lang="en-GB" sz="2400" dirty="0">
                <a:solidFill>
                  <a:srgbClr val="009900"/>
                </a:solidFill>
              </a:rPr>
              <a:t>Progress </a:t>
            </a:r>
            <a:r>
              <a:rPr lang="en-GB" dirty="0">
                <a:solidFill>
                  <a:srgbClr val="C00000"/>
                </a:solidFill>
              </a:rPr>
              <a:t>	</a:t>
            </a:r>
            <a:r>
              <a:rPr lang="en-GB" sz="2000" dirty="0">
                <a:solidFill>
                  <a:schemeClr val="bg1"/>
                </a:solidFill>
              </a:rPr>
              <a:t>Celebrates technology, scientific rationality + economic growth: </a:t>
            </a:r>
            <a:r>
              <a:rPr lang="en-GB" sz="2000" dirty="0">
                <a:solidFill>
                  <a:srgbClr val="000099"/>
                </a:solidFill>
              </a:rPr>
              <a:t>Atoms for peace, not war!</a:t>
            </a:r>
          </a:p>
          <a:p>
            <a:pPr marL="3500438" indent="-3500438">
              <a:spcBef>
                <a:spcPts val="0"/>
              </a:spcBef>
              <a:buNone/>
            </a:pPr>
            <a:r>
              <a:rPr lang="en-GB" sz="2400" dirty="0">
                <a:solidFill>
                  <a:srgbClr val="009900"/>
                </a:solidFill>
              </a:rPr>
              <a:t>Energy independence </a:t>
            </a:r>
            <a:r>
              <a:rPr lang="en-GB" dirty="0">
                <a:solidFill>
                  <a:srgbClr val="C00000"/>
                </a:solidFill>
              </a:rPr>
              <a:t>	</a:t>
            </a:r>
            <a:r>
              <a:rPr lang="en-GB" sz="2000" dirty="0">
                <a:solidFill>
                  <a:schemeClr val="bg1"/>
                </a:solidFill>
              </a:rPr>
              <a:t>Energy security</a:t>
            </a:r>
          </a:p>
          <a:p>
            <a:pPr marL="3500438" indent="-3500438">
              <a:spcBef>
                <a:spcPts val="0"/>
              </a:spcBef>
              <a:buNone/>
            </a:pPr>
            <a:r>
              <a:rPr lang="en-GB" sz="2400" dirty="0">
                <a:solidFill>
                  <a:srgbClr val="009900"/>
                </a:solidFill>
              </a:rPr>
              <a:t>Runaway </a:t>
            </a:r>
            <a:r>
              <a:rPr lang="en-GB" dirty="0">
                <a:solidFill>
                  <a:srgbClr val="C00000"/>
                </a:solidFill>
              </a:rPr>
              <a:t>	</a:t>
            </a:r>
            <a:r>
              <a:rPr lang="en-GB" sz="2000" dirty="0">
                <a:solidFill>
                  <a:schemeClr val="bg1"/>
                </a:solidFill>
              </a:rPr>
              <a:t>Technology out of control (fatalism, necessary evil)</a:t>
            </a:r>
          </a:p>
          <a:p>
            <a:pPr marL="3500438" indent="-3500438">
              <a:spcBef>
                <a:spcPts val="0"/>
              </a:spcBef>
              <a:buNone/>
            </a:pPr>
            <a:r>
              <a:rPr lang="en-GB" sz="2400" dirty="0">
                <a:solidFill>
                  <a:srgbClr val="FF9900"/>
                </a:solidFill>
              </a:rPr>
              <a:t>Devil’s bargain</a:t>
            </a:r>
            <a:r>
              <a:rPr lang="en-GB" dirty="0">
                <a:solidFill>
                  <a:srgbClr val="C00000"/>
                </a:solidFill>
              </a:rPr>
              <a:t>	</a:t>
            </a:r>
            <a:r>
              <a:rPr lang="en-GB" sz="2000" dirty="0">
                <a:solidFill>
                  <a:schemeClr val="bg1"/>
                </a:solidFill>
              </a:rPr>
              <a:t>Above three together: ambivalent</a:t>
            </a:r>
          </a:p>
          <a:p>
            <a:pPr marL="3500438" indent="-3500438">
              <a:spcBef>
                <a:spcPts val="0"/>
              </a:spcBef>
              <a:buNone/>
            </a:pPr>
            <a:r>
              <a:rPr lang="en-GB" sz="2400" dirty="0">
                <a:solidFill>
                  <a:srgbClr val="C00000"/>
                </a:solidFill>
              </a:rPr>
              <a:t>Soft paths</a:t>
            </a:r>
            <a:r>
              <a:rPr lang="en-GB" dirty="0">
                <a:solidFill>
                  <a:srgbClr val="C00000"/>
                </a:solidFill>
              </a:rPr>
              <a:t>	</a:t>
            </a:r>
            <a:r>
              <a:rPr lang="en-GB" sz="2000" dirty="0">
                <a:solidFill>
                  <a:schemeClr val="bg1"/>
                </a:solidFill>
              </a:rPr>
              <a:t>Green, renewables, decentralised </a:t>
            </a:r>
            <a:r>
              <a:rPr lang="en-GB" sz="1600" dirty="0">
                <a:solidFill>
                  <a:schemeClr val="bg1"/>
                </a:solidFill>
              </a:rPr>
              <a:t>(e.g., </a:t>
            </a:r>
            <a:r>
              <a:rPr lang="en-GB" sz="1600" dirty="0" err="1">
                <a:solidFill>
                  <a:schemeClr val="bg1"/>
                </a:solidFill>
              </a:rPr>
              <a:t>FoE</a:t>
            </a:r>
            <a:r>
              <a:rPr lang="en-GB" sz="1600" dirty="0">
                <a:solidFill>
                  <a:schemeClr val="bg1"/>
                </a:solidFill>
              </a:rPr>
              <a:t>)</a:t>
            </a:r>
          </a:p>
          <a:p>
            <a:pPr marL="3500438" indent="-3500438">
              <a:spcBef>
                <a:spcPts val="0"/>
              </a:spcBef>
              <a:buNone/>
            </a:pPr>
            <a:r>
              <a:rPr lang="en-GB" sz="2400" dirty="0">
                <a:solidFill>
                  <a:srgbClr val="C00000"/>
                </a:solidFill>
              </a:rPr>
              <a:t>Public accountability </a:t>
            </a:r>
            <a:r>
              <a:rPr lang="en-GB" dirty="0">
                <a:solidFill>
                  <a:srgbClr val="C00000"/>
                </a:solidFill>
              </a:rPr>
              <a:t>	</a:t>
            </a:r>
            <a:r>
              <a:rPr lang="en-GB" sz="2000" dirty="0">
                <a:solidFill>
                  <a:schemeClr val="bg1"/>
                </a:solidFill>
              </a:rPr>
              <a:t>Mistrust of establishment, centralisation of power and profit</a:t>
            </a:r>
          </a:p>
          <a:p>
            <a:pPr marL="3500438" indent="-3500438">
              <a:spcBef>
                <a:spcPts val="0"/>
              </a:spcBef>
              <a:buNone/>
            </a:pPr>
            <a:r>
              <a:rPr lang="en-GB" sz="2400" dirty="0">
                <a:solidFill>
                  <a:srgbClr val="C00000"/>
                </a:solidFill>
              </a:rPr>
              <a:t>Not cost effective</a:t>
            </a:r>
          </a:p>
        </p:txBody>
      </p:sp>
    </p:spTree>
    <p:extLst>
      <p:ext uri="{BB962C8B-B14F-4D97-AF65-F5344CB8AC3E}">
        <p14:creationId xmlns:p14="http://schemas.microsoft.com/office/powerpoint/2010/main" val="22842959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2617" y="346250"/>
            <a:ext cx="8229600" cy="1354558"/>
          </a:xfrm>
        </p:spPr>
        <p:txBody>
          <a:bodyPr/>
          <a:lstStyle/>
          <a:p>
            <a:r>
              <a:rPr lang="en-GB" altLang="en-US" sz="3200" dirty="0"/>
              <a:t>Jim Perrin</a:t>
            </a:r>
            <a:br>
              <a:rPr lang="en-GB" altLang="en-US" sz="2800" dirty="0"/>
            </a:br>
            <a:r>
              <a:rPr lang="en-GB" altLang="en-US" sz="2000" i="1" dirty="0">
                <a:solidFill>
                  <a:schemeClr val="tx1"/>
                </a:solidFill>
              </a:rPr>
              <a:t>The Guardian</a:t>
            </a:r>
            <a:r>
              <a:rPr lang="en-GB" altLang="en-US" sz="2000" dirty="0">
                <a:solidFill>
                  <a:schemeClr val="tx1"/>
                </a:solidFill>
              </a:rPr>
              <a:t>, ‘Country Diary - </a:t>
            </a:r>
            <a:r>
              <a:rPr lang="en-GB" altLang="en-US" sz="2000" dirty="0" err="1">
                <a:solidFill>
                  <a:schemeClr val="tx1"/>
                </a:solidFill>
              </a:rPr>
              <a:t>Talsarnau</a:t>
            </a:r>
            <a:r>
              <a:rPr lang="en-GB" altLang="en-US" sz="2000" dirty="0">
                <a:solidFill>
                  <a:schemeClr val="tx1"/>
                </a:solidFill>
              </a:rPr>
              <a:t>, Gwynedd’, 11 September 2020 </a:t>
            </a:r>
            <a:r>
              <a:rPr lang="en-GB" altLang="en-US" sz="1600" dirty="0">
                <a:solidFill>
                  <a:schemeClr val="bg1"/>
                </a:solidFill>
                <a:hlinkClick r:id="rId2"/>
              </a:rPr>
              <a:t>https://www.theguardian.com/environment/2020/sep/11/country-diary-the-swifts-are-long-gone-and-the-swallows-too</a:t>
            </a:r>
            <a:r>
              <a:rPr lang="en-GB" altLang="en-US" sz="1600" dirty="0">
                <a:solidFill>
                  <a:schemeClr val="bg1"/>
                </a:solidFill>
              </a:rPr>
              <a:t> </a:t>
            </a:r>
          </a:p>
        </p:txBody>
      </p:sp>
      <p:sp>
        <p:nvSpPr>
          <p:cNvPr id="126980" name="Text Box 4"/>
          <p:cNvSpPr txBox="1">
            <a:spLocks noChangeArrowheads="1"/>
          </p:cNvSpPr>
          <p:nvPr/>
        </p:nvSpPr>
        <p:spPr bwMode="auto">
          <a:xfrm>
            <a:off x="452617" y="1881253"/>
            <a:ext cx="8229600" cy="4630498"/>
          </a:xfrm>
          <a:prstGeom prst="rect">
            <a:avLst/>
          </a:prstGeom>
          <a:solidFill>
            <a:schemeClr val="tx1"/>
          </a:solidFill>
          <a:ln>
            <a:noFill/>
          </a:ln>
          <a:effectLst/>
        </p:spPr>
        <p:txBody>
          <a:bodyPr wrap="square">
            <a:spAutoFit/>
          </a:bodyPr>
          <a:lstStyle/>
          <a:p>
            <a:pPr>
              <a:lnSpc>
                <a:spcPct val="110000"/>
              </a:lnSpc>
              <a:spcBef>
                <a:spcPct val="50000"/>
              </a:spcBef>
            </a:pPr>
            <a:r>
              <a:rPr lang="en-GB" altLang="en-US" sz="2000" dirty="0">
                <a:solidFill>
                  <a:schemeClr val="bg1"/>
                </a:solidFill>
                <a:effectLst/>
                <a:latin typeface="+mn-lt"/>
              </a:rPr>
              <a:t>Across the </a:t>
            </a:r>
            <a:r>
              <a:rPr lang="en-GB" altLang="en-US" sz="2000" dirty="0">
                <a:solidFill>
                  <a:schemeClr val="bg1"/>
                </a:solidFill>
                <a:effectLst/>
                <a:highlight>
                  <a:srgbClr val="FF99FF"/>
                </a:highlight>
                <a:latin typeface="+mn-lt"/>
              </a:rPr>
              <a:t>sands of </a:t>
            </a:r>
            <a:r>
              <a:rPr lang="en-GB" altLang="en-US" sz="2000" dirty="0" err="1">
                <a:solidFill>
                  <a:schemeClr val="bg1"/>
                </a:solidFill>
                <a:effectLst/>
                <a:highlight>
                  <a:srgbClr val="FF99FF"/>
                </a:highlight>
                <a:latin typeface="+mn-lt"/>
              </a:rPr>
              <a:t>Traeth</a:t>
            </a:r>
            <a:r>
              <a:rPr lang="en-GB" altLang="en-US" sz="2000" dirty="0">
                <a:solidFill>
                  <a:schemeClr val="bg1"/>
                </a:solidFill>
                <a:effectLst/>
                <a:highlight>
                  <a:srgbClr val="FF99FF"/>
                </a:highlight>
                <a:latin typeface="+mn-lt"/>
              </a:rPr>
              <a:t> Bach</a:t>
            </a:r>
            <a:r>
              <a:rPr lang="en-GB" altLang="en-US" sz="2000" dirty="0">
                <a:solidFill>
                  <a:schemeClr val="bg1"/>
                </a:solidFill>
                <a:effectLst/>
                <a:latin typeface="+mn-lt"/>
              </a:rPr>
              <a:t>, rearing above the Aber </a:t>
            </a:r>
            <a:r>
              <a:rPr lang="en-GB" altLang="en-US" sz="2000" dirty="0" err="1">
                <a:solidFill>
                  <a:schemeClr val="bg1"/>
                </a:solidFill>
                <a:effectLst/>
                <a:latin typeface="+mn-lt"/>
              </a:rPr>
              <a:t>Iâ</a:t>
            </a:r>
            <a:r>
              <a:rPr lang="en-GB" altLang="en-US" sz="2000" dirty="0">
                <a:solidFill>
                  <a:schemeClr val="bg1"/>
                </a:solidFill>
                <a:effectLst/>
                <a:latin typeface="+mn-lt"/>
              </a:rPr>
              <a:t> peninsula, </a:t>
            </a:r>
            <a:r>
              <a:rPr lang="en-GB" altLang="en-US" sz="2000" dirty="0" err="1">
                <a:solidFill>
                  <a:schemeClr val="bg1"/>
                </a:solidFill>
                <a:effectLst/>
                <a:latin typeface="+mn-lt"/>
              </a:rPr>
              <a:t>Yr</a:t>
            </a:r>
            <a:r>
              <a:rPr lang="en-GB" altLang="en-US" sz="2000" dirty="0">
                <a:solidFill>
                  <a:schemeClr val="bg1"/>
                </a:solidFill>
                <a:effectLst/>
                <a:latin typeface="+mn-lt"/>
              </a:rPr>
              <a:t> Wyddfa – </a:t>
            </a:r>
            <a:r>
              <a:rPr lang="en-GB" altLang="en-US" sz="2000" dirty="0">
                <a:solidFill>
                  <a:schemeClr val="bg1"/>
                </a:solidFill>
                <a:effectLst/>
                <a:highlight>
                  <a:srgbClr val="FF99FF"/>
                </a:highlight>
                <a:latin typeface="+mn-lt"/>
              </a:rPr>
              <a:t>the topmost peak of Snowdon </a:t>
            </a:r>
            <a:r>
              <a:rPr lang="en-GB" altLang="en-US" sz="2000" dirty="0">
                <a:solidFill>
                  <a:schemeClr val="bg1"/>
                </a:solidFill>
                <a:effectLst/>
                <a:latin typeface="+mn-lt"/>
              </a:rPr>
              <a:t>– donned its habitual </a:t>
            </a:r>
            <a:r>
              <a:rPr lang="en-GB" altLang="en-US" sz="2000" dirty="0">
                <a:solidFill>
                  <a:schemeClr val="bg1"/>
                </a:solidFill>
                <a:effectLst/>
                <a:highlight>
                  <a:srgbClr val="FFFF99"/>
                </a:highlight>
                <a:latin typeface="+mn-lt"/>
              </a:rPr>
              <a:t>cloud cap</a:t>
            </a:r>
            <a:r>
              <a:rPr lang="en-GB" altLang="en-US" sz="2000" dirty="0">
                <a:solidFill>
                  <a:schemeClr val="bg1"/>
                </a:solidFill>
                <a:effectLst/>
                <a:latin typeface="+mn-lt"/>
              </a:rPr>
              <a:t>. </a:t>
            </a:r>
            <a:r>
              <a:rPr lang="en-GB" altLang="en-US" sz="2000" dirty="0">
                <a:solidFill>
                  <a:schemeClr val="bg1"/>
                </a:solidFill>
                <a:effectLst/>
                <a:highlight>
                  <a:srgbClr val="FFFF99"/>
                </a:highlight>
                <a:latin typeface="+mn-lt"/>
              </a:rPr>
              <a:t>Arctic blasts of air </a:t>
            </a:r>
            <a:r>
              <a:rPr lang="en-GB" altLang="en-US" sz="2000" dirty="0">
                <a:solidFill>
                  <a:schemeClr val="bg1"/>
                </a:solidFill>
                <a:effectLst/>
                <a:latin typeface="+mn-lt"/>
              </a:rPr>
              <a:t>wuthered across my evening perch on sea-wall rocks. A </a:t>
            </a:r>
            <a:r>
              <a:rPr lang="en-GB" altLang="en-US" sz="2000" dirty="0">
                <a:solidFill>
                  <a:schemeClr val="bg1"/>
                </a:solidFill>
                <a:effectLst/>
                <a:highlight>
                  <a:srgbClr val="FFFF99"/>
                </a:highlight>
                <a:latin typeface="+mn-lt"/>
              </a:rPr>
              <a:t>neap tide ran fiercely</a:t>
            </a:r>
            <a:r>
              <a:rPr lang="en-GB" altLang="en-US" sz="2000" dirty="0">
                <a:solidFill>
                  <a:schemeClr val="bg1"/>
                </a:solidFill>
                <a:effectLst/>
                <a:latin typeface="+mn-lt"/>
              </a:rPr>
              <a:t>. </a:t>
            </a:r>
            <a:r>
              <a:rPr lang="en-GB" altLang="en-US" sz="2000" dirty="0">
                <a:solidFill>
                  <a:schemeClr val="bg1"/>
                </a:solidFill>
                <a:effectLst/>
                <a:highlight>
                  <a:srgbClr val="CCFFCC"/>
                </a:highlight>
                <a:latin typeface="+mn-lt"/>
              </a:rPr>
              <a:t>Waders</a:t>
            </a:r>
            <a:r>
              <a:rPr lang="en-GB" altLang="en-US" sz="2000" dirty="0">
                <a:solidFill>
                  <a:schemeClr val="bg1"/>
                </a:solidFill>
                <a:effectLst/>
                <a:latin typeface="+mn-lt"/>
              </a:rPr>
              <a:t> left off from feeding along its margins and scudded before the flood to roosts among the myriad of </a:t>
            </a:r>
            <a:r>
              <a:rPr lang="en-GB" altLang="en-US" sz="2000" dirty="0">
                <a:solidFill>
                  <a:schemeClr val="bg1"/>
                </a:solidFill>
                <a:effectLst/>
                <a:highlight>
                  <a:srgbClr val="FF99FF"/>
                </a:highlight>
                <a:latin typeface="+mn-lt"/>
              </a:rPr>
              <a:t>muddy inlets of </a:t>
            </a:r>
            <a:r>
              <a:rPr lang="en-GB" altLang="en-US" sz="2000" dirty="0" err="1">
                <a:solidFill>
                  <a:schemeClr val="bg1"/>
                </a:solidFill>
                <a:effectLst/>
                <a:highlight>
                  <a:srgbClr val="FF99FF"/>
                </a:highlight>
                <a:latin typeface="+mn-lt"/>
              </a:rPr>
              <a:t>Traeth</a:t>
            </a:r>
            <a:r>
              <a:rPr lang="en-GB" altLang="en-US" sz="2000" dirty="0">
                <a:solidFill>
                  <a:schemeClr val="bg1"/>
                </a:solidFill>
                <a:effectLst/>
                <a:highlight>
                  <a:srgbClr val="FF99FF"/>
                </a:highlight>
                <a:latin typeface="+mn-lt"/>
              </a:rPr>
              <a:t> Las</a:t>
            </a:r>
            <a:r>
              <a:rPr lang="en-GB" altLang="en-US" sz="2000" dirty="0">
                <a:solidFill>
                  <a:schemeClr val="bg1"/>
                </a:solidFill>
                <a:effectLst/>
                <a:latin typeface="+mn-lt"/>
              </a:rPr>
              <a:t>. </a:t>
            </a:r>
            <a:r>
              <a:rPr lang="en-GB" altLang="en-US" sz="2000" dirty="0">
                <a:solidFill>
                  <a:schemeClr val="bg1"/>
                </a:solidFill>
                <a:effectLst/>
                <a:highlight>
                  <a:srgbClr val="CCFFCC"/>
                </a:highlight>
                <a:latin typeface="+mn-lt"/>
              </a:rPr>
              <a:t>Oystercatchers</a:t>
            </a:r>
            <a:r>
              <a:rPr lang="en-GB" altLang="en-US" sz="2000" dirty="0">
                <a:solidFill>
                  <a:schemeClr val="bg1"/>
                </a:solidFill>
                <a:effectLst/>
                <a:latin typeface="+mn-lt"/>
              </a:rPr>
              <a:t>, brilliant orange Pinocchio beaks and pied plumage </a:t>
            </a:r>
            <a:r>
              <a:rPr lang="en-GB" altLang="en-US" sz="2000" dirty="0">
                <a:solidFill>
                  <a:schemeClr val="bg1"/>
                </a:solidFill>
                <a:effectLst/>
                <a:highlight>
                  <a:srgbClr val="FFFF99"/>
                </a:highlight>
                <a:latin typeface="+mn-lt"/>
              </a:rPr>
              <a:t>catching the light</a:t>
            </a:r>
            <a:r>
              <a:rPr lang="en-GB" altLang="en-US" sz="2000" dirty="0">
                <a:solidFill>
                  <a:schemeClr val="bg1"/>
                </a:solidFill>
                <a:effectLst/>
                <a:latin typeface="+mn-lt"/>
              </a:rPr>
              <a:t>, piped away upriver. The </a:t>
            </a:r>
            <a:r>
              <a:rPr lang="en-GB" altLang="en-US" sz="2000" dirty="0">
                <a:solidFill>
                  <a:schemeClr val="bg1"/>
                </a:solidFill>
                <a:effectLst/>
                <a:highlight>
                  <a:srgbClr val="FF99FF"/>
                </a:highlight>
                <a:latin typeface="+mn-lt"/>
              </a:rPr>
              <a:t>ice-polished crown of Ynys </a:t>
            </a:r>
            <a:r>
              <a:rPr lang="en-GB" altLang="en-US" sz="2000" dirty="0" err="1">
                <a:solidFill>
                  <a:schemeClr val="bg1"/>
                </a:solidFill>
                <a:effectLst/>
                <a:highlight>
                  <a:srgbClr val="FF99FF"/>
                </a:highlight>
                <a:latin typeface="+mn-lt"/>
              </a:rPr>
              <a:t>Gifftan</a:t>
            </a:r>
            <a:r>
              <a:rPr lang="en-GB" altLang="en-US" sz="2000" dirty="0">
                <a:solidFill>
                  <a:schemeClr val="bg1"/>
                </a:solidFill>
                <a:effectLst/>
                <a:highlight>
                  <a:srgbClr val="FF99FF"/>
                </a:highlight>
                <a:latin typeface="+mn-lt"/>
              </a:rPr>
              <a:t> </a:t>
            </a:r>
            <a:r>
              <a:rPr lang="en-GB" altLang="en-US" sz="2000" dirty="0">
                <a:solidFill>
                  <a:schemeClr val="bg1"/>
                </a:solidFill>
                <a:effectLst/>
                <a:latin typeface="+mn-lt"/>
              </a:rPr>
              <a:t>reflected the sun dipping beneath the </a:t>
            </a:r>
            <a:r>
              <a:rPr lang="en-GB" altLang="en-US" sz="2000" dirty="0">
                <a:solidFill>
                  <a:schemeClr val="bg1"/>
                </a:solidFill>
                <a:effectLst/>
                <a:highlight>
                  <a:srgbClr val="FFFF99"/>
                </a:highlight>
                <a:latin typeface="+mn-lt"/>
              </a:rPr>
              <a:t>spreading cloud of an incoming front</a:t>
            </a:r>
            <a:r>
              <a:rPr lang="en-GB" altLang="en-US" sz="2000" dirty="0">
                <a:solidFill>
                  <a:schemeClr val="bg1"/>
                </a:solidFill>
                <a:effectLst/>
                <a:latin typeface="+mn-lt"/>
              </a:rPr>
              <a:t>. I </a:t>
            </a:r>
            <a:r>
              <a:rPr lang="en-GB" altLang="en-US" sz="2000" dirty="0">
                <a:solidFill>
                  <a:schemeClr val="bg1"/>
                </a:solidFill>
                <a:effectLst/>
                <a:highlight>
                  <a:srgbClr val="FFFF99"/>
                </a:highlight>
                <a:latin typeface="+mn-lt"/>
              </a:rPr>
              <a:t>shivered</a:t>
            </a:r>
            <a:r>
              <a:rPr lang="en-GB" altLang="en-US" sz="2000" dirty="0">
                <a:solidFill>
                  <a:schemeClr val="bg1"/>
                </a:solidFill>
                <a:effectLst/>
                <a:latin typeface="+mn-lt"/>
              </a:rPr>
              <a:t>, packed my rucksack, and turned for home.</a:t>
            </a:r>
          </a:p>
          <a:p>
            <a:pPr>
              <a:lnSpc>
                <a:spcPct val="110000"/>
              </a:lnSpc>
              <a:spcBef>
                <a:spcPct val="50000"/>
              </a:spcBef>
            </a:pPr>
            <a:r>
              <a:rPr lang="en-GB" altLang="en-US" sz="2000" dirty="0">
                <a:solidFill>
                  <a:schemeClr val="bg1"/>
                </a:solidFill>
                <a:effectLst/>
                <a:latin typeface="+mn-lt"/>
              </a:rPr>
              <a:t>By the level crossing, I ducked into a thicket that made me think of </a:t>
            </a:r>
            <a:r>
              <a:rPr lang="en-GB" altLang="en-US" sz="2000" dirty="0">
                <a:solidFill>
                  <a:schemeClr val="bg1"/>
                </a:solidFill>
                <a:effectLst/>
                <a:highlight>
                  <a:srgbClr val="00FFFF"/>
                </a:highlight>
                <a:latin typeface="+mn-lt"/>
              </a:rPr>
              <a:t>Hardy’s</a:t>
            </a:r>
            <a:r>
              <a:rPr lang="en-GB" altLang="en-US" sz="2000" dirty="0">
                <a:solidFill>
                  <a:schemeClr val="bg1"/>
                </a:solidFill>
                <a:effectLst/>
                <a:latin typeface="+mn-lt"/>
              </a:rPr>
              <a:t> “</a:t>
            </a:r>
            <a:r>
              <a:rPr lang="en-GB" altLang="en-US" sz="2000" dirty="0">
                <a:solidFill>
                  <a:schemeClr val="bg1"/>
                </a:solidFill>
                <a:effectLst/>
                <a:highlight>
                  <a:srgbClr val="FFFF99"/>
                </a:highlight>
                <a:latin typeface="+mn-lt"/>
              </a:rPr>
              <a:t>wind oozing thin </a:t>
            </a:r>
            <a:r>
              <a:rPr lang="en-GB" altLang="en-US" sz="2000" dirty="0">
                <a:solidFill>
                  <a:schemeClr val="bg1"/>
                </a:solidFill>
                <a:effectLst/>
                <a:latin typeface="+mn-lt"/>
              </a:rPr>
              <a:t>through the thorn from norward” (The Voice), and plucked one of its heavy crop of purple fruits, biting through the skin’s bloom into bracingly bitter pale green flesh…</a:t>
            </a:r>
          </a:p>
        </p:txBody>
      </p:sp>
    </p:spTree>
    <p:extLst>
      <p:ext uri="{BB962C8B-B14F-4D97-AF65-F5344CB8AC3E}">
        <p14:creationId xmlns:p14="http://schemas.microsoft.com/office/powerpoint/2010/main" val="5794729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E9DB-CBA2-422A-9512-C2D26DEF47D3}"/>
              </a:ext>
            </a:extLst>
          </p:cNvPr>
          <p:cNvSpPr>
            <a:spLocks noGrp="1"/>
          </p:cNvSpPr>
          <p:nvPr>
            <p:ph type="title"/>
          </p:nvPr>
        </p:nvSpPr>
        <p:spPr/>
        <p:txBody>
          <a:bodyPr/>
          <a:lstStyle/>
          <a:p>
            <a:r>
              <a:rPr lang="en-GB" dirty="0"/>
              <a:t>Interpretative packages</a:t>
            </a:r>
          </a:p>
        </p:txBody>
      </p:sp>
      <p:sp>
        <p:nvSpPr>
          <p:cNvPr id="3" name="Content Placeholder 2">
            <a:extLst>
              <a:ext uri="{FF2B5EF4-FFF2-40B4-BE49-F238E27FC236}">
                <a16:creationId xmlns:a16="http://schemas.microsoft.com/office/drawing/2014/main" id="{7BE9E8D3-A72E-40A5-BCDA-846D5FCB041D}"/>
              </a:ext>
            </a:extLst>
          </p:cNvPr>
          <p:cNvSpPr>
            <a:spLocks noGrp="1"/>
          </p:cNvSpPr>
          <p:nvPr>
            <p:ph idx="1"/>
          </p:nvPr>
        </p:nvSpPr>
        <p:spPr>
          <a:xfrm>
            <a:off x="457200" y="1196752"/>
            <a:ext cx="8229600" cy="4897438"/>
          </a:xfrm>
        </p:spPr>
        <p:txBody>
          <a:bodyPr/>
          <a:lstStyle/>
          <a:p>
            <a:pPr marL="0" indent="0">
              <a:buNone/>
            </a:pPr>
            <a:r>
              <a:rPr lang="en-GB" sz="2000" dirty="0"/>
              <a:t>= frame (central idea) + linguistic/symbolic tools and tricks used to communicate it </a:t>
            </a:r>
            <a:r>
              <a:rPr lang="en-GB" sz="2000" dirty="0">
                <a:solidFill>
                  <a:srgbClr val="FFC000"/>
                </a:solidFill>
              </a:rPr>
              <a:t>(message + medium)</a:t>
            </a:r>
          </a:p>
          <a:p>
            <a:pPr marL="0" indent="0">
              <a:buNone/>
            </a:pPr>
            <a:endParaRPr lang="en-GB" sz="2000" dirty="0">
              <a:solidFill>
                <a:srgbClr val="FFC000"/>
              </a:solidFill>
            </a:endParaRPr>
          </a:p>
          <a:p>
            <a:pPr marL="0" indent="0">
              <a:buNone/>
            </a:pPr>
            <a:r>
              <a:rPr lang="en-GB" sz="2000" dirty="0">
                <a:solidFill>
                  <a:srgbClr val="FFFF00"/>
                </a:solidFill>
              </a:rPr>
              <a:t>Framings devices </a:t>
            </a:r>
            <a:r>
              <a:rPr lang="en-GB" sz="2000" dirty="0"/>
              <a:t>= short-hand</a:t>
            </a:r>
          </a:p>
          <a:p>
            <a:r>
              <a:rPr lang="en-GB" sz="2000" dirty="0"/>
              <a:t>Metaphors</a:t>
            </a:r>
          </a:p>
          <a:p>
            <a:r>
              <a:rPr lang="en-GB" sz="2000" dirty="0"/>
              <a:t>Exemplars – examples from which lessons can be drawn</a:t>
            </a:r>
          </a:p>
          <a:p>
            <a:r>
              <a:rPr lang="en-GB" sz="2000" dirty="0"/>
              <a:t>Catchphrases</a:t>
            </a:r>
          </a:p>
          <a:p>
            <a:r>
              <a:rPr lang="en-GB" sz="2000" dirty="0"/>
              <a:t>Depictions</a:t>
            </a:r>
          </a:p>
          <a:p>
            <a:r>
              <a:rPr lang="en-GB" sz="2000" dirty="0"/>
              <a:t>Visual images</a:t>
            </a:r>
          </a:p>
          <a:p>
            <a:pPr marL="0" indent="0">
              <a:buNone/>
            </a:pPr>
            <a:r>
              <a:rPr lang="en-GB" sz="2000" dirty="0">
                <a:solidFill>
                  <a:srgbClr val="FFFF00"/>
                </a:solidFill>
              </a:rPr>
              <a:t>Reasoning devices</a:t>
            </a:r>
          </a:p>
          <a:p>
            <a:r>
              <a:rPr lang="en-GB" sz="2000" dirty="0"/>
              <a:t>Roots – causes</a:t>
            </a:r>
          </a:p>
          <a:p>
            <a:r>
              <a:rPr lang="en-GB" sz="2000" dirty="0"/>
              <a:t>Consequences - </a:t>
            </a:r>
            <a:r>
              <a:rPr lang="en-GB" sz="2000"/>
              <a:t>efffets</a:t>
            </a:r>
            <a:endParaRPr lang="en-GB" sz="2000" dirty="0"/>
          </a:p>
          <a:p>
            <a:r>
              <a:rPr lang="en-GB" sz="2000" dirty="0"/>
              <a:t>Appeals to principle (morals)</a:t>
            </a:r>
          </a:p>
          <a:p>
            <a:endParaRPr lang="en-GB" dirty="0"/>
          </a:p>
        </p:txBody>
      </p:sp>
      <p:sp>
        <p:nvSpPr>
          <p:cNvPr id="4" name="TextBox 3">
            <a:extLst>
              <a:ext uri="{FF2B5EF4-FFF2-40B4-BE49-F238E27FC236}">
                <a16:creationId xmlns:a16="http://schemas.microsoft.com/office/drawing/2014/main" id="{8BA60E84-771D-4AD7-A99E-813FE82487E7}"/>
              </a:ext>
            </a:extLst>
          </p:cNvPr>
          <p:cNvSpPr txBox="1"/>
          <p:nvPr/>
        </p:nvSpPr>
        <p:spPr>
          <a:xfrm>
            <a:off x="4067944" y="3645471"/>
            <a:ext cx="2592288" cy="1200329"/>
          </a:xfrm>
          <a:prstGeom prst="rect">
            <a:avLst/>
          </a:prstGeom>
          <a:noFill/>
        </p:spPr>
        <p:txBody>
          <a:bodyPr wrap="square" rtlCol="0">
            <a:spAutoFit/>
          </a:bodyPr>
          <a:lstStyle/>
          <a:p>
            <a:r>
              <a:rPr lang="en-GB" sz="2400" dirty="0">
                <a:solidFill>
                  <a:srgbClr val="FFC000"/>
                </a:solidFill>
                <a:latin typeface="+mn-lt"/>
              </a:rPr>
              <a:t>Aspects of text (rhetoric) to identify + analyse</a:t>
            </a:r>
          </a:p>
        </p:txBody>
      </p:sp>
    </p:spTree>
    <p:extLst>
      <p:ext uri="{BB962C8B-B14F-4D97-AF65-F5344CB8AC3E}">
        <p14:creationId xmlns:p14="http://schemas.microsoft.com/office/powerpoint/2010/main" val="402151987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6E12-7911-4312-BBC5-DBA9F6F37B1D}"/>
              </a:ext>
            </a:extLst>
          </p:cNvPr>
          <p:cNvSpPr>
            <a:spLocks noGrp="1"/>
          </p:cNvSpPr>
          <p:nvPr>
            <p:ph type="title"/>
          </p:nvPr>
        </p:nvSpPr>
        <p:spPr>
          <a:xfrm>
            <a:off x="472406" y="332581"/>
            <a:ext cx="8229600" cy="792163"/>
          </a:xfrm>
        </p:spPr>
        <p:txBody>
          <a:bodyPr/>
          <a:lstStyle/>
          <a:p>
            <a:r>
              <a:rPr lang="en-GB" dirty="0"/>
              <a:t>Coding</a:t>
            </a:r>
          </a:p>
        </p:txBody>
      </p:sp>
      <p:sp>
        <p:nvSpPr>
          <p:cNvPr id="3" name="Content Placeholder 2">
            <a:extLst>
              <a:ext uri="{FF2B5EF4-FFF2-40B4-BE49-F238E27FC236}">
                <a16:creationId xmlns:a16="http://schemas.microsoft.com/office/drawing/2014/main" id="{EBA9965D-A4D7-47E6-A6A8-8FA47FE53E43}"/>
              </a:ext>
            </a:extLst>
          </p:cNvPr>
          <p:cNvSpPr>
            <a:spLocks noGrp="1"/>
          </p:cNvSpPr>
          <p:nvPr>
            <p:ph idx="1"/>
          </p:nvPr>
        </p:nvSpPr>
        <p:spPr>
          <a:xfrm>
            <a:off x="472406" y="980281"/>
            <a:ext cx="8348066" cy="4897438"/>
          </a:xfrm>
        </p:spPr>
        <p:txBody>
          <a:bodyPr/>
          <a:lstStyle/>
          <a:p>
            <a:pPr marL="0" indent="0">
              <a:buNone/>
            </a:pPr>
            <a:r>
              <a:rPr lang="en-GB" sz="1800" dirty="0"/>
              <a:t>Criteria that define frames (deductive, </a:t>
            </a:r>
            <a:r>
              <a:rPr lang="en-GB" sz="1800" i="1" dirty="0"/>
              <a:t>a priori</a:t>
            </a:r>
            <a:r>
              <a:rPr lang="en-GB" sz="1800" dirty="0"/>
              <a:t>)</a:t>
            </a:r>
          </a:p>
          <a:p>
            <a:pPr marL="0" indent="0">
              <a:buNone/>
            </a:pPr>
            <a:r>
              <a:rPr lang="en-GB" sz="1800" dirty="0">
                <a:solidFill>
                  <a:srgbClr val="FFFF00"/>
                </a:solidFill>
              </a:rPr>
              <a:t>Progress package </a:t>
            </a:r>
            <a:r>
              <a:rPr lang="en-GB" sz="1800" dirty="0">
                <a:solidFill>
                  <a:srgbClr val="FFC000"/>
                </a:solidFill>
              </a:rPr>
              <a:t>– find these in articles</a:t>
            </a:r>
          </a:p>
          <a:p>
            <a:r>
              <a:rPr lang="en-GB" sz="1800" dirty="0"/>
              <a:t>Underdeveloped nations can especially benefit from peaceful uses of nuclear energy</a:t>
            </a:r>
          </a:p>
          <a:p>
            <a:r>
              <a:rPr lang="en-GB" sz="1800" dirty="0"/>
              <a:t>Nuclear power is necessary for maintaining economic growth and our way of life</a:t>
            </a:r>
          </a:p>
          <a:p>
            <a:r>
              <a:rPr lang="en-GB" sz="1800" dirty="0"/>
              <a:t>Nuclear power opponents are afraid of change</a:t>
            </a:r>
          </a:p>
          <a:p>
            <a:pPr marL="0" indent="0">
              <a:buNone/>
            </a:pPr>
            <a:endParaRPr lang="en-GB" sz="1800" dirty="0"/>
          </a:p>
          <a:p>
            <a:pPr marL="0" indent="0">
              <a:buNone/>
            </a:pPr>
            <a:r>
              <a:rPr lang="en-GB" sz="1800" dirty="0">
                <a:solidFill>
                  <a:srgbClr val="FFFF00"/>
                </a:solidFill>
              </a:rPr>
              <a:t>Prose synthesis…  </a:t>
            </a:r>
            <a:r>
              <a:rPr lang="en-GB" sz="1800" dirty="0">
                <a:solidFill>
                  <a:srgbClr val="FFC000"/>
                </a:solidFill>
              </a:rPr>
              <a:t>[Quotations + examples – not graphs!]</a:t>
            </a:r>
          </a:p>
          <a:p>
            <a:pPr marL="0" indent="0">
              <a:buNone/>
            </a:pPr>
            <a:r>
              <a:rPr lang="en-GB" sz="1800" dirty="0"/>
              <a:t>If the electric chair had been invented before the electric light, would we still be using kerosene lamps? There has always been resistance to technological progress by nervous Nellies who see only the problems and ignore the benefits. Resistance to nuclear energy development is the latest version of this irrational fear of progress and change, the expression of modern pastoralists and nuclear Luddites. Certainly nuclear energy development is not free of problems, but problems can be solved, as the history of technological progress shows. The failure to develop nuclear power will retard our economic growth and make us renege on our obligation to the poor and to future generations. If coercive utopians prevent us from moving ahead now with nuclear energy, the next generation is likely to be sitting around in the dark blaming the utilities for not doing something this generation's officials would not let them do.</a:t>
            </a:r>
          </a:p>
          <a:p>
            <a:endParaRPr lang="en-GB" dirty="0"/>
          </a:p>
        </p:txBody>
      </p:sp>
    </p:spTree>
    <p:extLst>
      <p:ext uri="{BB962C8B-B14F-4D97-AF65-F5344CB8AC3E}">
        <p14:creationId xmlns:p14="http://schemas.microsoft.com/office/powerpoint/2010/main" val="178238194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922"/>
            <a:ext cx="8229600" cy="1304886"/>
          </a:xfrm>
        </p:spPr>
        <p:txBody>
          <a:bodyPr/>
          <a:lstStyle/>
          <a:p>
            <a:r>
              <a:rPr lang="en-GB" dirty="0">
                <a:effectLst>
                  <a:outerShdw blurRad="38100" dist="38100" dir="2700000" algn="tl">
                    <a:srgbClr val="000000">
                      <a:alpha val="43137"/>
                    </a:srgbClr>
                  </a:outerShdw>
                </a:effectLst>
              </a:rPr>
              <a:t>Nuclear power: interpretive packages</a:t>
            </a:r>
            <a:br>
              <a:rPr lang="en-GB" dirty="0"/>
            </a:br>
            <a:r>
              <a:rPr lang="en-GB" sz="1400" b="0" dirty="0">
                <a:solidFill>
                  <a:schemeClr val="tx1"/>
                </a:solidFill>
              </a:rPr>
              <a:t>Gamson, W. A. and A. Modigliani.  1989.  Media discourse and public opinion on nuclear power: a constructionist approach.  </a:t>
            </a:r>
            <a:r>
              <a:rPr lang="en-GB" sz="1400" b="0" i="1" dirty="0">
                <a:solidFill>
                  <a:schemeClr val="tx1"/>
                </a:solidFill>
              </a:rPr>
              <a:t>American Journal of Sociology</a:t>
            </a:r>
            <a:r>
              <a:rPr lang="en-GB" sz="1400" b="0" dirty="0">
                <a:solidFill>
                  <a:schemeClr val="tx1"/>
                </a:solidFill>
              </a:rPr>
              <a:t>, 95, 1, pp. 1-37.</a:t>
            </a:r>
            <a:br>
              <a:rPr lang="en-GB" sz="1400" b="0" dirty="0">
                <a:solidFill>
                  <a:schemeClr val="tx1"/>
                </a:solidFill>
              </a:rPr>
            </a:br>
            <a:endParaRPr lang="en-GB" sz="1400" b="0" dirty="0">
              <a:solidFill>
                <a:schemeClr val="tx1"/>
              </a:solidFill>
            </a:endParaRPr>
          </a:p>
        </p:txBody>
      </p:sp>
      <p:pic>
        <p:nvPicPr>
          <p:cNvPr id="6" name="Content Placeholder 5">
            <a:extLst>
              <a:ext uri="{FF2B5EF4-FFF2-40B4-BE49-F238E27FC236}">
                <a16:creationId xmlns:a16="http://schemas.microsoft.com/office/drawing/2014/main" id="{E2320EC8-CEB5-426F-9269-F542B30796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750" y="1624955"/>
            <a:ext cx="4762500" cy="2524125"/>
          </a:xfrm>
          <a:prstGeom prst="rect">
            <a:avLst/>
          </a:prstGeom>
        </p:spPr>
      </p:pic>
      <p:pic>
        <p:nvPicPr>
          <p:cNvPr id="7" name="Picture 6">
            <a:extLst>
              <a:ext uri="{FF2B5EF4-FFF2-40B4-BE49-F238E27FC236}">
                <a16:creationId xmlns:a16="http://schemas.microsoft.com/office/drawing/2014/main" id="{76876CC4-DACA-475A-81CF-A1582AF49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39" y="4346217"/>
            <a:ext cx="3955167" cy="1844637"/>
          </a:xfrm>
          <a:prstGeom prst="rect">
            <a:avLst/>
          </a:prstGeom>
        </p:spPr>
      </p:pic>
      <p:pic>
        <p:nvPicPr>
          <p:cNvPr id="8" name="Picture 7">
            <a:extLst>
              <a:ext uri="{FF2B5EF4-FFF2-40B4-BE49-F238E27FC236}">
                <a16:creationId xmlns:a16="http://schemas.microsoft.com/office/drawing/2014/main" id="{82504AF2-107D-4EA7-A908-349468CAF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8045" y="4346217"/>
            <a:ext cx="4179515" cy="1886183"/>
          </a:xfrm>
          <a:prstGeom prst="rect">
            <a:avLst/>
          </a:prstGeom>
        </p:spPr>
      </p:pic>
    </p:spTree>
    <p:extLst>
      <p:ext uri="{BB962C8B-B14F-4D97-AF65-F5344CB8AC3E}">
        <p14:creationId xmlns:p14="http://schemas.microsoft.com/office/powerpoint/2010/main" val="386613225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476672"/>
            <a:ext cx="8229600" cy="1152103"/>
          </a:xfrm>
        </p:spPr>
        <p:txBody>
          <a:bodyPr/>
          <a:lstStyle/>
          <a:p>
            <a:r>
              <a:rPr lang="en-GB" sz="2800" dirty="0"/>
              <a:t>Shale We Drill? Discourse Dynamics in UK Fracking Debates</a:t>
            </a:r>
            <a:br>
              <a:rPr lang="en-GB" sz="2800" dirty="0"/>
            </a:br>
            <a:r>
              <a:rPr lang="en-GB" sz="1800" dirty="0">
                <a:solidFill>
                  <a:schemeClr val="tx1"/>
                </a:solidFill>
              </a:rPr>
              <a:t>Elizabeth Bomberg (2015) </a:t>
            </a:r>
            <a:r>
              <a:rPr lang="en-GB" sz="1800" i="1" dirty="0">
                <a:solidFill>
                  <a:schemeClr val="tx1"/>
                </a:solidFill>
              </a:rPr>
              <a:t>Journal of Environmental Policy &amp; Planning</a:t>
            </a:r>
            <a:r>
              <a:rPr lang="en-GB" sz="1800" dirty="0">
                <a:solidFill>
                  <a:schemeClr val="tx1"/>
                </a:solidFill>
              </a:rPr>
              <a:t>, 19, 1. pp. 72-88</a:t>
            </a:r>
            <a:endParaRPr lang="en-GB" sz="1800" i="1" dirty="0">
              <a:solidFill>
                <a:schemeClr val="tx1"/>
              </a:solidFill>
            </a:endParaRPr>
          </a:p>
        </p:txBody>
      </p:sp>
      <p:sp>
        <p:nvSpPr>
          <p:cNvPr id="9" name="Content Placeholder 8">
            <a:extLst>
              <a:ext uri="{FF2B5EF4-FFF2-40B4-BE49-F238E27FC236}">
                <a16:creationId xmlns:a16="http://schemas.microsoft.com/office/drawing/2014/main" id="{C3202CBB-5449-4E8B-B825-9EB12C7B4B9F}"/>
              </a:ext>
            </a:extLst>
          </p:cNvPr>
          <p:cNvSpPr>
            <a:spLocks noGrp="1"/>
          </p:cNvSpPr>
          <p:nvPr>
            <p:ph idx="1"/>
          </p:nvPr>
        </p:nvSpPr>
        <p:spPr>
          <a:xfrm>
            <a:off x="468312" y="1628775"/>
            <a:ext cx="8424167" cy="5040585"/>
          </a:xfrm>
        </p:spPr>
        <p:txBody>
          <a:bodyPr/>
          <a:lstStyle/>
          <a:p>
            <a:pPr marL="0" indent="0">
              <a:buNone/>
            </a:pPr>
            <a:r>
              <a:rPr lang="en-GB" dirty="0"/>
              <a:t>Discursive framing</a:t>
            </a:r>
          </a:p>
          <a:p>
            <a:pPr marL="0" indent="0">
              <a:lnSpc>
                <a:spcPct val="110000"/>
              </a:lnSpc>
              <a:spcBef>
                <a:spcPts val="1200"/>
              </a:spcBef>
              <a:buNone/>
            </a:pPr>
            <a:r>
              <a:rPr lang="en-GB" sz="2200" dirty="0"/>
              <a:t>….how actors define, select and emphasize particular aspects of an issue according to an overarching shared narrative and set of assumptions… Frames mix empirical information and emotive appeals; they are most often connected to core political values and are communicated simply and directly to the public. They can be used not only to draw attention to a problem (or solution), but also to deflect attention away from an issue. In short, frames do not neutrally reflect an issue, they reconstruct meaning. The result is an argumentative struggle in which actors frame issues to increase or decrease attention to them, mobilize actors or demobilize them and direct policy-makers towards solutions</a:t>
            </a:r>
          </a:p>
        </p:txBody>
      </p:sp>
    </p:spTree>
    <p:extLst>
      <p:ext uri="{BB962C8B-B14F-4D97-AF65-F5344CB8AC3E}">
        <p14:creationId xmlns:p14="http://schemas.microsoft.com/office/powerpoint/2010/main" val="42764487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151" y="620688"/>
            <a:ext cx="8229600" cy="792163"/>
          </a:xfrm>
        </p:spPr>
        <p:txBody>
          <a:bodyPr/>
          <a:lstStyle/>
          <a:p>
            <a:r>
              <a:rPr lang="en-GB" sz="2800" dirty="0"/>
              <a:t>Shale We Drill? Discourse Dynamics in UK Fracking Debates</a:t>
            </a:r>
            <a:br>
              <a:rPr lang="en-GB" sz="2800" dirty="0"/>
            </a:br>
            <a:r>
              <a:rPr lang="en-GB" sz="1800" dirty="0">
                <a:solidFill>
                  <a:schemeClr val="tx1"/>
                </a:solidFill>
              </a:rPr>
              <a:t>Elizabeth </a:t>
            </a:r>
            <a:r>
              <a:rPr lang="en-GB" sz="1800" dirty="0" err="1">
                <a:solidFill>
                  <a:schemeClr val="tx1"/>
                </a:solidFill>
              </a:rPr>
              <a:t>Bomberg</a:t>
            </a:r>
            <a:r>
              <a:rPr lang="en-GB" sz="1800" dirty="0">
                <a:solidFill>
                  <a:schemeClr val="tx1"/>
                </a:solidFill>
              </a:rPr>
              <a:t> (2015) </a:t>
            </a:r>
            <a:r>
              <a:rPr lang="en-GB" sz="1800" i="1" dirty="0">
                <a:solidFill>
                  <a:schemeClr val="tx1"/>
                </a:solidFill>
              </a:rPr>
              <a:t>Journal of Environmental Policy &amp; Planning</a:t>
            </a:r>
            <a:r>
              <a:rPr lang="en-GB" sz="1800" dirty="0">
                <a:solidFill>
                  <a:schemeClr val="tx1"/>
                </a:solidFill>
              </a:rPr>
              <a:t>, 19, 1. pp. 72-88</a:t>
            </a:r>
            <a:endParaRPr lang="en-GB" sz="1800" i="1"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468313" y="2065053"/>
            <a:ext cx="8229600" cy="4024882"/>
          </a:xfrm>
          <a:prstGeom prst="rect">
            <a:avLst/>
          </a:prstGeom>
          <a:ln w="19050">
            <a:solidFill>
              <a:schemeClr val="bg2">
                <a:lumMod val="20000"/>
                <a:lumOff val="80000"/>
              </a:schemeClr>
            </a:solidFill>
          </a:ln>
        </p:spPr>
      </p:pic>
      <p:sp>
        <p:nvSpPr>
          <p:cNvPr id="3" name="Rectangle 2">
            <a:extLst>
              <a:ext uri="{FF2B5EF4-FFF2-40B4-BE49-F238E27FC236}">
                <a16:creationId xmlns:a16="http://schemas.microsoft.com/office/drawing/2014/main" id="{53A18FA9-F840-465D-9946-168B2DC1F538}"/>
              </a:ext>
            </a:extLst>
          </p:cNvPr>
          <p:cNvSpPr/>
          <p:nvPr/>
        </p:nvSpPr>
        <p:spPr>
          <a:xfrm>
            <a:off x="935596" y="6193045"/>
            <a:ext cx="7272808" cy="369332"/>
          </a:xfrm>
          <a:prstGeom prst="rect">
            <a:avLst/>
          </a:prstGeom>
        </p:spPr>
        <p:txBody>
          <a:bodyPr wrap="square">
            <a:spAutoFit/>
          </a:bodyPr>
          <a:lstStyle/>
          <a:p>
            <a:pPr algn="ctr"/>
            <a:r>
              <a:rPr lang="en-GB" dirty="0">
                <a:latin typeface="+mj-lt"/>
              </a:rPr>
              <a:t>Media frame = particular way of telling a story (i.e., angle or discourse)</a:t>
            </a:r>
          </a:p>
        </p:txBody>
      </p:sp>
    </p:spTree>
    <p:extLst>
      <p:ext uri="{BB962C8B-B14F-4D97-AF65-F5344CB8AC3E}">
        <p14:creationId xmlns:p14="http://schemas.microsoft.com/office/powerpoint/2010/main" val="151396054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D23A-A775-4BE2-B7A0-D7B02907A1EF}"/>
              </a:ext>
            </a:extLst>
          </p:cNvPr>
          <p:cNvSpPr>
            <a:spLocks noGrp="1"/>
          </p:cNvSpPr>
          <p:nvPr>
            <p:ph type="title"/>
          </p:nvPr>
        </p:nvSpPr>
        <p:spPr/>
        <p:txBody>
          <a:bodyPr/>
          <a:lstStyle/>
          <a:p>
            <a:r>
              <a:rPr lang="en-GB" sz="2800" dirty="0"/>
              <a:t>Shale We Drill? Discourse Dynamics in UK Fracking…</a:t>
            </a:r>
            <a:br>
              <a:rPr lang="en-GB" sz="2800" dirty="0"/>
            </a:br>
            <a:r>
              <a:rPr lang="en-GB" sz="1800" dirty="0">
                <a:solidFill>
                  <a:srgbClr val="FFFFFF"/>
                </a:solidFill>
              </a:rPr>
              <a:t>Elizabeth </a:t>
            </a:r>
            <a:r>
              <a:rPr lang="en-GB" sz="1800" dirty="0" err="1">
                <a:solidFill>
                  <a:srgbClr val="FFFFFF"/>
                </a:solidFill>
              </a:rPr>
              <a:t>Bomberg</a:t>
            </a:r>
            <a:r>
              <a:rPr lang="en-GB" sz="1800" dirty="0">
                <a:solidFill>
                  <a:srgbClr val="FFFFFF"/>
                </a:solidFill>
              </a:rPr>
              <a:t> (2015) </a:t>
            </a:r>
            <a:r>
              <a:rPr lang="en-GB" sz="1800" i="1" dirty="0">
                <a:solidFill>
                  <a:srgbClr val="FFFFFF"/>
                </a:solidFill>
              </a:rPr>
              <a:t>Journal of Environmental Policy &amp; Planning</a:t>
            </a:r>
            <a:r>
              <a:rPr lang="en-GB" sz="1800" dirty="0">
                <a:solidFill>
                  <a:srgbClr val="FFFFFF"/>
                </a:solidFill>
              </a:rPr>
              <a:t>, 19, 1. pp. 72-88</a:t>
            </a:r>
            <a:endParaRPr lang="en-GB" dirty="0"/>
          </a:p>
        </p:txBody>
      </p:sp>
      <p:sp>
        <p:nvSpPr>
          <p:cNvPr id="3" name="Content Placeholder 2">
            <a:extLst>
              <a:ext uri="{FF2B5EF4-FFF2-40B4-BE49-F238E27FC236}">
                <a16:creationId xmlns:a16="http://schemas.microsoft.com/office/drawing/2014/main" id="{0859EEF7-BCD6-45EC-BF7E-7554B8FCFB14}"/>
              </a:ext>
            </a:extLst>
          </p:cNvPr>
          <p:cNvSpPr>
            <a:spLocks noGrp="1"/>
          </p:cNvSpPr>
          <p:nvPr>
            <p:ph idx="1"/>
          </p:nvPr>
        </p:nvSpPr>
        <p:spPr>
          <a:xfrm>
            <a:off x="468313" y="5157192"/>
            <a:ext cx="8229600" cy="1521789"/>
          </a:xfrm>
        </p:spPr>
        <p:txBody>
          <a:bodyPr/>
          <a:lstStyle/>
          <a:p>
            <a:pPr marL="0" indent="0">
              <a:buNone/>
            </a:pPr>
            <a:r>
              <a:rPr lang="en-GB" sz="2000" dirty="0">
                <a:solidFill>
                  <a:srgbClr val="FFFF00"/>
                </a:solidFill>
              </a:rPr>
              <a:t>Coding </a:t>
            </a:r>
            <a:r>
              <a:rPr lang="en-GB" sz="2000" dirty="0"/>
              <a:t>of newspaper articles using key words and phrases: e.g.</a:t>
            </a:r>
          </a:p>
          <a:p>
            <a:r>
              <a:rPr lang="en-GB" sz="2000" dirty="0"/>
              <a:t>Economic growth: jobs, boost, prosperity</a:t>
            </a:r>
          </a:p>
          <a:p>
            <a:r>
              <a:rPr lang="en-GB" sz="2000" dirty="0"/>
              <a:t>Environmental risk: water contamination, industrialization and destruction.</a:t>
            </a:r>
          </a:p>
        </p:txBody>
      </p:sp>
      <p:pic>
        <p:nvPicPr>
          <p:cNvPr id="5" name="Content Placeholder 6">
            <a:extLst>
              <a:ext uri="{FF2B5EF4-FFF2-40B4-BE49-F238E27FC236}">
                <a16:creationId xmlns:a16="http://schemas.microsoft.com/office/drawing/2014/main" id="{6614FF30-837C-4CFB-8F4F-53E7BB7CC624}"/>
              </a:ext>
            </a:extLst>
          </p:cNvPr>
          <p:cNvPicPr>
            <a:picLocks noChangeAspect="1"/>
          </p:cNvPicPr>
          <p:nvPr/>
        </p:nvPicPr>
        <p:blipFill>
          <a:blip r:embed="rId2"/>
          <a:stretch>
            <a:fillRect/>
          </a:stretch>
        </p:blipFill>
        <p:spPr bwMode="auto">
          <a:xfrm>
            <a:off x="949407" y="1299780"/>
            <a:ext cx="7267412" cy="3672408"/>
          </a:xfrm>
          <a:prstGeom prst="rect">
            <a:avLst/>
          </a:prstGeom>
          <a:noFill/>
          <a:ln w="19050">
            <a:solidFill>
              <a:schemeClr val="bg2">
                <a:lumMod val="20000"/>
                <a:lumOff val="80000"/>
              </a:schemeClr>
            </a:solidFill>
            <a:miter lim="800000"/>
            <a:headEnd/>
            <a:tailEnd/>
          </a:ln>
        </p:spPr>
      </p:pic>
    </p:spTree>
    <p:extLst>
      <p:ext uri="{BB962C8B-B14F-4D97-AF65-F5344CB8AC3E}">
        <p14:creationId xmlns:p14="http://schemas.microsoft.com/office/powerpoint/2010/main" val="214779192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GB" dirty="0"/>
              <a:t>So – some things to think about</a:t>
            </a:r>
          </a:p>
        </p:txBody>
      </p:sp>
      <p:sp>
        <p:nvSpPr>
          <p:cNvPr id="43011" name="Content Placeholder 2"/>
          <p:cNvSpPr>
            <a:spLocks noGrp="1"/>
          </p:cNvSpPr>
          <p:nvPr>
            <p:ph idx="1"/>
          </p:nvPr>
        </p:nvSpPr>
        <p:spPr>
          <a:xfrm>
            <a:off x="457200" y="1484312"/>
            <a:ext cx="8229600" cy="4897438"/>
          </a:xfrm>
        </p:spPr>
        <p:txBody>
          <a:bodyPr/>
          <a:lstStyle/>
          <a:p>
            <a:pPr>
              <a:spcBef>
                <a:spcPts val="1800"/>
              </a:spcBef>
              <a:buFont typeface="Wingdings" pitchFamily="2" charset="2"/>
              <a:buNone/>
            </a:pPr>
            <a:r>
              <a:rPr lang="en-GB" sz="2600" dirty="0"/>
              <a:t>How does all this relate to...</a:t>
            </a:r>
          </a:p>
          <a:p>
            <a:pPr>
              <a:spcBef>
                <a:spcPts val="1800"/>
              </a:spcBef>
            </a:pPr>
            <a:r>
              <a:rPr lang="en-GB" sz="2600" dirty="0"/>
              <a:t>Wider understandings of qualitative methods?</a:t>
            </a:r>
          </a:p>
          <a:p>
            <a:pPr>
              <a:spcBef>
                <a:spcPts val="1800"/>
              </a:spcBef>
            </a:pPr>
            <a:r>
              <a:rPr lang="en-GB" sz="2600" dirty="0"/>
              <a:t>Checklists in methods textbooks? (e.g., by Rose or Doel) </a:t>
            </a:r>
          </a:p>
          <a:p>
            <a:pPr>
              <a:spcBef>
                <a:spcPts val="1800"/>
              </a:spcBef>
            </a:pPr>
            <a:r>
              <a:rPr lang="en-GB" sz="2600" dirty="0"/>
              <a:t>What we have said about the exercise set? (preamble + instructions)</a:t>
            </a:r>
          </a:p>
          <a:p>
            <a:pPr>
              <a:spcBef>
                <a:spcPts val="1800"/>
              </a:spcBef>
            </a:pPr>
            <a:r>
              <a:rPr lang="en-GB" sz="2600" dirty="0">
                <a:solidFill>
                  <a:srgbClr val="FFFF00"/>
                </a:solidFill>
              </a:rPr>
              <a:t>What you read in papers reporting qualitative research</a:t>
            </a:r>
          </a:p>
          <a:p>
            <a:pPr>
              <a:spcBef>
                <a:spcPts val="1800"/>
              </a:spcBef>
            </a:pPr>
            <a:endParaRPr lang="en-GB" sz="260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80542"/>
          </a:xfrm>
        </p:spPr>
        <p:txBody>
          <a:bodyPr>
            <a:normAutofit/>
          </a:bodyPr>
          <a:lstStyle/>
          <a:p>
            <a:r>
              <a:rPr lang="en-GB" sz="2800" dirty="0"/>
              <a:t>Analysis of words and pictures: checklists</a:t>
            </a:r>
            <a:br>
              <a:rPr lang="en-GB" sz="2800" dirty="0"/>
            </a:br>
            <a:r>
              <a:rPr lang="en-GB" sz="2000" dirty="0"/>
              <a:t>From: </a:t>
            </a:r>
            <a:r>
              <a:rPr lang="en-GB" sz="2000" i="1" dirty="0"/>
              <a:t>Key Methods in Geography</a:t>
            </a:r>
            <a:r>
              <a:rPr lang="en-GB" sz="2000" dirty="0"/>
              <a:t>, 2nd edition</a:t>
            </a:r>
            <a:br>
              <a:rPr lang="en-GB" sz="2000" i="1" dirty="0"/>
            </a:br>
            <a:r>
              <a:rPr lang="en-GB" sz="2000" dirty="0">
                <a:solidFill>
                  <a:schemeClr val="tx1"/>
                </a:solidFill>
              </a:rPr>
              <a:t>Chapter 28 by Marcus Doel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00808"/>
            <a:ext cx="6264572" cy="49108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80992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476250"/>
            <a:ext cx="8229600" cy="936526"/>
          </a:xfrm>
        </p:spPr>
        <p:txBody>
          <a:bodyPr>
            <a:noAutofit/>
          </a:bodyPr>
          <a:lstStyle/>
          <a:p>
            <a:r>
              <a:rPr lang="en-GB" sz="2000" dirty="0"/>
              <a:t>From: Teaching visualised geographies: towards a methodology for the interpretation of visual materials</a:t>
            </a:r>
            <a:br>
              <a:rPr lang="en-GB" sz="2000" i="1" dirty="0"/>
            </a:br>
            <a:r>
              <a:rPr lang="en-GB" sz="1800" dirty="0">
                <a:solidFill>
                  <a:schemeClr val="tx1"/>
                </a:solidFill>
              </a:rPr>
              <a:t>by Gillian Rose </a:t>
            </a:r>
            <a:r>
              <a:rPr lang="en-GB" sz="1800" b="0" dirty="0">
                <a:solidFill>
                  <a:schemeClr val="tx1"/>
                </a:solidFill>
              </a:rPr>
              <a:t>(</a:t>
            </a:r>
            <a:r>
              <a:rPr lang="en-GB" sz="1800" b="0" i="1" dirty="0">
                <a:solidFill>
                  <a:schemeClr val="tx1"/>
                </a:solidFill>
              </a:rPr>
              <a:t>Journal of Geography in Higher </a:t>
            </a:r>
            <a:r>
              <a:rPr lang="en-GB" sz="1800" i="1" dirty="0">
                <a:solidFill>
                  <a:schemeClr val="tx1"/>
                </a:solidFill>
              </a:rPr>
              <a:t>Education</a:t>
            </a:r>
            <a:r>
              <a:rPr lang="en-GB" sz="1800" b="0" dirty="0">
                <a:solidFill>
                  <a:schemeClr val="tx1"/>
                </a:solidFill>
              </a:rPr>
              <a:t>, 1996, 20, 3, 281-294)</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030" y="1562489"/>
            <a:ext cx="6437337" cy="5127905"/>
          </a:xfrm>
          <a:prstGeom prst="rect">
            <a:avLst/>
          </a:prstGeom>
          <a:noFill/>
          <a:ln w="25400">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9916600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792163"/>
          </a:xfrm>
        </p:spPr>
        <p:txBody>
          <a:bodyPr>
            <a:normAutofit fontScale="90000"/>
          </a:bodyPr>
          <a:lstStyle/>
          <a:p>
            <a:r>
              <a:rPr lang="en-GB" sz="2200" dirty="0"/>
              <a:t>From: Teaching visualised geographies: towards a methodology for the interpretation of visual materials</a:t>
            </a:r>
            <a:br>
              <a:rPr lang="en-GB" sz="2200" i="1" dirty="0"/>
            </a:br>
            <a:r>
              <a:rPr lang="en-GB" sz="2000" dirty="0">
                <a:solidFill>
                  <a:schemeClr val="tx1"/>
                </a:solidFill>
              </a:rPr>
              <a:t>by Gillian Rose (</a:t>
            </a:r>
            <a:r>
              <a:rPr lang="en-GB" sz="2000" i="1" dirty="0">
                <a:solidFill>
                  <a:schemeClr val="tx1"/>
                </a:solidFill>
              </a:rPr>
              <a:t>Journal of Geography in Higher Education</a:t>
            </a:r>
            <a:r>
              <a:rPr lang="en-GB" sz="2000" dirty="0">
                <a:solidFill>
                  <a:schemeClr val="tx1"/>
                </a:solidFill>
              </a:rPr>
              <a:t>, 1996, 20, 3, 281-294</a:t>
            </a:r>
            <a:br>
              <a:rPr lang="en-GB" sz="2800" i="1" dirty="0"/>
            </a:br>
            <a:r>
              <a:rPr lang="en-GB" sz="2800" dirty="0">
                <a:solidFill>
                  <a:schemeClr val="bg1"/>
                </a:solidFill>
              </a:rPr>
              <a:t>by Gillian Rose </a:t>
            </a:r>
            <a:r>
              <a:rPr lang="en-GB" sz="2800" b="0" dirty="0">
                <a:solidFill>
                  <a:schemeClr val="bg1"/>
                </a:solidFill>
              </a:rPr>
              <a:t>(JGHE, 1996, 20, 3, 281-294)</a:t>
            </a:r>
            <a:endParaRPr lang="en-GB" sz="2800"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1628800"/>
            <a:ext cx="7534275" cy="4838700"/>
          </a:xfrm>
          <a:prstGeom prst="rect">
            <a:avLst/>
          </a:prstGeom>
          <a:noFill/>
          <a:ln w="25400">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0953059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r>
              <a:rPr lang="en-GB" dirty="0"/>
              <a:t>Content analysis</a:t>
            </a:r>
          </a:p>
        </p:txBody>
      </p:sp>
      <p:sp>
        <p:nvSpPr>
          <p:cNvPr id="28675" name="Content Placeholder 4"/>
          <p:cNvSpPr>
            <a:spLocks noGrp="1"/>
          </p:cNvSpPr>
          <p:nvPr>
            <p:ph idx="1"/>
          </p:nvPr>
        </p:nvSpPr>
        <p:spPr>
          <a:xfrm>
            <a:off x="468313" y="1341438"/>
            <a:ext cx="8229600" cy="4897437"/>
          </a:xfrm>
        </p:spPr>
        <p:txBody>
          <a:bodyPr/>
          <a:lstStyle/>
          <a:p>
            <a:pPr>
              <a:spcBef>
                <a:spcPts val="1200"/>
              </a:spcBef>
            </a:pPr>
            <a:r>
              <a:rPr lang="en-GB" dirty="0"/>
              <a:t>Quantify the qualitative – social scientific</a:t>
            </a:r>
          </a:p>
          <a:p>
            <a:pPr>
              <a:spcBef>
                <a:spcPts val="1200"/>
              </a:spcBef>
            </a:pPr>
            <a:r>
              <a:rPr lang="en-GB" dirty="0"/>
              <a:t>Frequency counts </a:t>
            </a:r>
            <a:r>
              <a:rPr lang="en-GB" dirty="0">
                <a:solidFill>
                  <a:srgbClr val="FFC000"/>
                </a:solidFill>
              </a:rPr>
              <a:t>(absolute or relative)</a:t>
            </a:r>
          </a:p>
          <a:p>
            <a:pPr>
              <a:spcBef>
                <a:spcPts val="1200"/>
              </a:spcBef>
            </a:pPr>
            <a:r>
              <a:rPr lang="en-GB" dirty="0">
                <a:solidFill>
                  <a:srgbClr val="FFC000"/>
                </a:solidFill>
              </a:rPr>
              <a:t>[Compare analysis of questionnaire surveys]</a:t>
            </a:r>
          </a:p>
          <a:p>
            <a:pPr>
              <a:spcBef>
                <a:spcPts val="1200"/>
              </a:spcBef>
            </a:pPr>
            <a:r>
              <a:rPr lang="en-GB" dirty="0"/>
              <a:t>Extensive</a:t>
            </a:r>
          </a:p>
          <a:p>
            <a:pPr>
              <a:spcBef>
                <a:spcPts val="1200"/>
              </a:spcBef>
            </a:pPr>
            <a:r>
              <a:rPr lang="en-GB" dirty="0"/>
              <a:t>Descriptive of what</a:t>
            </a:r>
          </a:p>
          <a:p>
            <a:pPr>
              <a:spcBef>
                <a:spcPts val="1200"/>
              </a:spcBef>
            </a:pPr>
            <a:r>
              <a:rPr lang="en-GB" dirty="0"/>
              <a:t>Emphasis on message – </a:t>
            </a:r>
            <a:r>
              <a:rPr lang="en-GB" u="sng" dirty="0"/>
              <a:t>manifest</a:t>
            </a:r>
            <a:r>
              <a:rPr lang="en-GB" dirty="0"/>
              <a:t> aspects of data</a:t>
            </a:r>
          </a:p>
          <a:p>
            <a:pPr>
              <a:spcBef>
                <a:spcPts val="1200"/>
              </a:spcBef>
            </a:pPr>
            <a:r>
              <a:rPr lang="en-GB" dirty="0"/>
              <a:t>Frequency of occurrence = important (?)</a:t>
            </a:r>
          </a:p>
          <a:p>
            <a:endParaRPr lang="en-GB" dirty="0">
              <a:solidFill>
                <a:srgbClr val="FFC00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p:txBody>
          <a:bodyPr/>
          <a:lstStyle/>
          <a:p>
            <a:r>
              <a:rPr lang="en-GB" dirty="0"/>
              <a:t>Content analysis as science?</a:t>
            </a:r>
          </a:p>
        </p:txBody>
      </p:sp>
      <p:sp>
        <p:nvSpPr>
          <p:cNvPr id="29699" name="Content Placeholder 4"/>
          <p:cNvSpPr>
            <a:spLocks noGrp="1"/>
          </p:cNvSpPr>
          <p:nvPr>
            <p:ph idx="1"/>
          </p:nvPr>
        </p:nvSpPr>
        <p:spPr>
          <a:xfrm>
            <a:off x="468313" y="1268413"/>
            <a:ext cx="8280400" cy="5256212"/>
          </a:xfrm>
        </p:spPr>
        <p:txBody>
          <a:bodyPr/>
          <a:lstStyle/>
          <a:p>
            <a:pPr>
              <a:spcBef>
                <a:spcPts val="1200"/>
              </a:spcBef>
            </a:pPr>
            <a:r>
              <a:rPr lang="en-GB" sz="2400" dirty="0"/>
              <a:t>Deductive codes: defined </a:t>
            </a:r>
            <a:r>
              <a:rPr lang="en-GB" sz="2400" i="1" dirty="0"/>
              <a:t>a priori</a:t>
            </a:r>
          </a:p>
          <a:p>
            <a:pPr>
              <a:spcBef>
                <a:spcPts val="1200"/>
              </a:spcBef>
            </a:pPr>
            <a:r>
              <a:rPr lang="en-GB" sz="2400" dirty="0"/>
              <a:t>Systematic + comprehensive</a:t>
            </a:r>
          </a:p>
          <a:p>
            <a:pPr lvl="1">
              <a:spcBef>
                <a:spcPts val="1200"/>
              </a:spcBef>
            </a:pPr>
            <a:r>
              <a:rPr lang="en-GB" sz="2400" dirty="0">
                <a:solidFill>
                  <a:srgbClr val="FFFF00"/>
                </a:solidFill>
              </a:rPr>
              <a:t>Exhaustive </a:t>
            </a:r>
            <a:r>
              <a:rPr lang="en-GB" sz="2400" dirty="0"/>
              <a:t>(everything assigned to one category)</a:t>
            </a:r>
          </a:p>
          <a:p>
            <a:pPr lvl="1">
              <a:spcBef>
                <a:spcPts val="1200"/>
              </a:spcBef>
            </a:pPr>
            <a:r>
              <a:rPr lang="en-GB" sz="2400" dirty="0">
                <a:solidFill>
                  <a:srgbClr val="FFFF00"/>
                </a:solidFill>
              </a:rPr>
              <a:t>Exclusive</a:t>
            </a:r>
            <a:r>
              <a:rPr lang="en-GB" sz="2400" dirty="0"/>
              <a:t> (no overlap between categories)</a:t>
            </a:r>
          </a:p>
          <a:p>
            <a:pPr>
              <a:spcBef>
                <a:spcPts val="1200"/>
              </a:spcBef>
            </a:pPr>
            <a:r>
              <a:rPr lang="en-GB" sz="2400" dirty="0"/>
              <a:t>Greater accuracy + precision</a:t>
            </a:r>
          </a:p>
          <a:p>
            <a:pPr>
              <a:spcBef>
                <a:spcPts val="1200"/>
              </a:spcBef>
            </a:pPr>
            <a:r>
              <a:rPr lang="en-GB" sz="2400" dirty="0"/>
              <a:t>Systematic, rule-driven quantification reveals patterns not visible to casual analysis</a:t>
            </a:r>
          </a:p>
          <a:p>
            <a:pPr lvl="1">
              <a:spcBef>
                <a:spcPts val="1200"/>
              </a:spcBef>
            </a:pPr>
            <a:r>
              <a:rPr lang="en-GB" sz="2400" dirty="0"/>
              <a:t>Eliminates prejudice (led by data/rules)</a:t>
            </a:r>
          </a:p>
          <a:p>
            <a:pPr lvl="1">
              <a:spcBef>
                <a:spcPts val="1200"/>
              </a:spcBef>
            </a:pPr>
            <a:r>
              <a:rPr lang="en-GB" sz="2400" dirty="0"/>
              <a:t>Emphasis on reliability + replicability </a:t>
            </a:r>
            <a:r>
              <a:rPr lang="en-GB" sz="2000" dirty="0">
                <a:solidFill>
                  <a:srgbClr val="FFCC00"/>
                </a:solidFill>
              </a:rPr>
              <a:t>(same rules + same codebook + same data = same results?)</a:t>
            </a:r>
          </a:p>
          <a:p>
            <a:pPr lvl="1">
              <a:spcBef>
                <a:spcPts val="1200"/>
              </a:spcBef>
            </a:pPr>
            <a:r>
              <a:rPr lang="en-GB" sz="2400" dirty="0"/>
              <a:t>Superior validity/reality?</a:t>
            </a:r>
          </a:p>
          <a:p>
            <a:endParaRPr lang="en-GB" dirty="0">
              <a:solidFill>
                <a:srgbClr val="FFCC0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0111"/>
            <a:ext cx="8229600" cy="792163"/>
          </a:xfrm>
        </p:spPr>
        <p:txBody>
          <a:bodyPr/>
          <a:lstStyle/>
          <a:p>
            <a:r>
              <a:rPr lang="en-GB" sz="3200" dirty="0"/>
              <a:t>Friends, Romans, countrymen...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945" y="2132434"/>
            <a:ext cx="5303750" cy="3435680"/>
          </a:xfrm>
          <a:prstGeom prst="rect">
            <a:avLst/>
          </a:prstGeom>
          <a:solidFill>
            <a:schemeClr val="accent1"/>
          </a:solidFill>
          <a:ln w="9525">
            <a:solidFill>
              <a:schemeClr val="bg2">
                <a:lumMod val="20000"/>
                <a:lumOff val="80000"/>
              </a:schemeClr>
            </a:solidFill>
          </a:ln>
        </p:spPr>
      </p:pic>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17022" y="260648"/>
            <a:ext cx="2959720" cy="1656184"/>
          </a:xfrm>
          <a:prstGeom prst="rect">
            <a:avLst/>
          </a:prstGeom>
          <a:noFill/>
          <a:ln w="158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 name="Picture 3">
            <a:extLst>
              <a:ext uri="{FF2B5EF4-FFF2-40B4-BE49-F238E27FC236}">
                <a16:creationId xmlns:a16="http://schemas.microsoft.com/office/drawing/2014/main" id="{17AB0F53-57A9-43F0-B24A-1E1FF67B6720}"/>
              </a:ext>
            </a:extLst>
          </p:cNvPr>
          <p:cNvPicPr>
            <a:picLocks noChangeAspect="1"/>
          </p:cNvPicPr>
          <p:nvPr/>
        </p:nvPicPr>
        <p:blipFill>
          <a:blip r:embed="rId4"/>
          <a:stretch>
            <a:fillRect/>
          </a:stretch>
        </p:blipFill>
        <p:spPr>
          <a:xfrm>
            <a:off x="611560" y="1081381"/>
            <a:ext cx="2857500" cy="5629275"/>
          </a:xfrm>
          <a:prstGeom prst="rect">
            <a:avLst/>
          </a:prstGeom>
          <a:solidFill>
            <a:schemeClr val="accent1"/>
          </a:solidFill>
          <a:ln w="9525">
            <a:solidFill>
              <a:schemeClr val="bg2">
                <a:lumMod val="20000"/>
                <a:lumOff val="80000"/>
              </a:schemeClr>
            </a:solidFill>
          </a:ln>
        </p:spPr>
      </p:pic>
      <p:sp>
        <p:nvSpPr>
          <p:cNvPr id="5" name="TextBox 4">
            <a:extLst>
              <a:ext uri="{FF2B5EF4-FFF2-40B4-BE49-F238E27FC236}">
                <a16:creationId xmlns:a16="http://schemas.microsoft.com/office/drawing/2014/main" id="{107909B4-1638-48B8-9318-B825118783F6}"/>
              </a:ext>
            </a:extLst>
          </p:cNvPr>
          <p:cNvSpPr txBox="1"/>
          <p:nvPr/>
        </p:nvSpPr>
        <p:spPr>
          <a:xfrm>
            <a:off x="3653975" y="5756549"/>
            <a:ext cx="5015855" cy="954107"/>
          </a:xfrm>
          <a:prstGeom prst="rect">
            <a:avLst/>
          </a:prstGeom>
          <a:noFill/>
        </p:spPr>
        <p:txBody>
          <a:bodyPr wrap="square" rtlCol="0">
            <a:spAutoFit/>
          </a:bodyPr>
          <a:lstStyle/>
          <a:p>
            <a:r>
              <a:rPr lang="en-GB" sz="1400" dirty="0">
                <a:latin typeface="+mj-lt"/>
              </a:rPr>
              <a:t>Interpretation – pushing things beyond word counts</a:t>
            </a:r>
          </a:p>
          <a:p>
            <a:r>
              <a:rPr lang="en-GB" sz="1400" dirty="0">
                <a:latin typeface="+mj-lt"/>
              </a:rPr>
              <a:t>For example:</a:t>
            </a:r>
          </a:p>
          <a:p>
            <a:r>
              <a:rPr lang="en-GB" sz="1400" dirty="0">
                <a:latin typeface="+mj-lt"/>
                <a:hlinkClick r:id="rId5"/>
              </a:rPr>
              <a:t>https://literatureessaysamples.com/antony-s-and-brutus-speeches-in-julius-caesar/</a:t>
            </a:r>
            <a:r>
              <a:rPr lang="en-GB" sz="1400" dirty="0">
                <a:latin typeface="+mj-lt"/>
              </a:rPr>
              <a:t> </a:t>
            </a:r>
          </a:p>
        </p:txBody>
      </p:sp>
    </p:spTree>
    <p:extLst>
      <p:ext uri="{BB962C8B-B14F-4D97-AF65-F5344CB8AC3E}">
        <p14:creationId xmlns:p14="http://schemas.microsoft.com/office/powerpoint/2010/main" val="201554753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dirty="0"/>
              <a:t>Counts + charts </a:t>
            </a:r>
            <a:r>
              <a:rPr lang="en-GB" sz="2400" dirty="0">
                <a:solidFill>
                  <a:srgbClr val="FFC000"/>
                </a:solidFill>
              </a:rPr>
              <a:t>[Baxter in IEHG]</a:t>
            </a:r>
            <a:br>
              <a:rPr lang="en-GB" sz="2400" dirty="0">
                <a:solidFill>
                  <a:srgbClr val="FFC000"/>
                </a:solidFill>
              </a:rPr>
            </a:br>
            <a:r>
              <a:rPr lang="en-GB" sz="2000" dirty="0">
                <a:solidFill>
                  <a:schemeClr val="tx1"/>
                </a:solidFill>
              </a:rPr>
              <a:t>Tests of hypotheses (distance decay) specified in advance</a:t>
            </a:r>
          </a:p>
        </p:txBody>
      </p:sp>
      <p:pic>
        <p:nvPicPr>
          <p:cNvPr id="30723" name="Picture 2"/>
          <p:cNvPicPr>
            <a:picLocks noChangeAspect="1" noChangeArrowheads="1"/>
          </p:cNvPicPr>
          <p:nvPr/>
        </p:nvPicPr>
        <p:blipFill>
          <a:blip r:embed="rId2" cstate="print"/>
          <a:srcRect/>
          <a:stretch>
            <a:fillRect/>
          </a:stretch>
        </p:blipFill>
        <p:spPr bwMode="auto">
          <a:xfrm>
            <a:off x="1619250" y="1700213"/>
            <a:ext cx="5832475" cy="4389437"/>
          </a:xfrm>
          <a:prstGeom prst="rect">
            <a:avLst/>
          </a:prstGeom>
          <a:noFill/>
          <a:ln w="25400">
            <a:solidFill>
              <a:schemeClr val="accent1"/>
            </a:solidFill>
            <a:miter lim="800000"/>
            <a:headEnd/>
            <a:tailEnd/>
          </a:ln>
        </p:spPr>
      </p:pic>
      <p:sp>
        <p:nvSpPr>
          <p:cNvPr id="5" name="TextBox 4"/>
          <p:cNvSpPr txBox="1"/>
          <p:nvPr/>
        </p:nvSpPr>
        <p:spPr>
          <a:xfrm>
            <a:off x="3059113" y="1412875"/>
            <a:ext cx="2952750" cy="369888"/>
          </a:xfrm>
          <a:prstGeom prst="rect">
            <a:avLst/>
          </a:prstGeom>
          <a:solidFill>
            <a:schemeClr val="accent1"/>
          </a:solidFill>
        </p:spPr>
        <p:txBody>
          <a:bodyPr>
            <a:spAutoFit/>
          </a:bodyPr>
          <a:lstStyle/>
          <a:p>
            <a:pPr algn="ctr">
              <a:defRPr/>
            </a:pPr>
            <a:r>
              <a:rPr lang="en-GB" b="1" dirty="0">
                <a:latin typeface="+mj-lt"/>
              </a:rPr>
              <a:t>Quantity of coverage</a:t>
            </a:r>
          </a:p>
        </p:txBody>
      </p:sp>
      <p:sp>
        <p:nvSpPr>
          <p:cNvPr id="7" name="TextBox 6"/>
          <p:cNvSpPr txBox="1"/>
          <p:nvPr/>
        </p:nvSpPr>
        <p:spPr>
          <a:xfrm>
            <a:off x="2339752" y="6021288"/>
            <a:ext cx="4608513" cy="369887"/>
          </a:xfrm>
          <a:prstGeom prst="rect">
            <a:avLst/>
          </a:prstGeom>
          <a:solidFill>
            <a:schemeClr val="accent1"/>
          </a:solidFill>
        </p:spPr>
        <p:txBody>
          <a:bodyPr>
            <a:spAutoFit/>
          </a:bodyPr>
          <a:lstStyle/>
          <a:p>
            <a:pPr algn="ctr">
              <a:defRPr/>
            </a:pPr>
            <a:r>
              <a:rPr lang="en-GB" b="1" dirty="0">
                <a:latin typeface="+mj-lt"/>
              </a:rPr>
              <a:t>Bias of coverage (pro-cut or pro-save)</a:t>
            </a:r>
          </a:p>
        </p:txBody>
      </p:sp>
      <p:sp>
        <p:nvSpPr>
          <p:cNvPr id="2" name="TextBox 1">
            <a:extLst>
              <a:ext uri="{FF2B5EF4-FFF2-40B4-BE49-F238E27FC236}">
                <a16:creationId xmlns:a16="http://schemas.microsoft.com/office/drawing/2014/main" id="{5C79D08D-3DC0-4CAA-9309-DBAC80750696}"/>
              </a:ext>
            </a:extLst>
          </p:cNvPr>
          <p:cNvSpPr txBox="1"/>
          <p:nvPr/>
        </p:nvSpPr>
        <p:spPr>
          <a:xfrm>
            <a:off x="1187624" y="3306753"/>
            <a:ext cx="1656184" cy="369332"/>
          </a:xfrm>
          <a:prstGeom prst="rect">
            <a:avLst/>
          </a:prstGeom>
          <a:noFill/>
        </p:spPr>
        <p:txBody>
          <a:bodyPr wrap="square" rtlCol="0">
            <a:spAutoFit/>
          </a:bodyPr>
          <a:lstStyle/>
          <a:p>
            <a:pPr algn="r"/>
            <a:r>
              <a:rPr lang="en-GB" dirty="0">
                <a:solidFill>
                  <a:schemeClr val="bg1"/>
                </a:solidFill>
                <a:latin typeface="+mn-lt"/>
                <a:sym typeface="Wingdings 3" panose="05040102010807070707" pitchFamily="18" charset="2"/>
              </a:rPr>
              <a:t> d</a:t>
            </a:r>
            <a:r>
              <a:rPr lang="en-GB" dirty="0">
                <a:solidFill>
                  <a:schemeClr val="bg1"/>
                </a:solidFill>
                <a:latin typeface="+mn-lt"/>
              </a:rPr>
              <a:t>istance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 coverage: qua</a:t>
            </a:r>
            <a:r>
              <a:rPr lang="en-GB" u="sng" dirty="0"/>
              <a:t>n</a:t>
            </a:r>
            <a:r>
              <a:rPr lang="en-GB" dirty="0"/>
              <a:t>tity</a:t>
            </a:r>
          </a:p>
        </p:txBody>
      </p:sp>
      <p:sp>
        <p:nvSpPr>
          <p:cNvPr id="3" name="Content Placeholder 2"/>
          <p:cNvSpPr>
            <a:spLocks noGrp="1"/>
          </p:cNvSpPr>
          <p:nvPr>
            <p:ph idx="1"/>
          </p:nvPr>
        </p:nvSpPr>
        <p:spPr>
          <a:xfrm>
            <a:off x="457200" y="5312720"/>
            <a:ext cx="8229600" cy="667544"/>
          </a:xfrm>
        </p:spPr>
        <p:txBody>
          <a:bodyPr>
            <a:normAutofit/>
          </a:bodyPr>
          <a:lstStyle/>
          <a:p>
            <a:r>
              <a:rPr lang="en-GB" sz="1600" dirty="0">
                <a:hlinkClick r:id="rId2"/>
              </a:rPr>
              <a:t>http://sciencepolicy.colorado.edu/media_coverage/</a:t>
            </a:r>
            <a:endParaRPr lang="en-GB" sz="1600" dirty="0"/>
          </a:p>
          <a:p>
            <a:r>
              <a:rPr lang="en-GB" sz="1600" dirty="0">
                <a:hlinkClick r:id="rId3"/>
              </a:rPr>
              <a:t>https://sciencepolicy.colorado.edu/icecaps/research/media_coverage/summaries/special_issue_2019.html</a:t>
            </a:r>
            <a:r>
              <a:rPr lang="en-GB" sz="1600" dirty="0"/>
              <a:t> </a:t>
            </a:r>
          </a:p>
          <a:p>
            <a:r>
              <a:rPr lang="en-GB" sz="1600" dirty="0">
                <a:hlinkClick r:id="rId4"/>
              </a:rPr>
              <a:t>https://sciencepolicy.colorado.edu/icecaps/research/media_coverage/summaries/special_issue_2020.html</a:t>
            </a:r>
            <a:r>
              <a:rPr lang="en-GB" sz="1600" dirty="0"/>
              <a:t> </a:t>
            </a:r>
          </a:p>
          <a:p>
            <a:endParaRPr lang="en-GB" dirty="0"/>
          </a:p>
        </p:txBody>
      </p:sp>
      <p:pic>
        <p:nvPicPr>
          <p:cNvPr id="4" name="Picture 3">
            <a:extLst>
              <a:ext uri="{FF2B5EF4-FFF2-40B4-BE49-F238E27FC236}">
                <a16:creationId xmlns:a16="http://schemas.microsoft.com/office/drawing/2014/main" id="{273014AB-2EC8-42C0-B64E-5CB92A5CCC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415721"/>
            <a:ext cx="8686800" cy="3705225"/>
          </a:xfrm>
          <a:prstGeom prst="rect">
            <a:avLst/>
          </a:prstGeom>
        </p:spPr>
      </p:pic>
    </p:spTree>
  </p:cSld>
  <p:clrMapOvr>
    <a:masterClrMapping/>
  </p:clrMapOvr>
  <p:transition/>
</p:sld>
</file>

<file path=ppt/theme/theme1.xml><?xml version="1.0" encoding="utf-8"?>
<a:theme xmlns:a="http://schemas.openxmlformats.org/drawingml/2006/main" name="Pixel">
  <a:themeElements>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fontScheme name="Pixel">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66FF"/>
        </a:dk1>
        <a:lt1>
          <a:srgbClr val="FFFF00"/>
        </a:lt1>
        <a:dk2>
          <a:srgbClr val="000066"/>
        </a:dk2>
        <a:lt2>
          <a:srgbClr val="FFFFFF"/>
        </a:lt2>
        <a:accent1>
          <a:srgbClr val="6699FF"/>
        </a:accent1>
        <a:accent2>
          <a:srgbClr val="3333FF"/>
        </a:accent2>
        <a:accent3>
          <a:srgbClr val="AAAAB8"/>
        </a:accent3>
        <a:accent4>
          <a:srgbClr val="DADA00"/>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14">
        <a:dk1>
          <a:srgbClr val="0066FF"/>
        </a:dk1>
        <a:lt1>
          <a:srgbClr val="FFFF66"/>
        </a:lt1>
        <a:dk2>
          <a:srgbClr val="000066"/>
        </a:dk2>
        <a:lt2>
          <a:srgbClr val="FFFFFF"/>
        </a:lt2>
        <a:accent1>
          <a:srgbClr val="6699FF"/>
        </a:accent1>
        <a:accent2>
          <a:srgbClr val="3333FF"/>
        </a:accent2>
        <a:accent3>
          <a:srgbClr val="AAAAB8"/>
        </a:accent3>
        <a:accent4>
          <a:srgbClr val="DADA56"/>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15">
        <a:dk1>
          <a:srgbClr val="0099CC"/>
        </a:dk1>
        <a:lt1>
          <a:srgbClr val="FFFF66"/>
        </a:lt1>
        <a:dk2>
          <a:srgbClr val="000066"/>
        </a:dk2>
        <a:lt2>
          <a:srgbClr val="FFFFFF"/>
        </a:lt2>
        <a:accent1>
          <a:srgbClr val="6699FF"/>
        </a:accent1>
        <a:accent2>
          <a:srgbClr val="00CCFF"/>
        </a:accent2>
        <a:accent3>
          <a:srgbClr val="AAAAB8"/>
        </a:accent3>
        <a:accent4>
          <a:srgbClr val="DADA56"/>
        </a:accent4>
        <a:accent5>
          <a:srgbClr val="B8CAFF"/>
        </a:accent5>
        <a:accent6>
          <a:srgbClr val="00B9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16">
        <a:dk1>
          <a:srgbClr val="0066FF"/>
        </a:dk1>
        <a:lt1>
          <a:srgbClr val="FFFF66"/>
        </a:lt1>
        <a:dk2>
          <a:srgbClr val="000066"/>
        </a:dk2>
        <a:lt2>
          <a:srgbClr val="FFFFFF"/>
        </a:lt2>
        <a:accent1>
          <a:srgbClr val="99CCFF"/>
        </a:accent1>
        <a:accent2>
          <a:srgbClr val="00CCFF"/>
        </a:accent2>
        <a:accent3>
          <a:srgbClr val="AAAAB8"/>
        </a:accent3>
        <a:accent4>
          <a:srgbClr val="DADA56"/>
        </a:accent4>
        <a:accent5>
          <a:srgbClr val="CAE2FF"/>
        </a:accent5>
        <a:accent6>
          <a:srgbClr val="00B9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3582</TotalTime>
  <Words>3516</Words>
  <Application>Microsoft Office PowerPoint</Application>
  <PresentationFormat>On-screen Show (4:3)</PresentationFormat>
  <Paragraphs>270</Paragraphs>
  <Slides>49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Arial Black</vt:lpstr>
      <vt:lpstr>Calibri</vt:lpstr>
      <vt:lpstr>Tahoma</vt:lpstr>
      <vt:lpstr>Times New Roman</vt:lpstr>
      <vt:lpstr>Wingdings</vt:lpstr>
      <vt:lpstr>Pixel</vt:lpstr>
      <vt:lpstr>Qualitative Approaches: Making Sense of Words and Pictures Nick Spedding </vt:lpstr>
      <vt:lpstr>Coding</vt:lpstr>
      <vt:lpstr>What codes to look for?</vt:lpstr>
      <vt:lpstr>Jim Perrin The Guardian, ‘Country Diary - Talsarnau, Gwynedd’, 11 September 2020 https://www.theguardian.com/environment/2020/sep/11/country-diary-the-swifts-are-long-gone-and-the-swallows-too </vt:lpstr>
      <vt:lpstr>Content analysis</vt:lpstr>
      <vt:lpstr>Content analysis as science?</vt:lpstr>
      <vt:lpstr>Friends, Romans, countrymen...</vt:lpstr>
      <vt:lpstr>Counts + charts [Baxter in IEHG] Tests of hypotheses (distance decay) specified in advance</vt:lpstr>
      <vt:lpstr>Media coverage: quantity</vt:lpstr>
      <vt:lpstr>SX1505 UK newspapers </vt:lpstr>
      <vt:lpstr>Inverness</vt:lpstr>
      <vt:lpstr>Inverness</vt:lpstr>
      <vt:lpstr>Echtner: 4As – attractions (cultural)</vt:lpstr>
      <vt:lpstr>Echtner: 4As - atmosphere</vt:lpstr>
      <vt:lpstr>Place promotion + branding</vt:lpstr>
      <vt:lpstr>Code, categorise, count and tabulate (or graph)</vt:lpstr>
      <vt:lpstr>Describe and exemplify codes!</vt:lpstr>
      <vt:lpstr>Criteria for credibility?</vt:lpstr>
      <vt:lpstr>Selling the seaside</vt:lpstr>
      <vt:lpstr>Other seasides are available…</vt:lpstr>
      <vt:lpstr>Semiotics* of the beach Foote and Azaryahu (2009) ‘Semiotics’ in IEHG</vt:lpstr>
      <vt:lpstr>But...</vt:lpstr>
      <vt:lpstr>Qualitative content analysis</vt:lpstr>
      <vt:lpstr>Baxter (IEHG) Quantitative vs. qualitative / Extensive vs. intensive</vt:lpstr>
      <vt:lpstr>Implications</vt:lpstr>
      <vt:lpstr>Hopkins, J.  (1993) Signs of the post-rural: Marketing myths of a symbolic countryside.  Geografiska Annaler, Series B, Human Geography, 80, 2, pp. 65-81.</vt:lpstr>
      <vt:lpstr>Hopkins, J.  (1993) Signs of the post-rural: Marketing myths of a symbolic countryside.  Geografiska Annaler, Series B, Human Geography, 80, 2, pp. 65-81.</vt:lpstr>
      <vt:lpstr>Wartime propaganda + sense of place</vt:lpstr>
      <vt:lpstr>Jim Perrin The Guardian, ‘Country Diary - Talsarnau, Gwynedd’, 11 September 2020 https://www.theguardian.com/environment/2020/sep/11/country-diary-the-swifts-are-long-gone-and-the-swallows-too </vt:lpstr>
      <vt:lpstr>Discourse David Campbell – Dictionary of Human Geography 5th edition</vt:lpstr>
      <vt:lpstr>Discourse for Nick and other dummies</vt:lpstr>
      <vt:lpstr>Discourse analysis</vt:lpstr>
      <vt:lpstr>Critical realism + discourse analysis Marxism – (uneven) structures of capitalism Feminism – (uneven) structures of patriarchy Postcolonialism – (uneven) structures of race and empire</vt:lpstr>
      <vt:lpstr>Deconstruction</vt:lpstr>
      <vt:lpstr>Discourse analysis / deconstruction as method</vt:lpstr>
      <vt:lpstr>7 key components Waitt (after Rose, cited by Berg in IEHG)</vt:lpstr>
      <vt:lpstr>Media coverage of climate change: quality </vt:lpstr>
      <vt:lpstr>Media coverage of climate change: quality </vt:lpstr>
      <vt:lpstr>Nuclear power: interpretive packages Gamson, W. A. and A. Modigliani.  1989.  Media discourse and public opinion on nuclear power: a constructionist approach.  American Journal of Sociology, 95, 1, pp. 1-37. </vt:lpstr>
      <vt:lpstr>Interpretative packages</vt:lpstr>
      <vt:lpstr>Coding</vt:lpstr>
      <vt:lpstr>Nuclear power: interpretive packages Gamson, W. A. and A. Modigliani.  1989.  Media discourse and public opinion on nuclear power: a constructionist approach.  American Journal of Sociology, 95, 1, pp. 1-37. </vt:lpstr>
      <vt:lpstr>Shale We Drill? Discourse Dynamics in UK Fracking Debates Elizabeth Bomberg (2015) Journal of Environmental Policy &amp; Planning, 19, 1. pp. 72-88</vt:lpstr>
      <vt:lpstr>Shale We Drill? Discourse Dynamics in UK Fracking Debates Elizabeth Bomberg (2015) Journal of Environmental Policy &amp; Planning, 19, 1. pp. 72-88</vt:lpstr>
      <vt:lpstr>Shale We Drill? Discourse Dynamics in UK Fracking… Elizabeth Bomberg (2015) Journal of Environmental Policy &amp; Planning, 19, 1. pp. 72-88</vt:lpstr>
      <vt:lpstr>So – some things to think about</vt:lpstr>
      <vt:lpstr>Analysis of words and pictures: checklists From: Key Methods in Geography, 2nd edition Chapter 28 by Marcus Doel</vt:lpstr>
      <vt:lpstr>From: Teaching visualised geographies: towards a methodology for the interpretation of visual materials by Gillian Rose (Journal of Geography in Higher Education, 1996, 20, 3, 281-294)</vt:lpstr>
      <vt:lpstr>From: Teaching visualised geographies: towards a methodology for the interpretation of visual materials by Gillian Rose (Journal of Geography in Higher Education, 1996, 20, 3, 281-294 by Gillian Rose (JGHE, 1996, 20, 3, 281-294)</vt:lpstr>
    </vt:vector>
  </TitlesOfParts>
  <Company>Aberdeen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GG3573/4: Words and pictures</dc:title>
  <dc:creator>geo422</dc:creator>
  <cp:lastModifiedBy>Spedding, Dr Nicholas P.</cp:lastModifiedBy>
  <cp:revision>221</cp:revision>
  <cp:lastPrinted>2016-03-01T08:53:30Z</cp:lastPrinted>
  <dcterms:created xsi:type="dcterms:W3CDTF">2005-02-07T14:43:51Z</dcterms:created>
  <dcterms:modified xsi:type="dcterms:W3CDTF">2021-04-13T13:51:42Z</dcterms:modified>
</cp:coreProperties>
</file>