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69" r:id="rId13"/>
    <p:sldId id="271" r:id="rId14"/>
    <p:sldId id="265" r:id="rId15"/>
    <p:sldId id="266" r:id="rId16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9E06FF-CEB0-4F71-9D6C-2146E131D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4B40F5-E97C-4513-BDC5-632AAB9E3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D2A1228-1012-48BB-9CBC-C98B86E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2AFD003-6E77-45D3-8886-BDEB0070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7E85-BF3D-41EC-81EE-29C02C20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AC224-FF93-4D5F-A26A-A6AAB15194F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949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551C6-4E0F-4C84-95E9-E0A1A872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4B1AD60-0AEF-4308-A89B-F76AC15D8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118A996-4222-4D73-BA8E-71A26A0F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FA1BB1-5058-4F79-BDEC-161816DE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122B281-D5D8-4FD3-9D14-959EEB57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A08AC-4E6E-42C8-A1AA-AD5E2C4D797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78690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5B54330-1336-4536-AB4D-3CBB9D665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5F8C907-B1AB-4A2A-BC20-D6C81D0A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3101744-F1AA-4385-98E1-1A7CA7D6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9A1B0BB-D897-4A06-A309-6C053E6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6676BD6-93BA-4A1E-8CA1-DFA80BA9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29C1A-6D9F-4077-9731-C305E28C03FF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77030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115B59-9B53-4F8E-BAA0-127A4E99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115B856-2430-4608-83D8-146E43E331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7CAF3C1-51B8-4898-9139-F04EEE87A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615992-7ADB-4F1B-8A4E-F53D5DD1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91D8EC0-FB3A-4580-B828-C4FBC8E5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E136947-F216-4461-8C66-7F024EAA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4F9E51-1E72-4DAD-A6A6-E2C7D634386E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225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B709BE-DC4C-4268-97B7-460EDC5C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4863A0-8322-48A1-8ABC-A35686C3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D47D1A-AD36-4D4D-89CF-02A7C8A2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D22AF7-7BD0-4353-90A1-87EDF4EC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E6DC73-A325-437F-BDE5-FE1F458B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C50CF-523A-4627-BC02-87C8E360132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9705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40597E-402E-4384-9821-9FAD7B27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7D05F81-CF0A-406F-8840-ADA8800C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0C30740-B782-421C-B39C-0264109B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08201C-E82E-481C-9278-34B0C469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B9E57F4-63AA-4F30-BD94-4C8B495C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34D46-455E-4681-B123-2922D4F4028F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8625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B03F29-F4B6-46AC-A07B-B7403320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CAD920-E477-41A0-AA76-4EAC0F4A2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432102A-7881-4633-8855-CCDB3E898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39678B1-9DDD-4979-8C0B-3BAC8507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69EA2EE-6B47-48C3-966D-7FC0E783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1160ACD-5B9D-4201-AEF6-395D4703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55C3C-8805-42AC-92DE-1D2225ADFE7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3230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7BF25F-02AA-45B3-A8E5-98F35D05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205B6C-1C4B-4E92-BA41-8332F7AB2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F3D4B5A-A8EC-47B6-A251-79C903C4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C5E858A-71E7-443F-8946-F4DC5A5B2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5EEA633-BC23-4FD2-9DE6-486349F05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BC07141-4150-411F-AD63-3DB174BD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F815983-A825-40AE-AB90-E05C9C5F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652924A-2799-4DCF-8D3B-1536B8C6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B784B-59F7-49B1-A58E-620F6EC2BC02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733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39CA1D-EB22-4062-81FF-E6A1E15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40F08F6-40F1-4D03-A88A-0E78C1D5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9A490BB-CA06-4EF9-9577-7FF0372F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55D133D-D8D3-4543-9C01-F82C2177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38F95-8F79-47B5-B719-342F8AD8D9A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11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827AB04-D967-49AE-A33F-4201A8C7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D036285-227E-4839-9E0A-F0B080DC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E4AAB53-5E91-4702-A853-E063E655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8FB49-9960-4A25-B903-78C9C8A0E3F5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27898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9B18ED-5368-4683-BD64-71B46BA5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CD8000-CADB-4936-B69B-A0CAEC1F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BF9D991-F6A7-4F95-A60A-A3DB5682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93FBD36-C5FD-4444-AA25-C65EC42E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9F9595D-01F3-4775-8E57-91E40176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8BC845A-989B-4B78-B0A3-D6E9500E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7B4BD-2963-4CFA-9A6F-CAF33BA5D1C1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1677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591076-3193-41C2-8EEE-F0F563F3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EECF9CE-F809-45ED-A163-B6B07F063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D5879E5-5B80-43C0-A22D-132EF4E6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BC11E90-AB6C-4520-B6EB-06D3F624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E28A947-EF29-4527-A6DD-C2DBC542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1D1F7D4-412A-40A9-A33A-25D457C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39ACC-2918-4D16-B24A-5618F4A10E5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939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A1007F-8210-4DCF-BF6A-42862163F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Klepnutím lze upravit styl předlohy nadpisů.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473958-4D7E-405C-BEAF-BFF4CD2BE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Klepnutím lze upravit styly předlohy textu.</a:t>
            </a:r>
          </a:p>
          <a:p>
            <a:pPr lvl="1"/>
            <a:r>
              <a:rPr lang="sk-SK" altLang="sk-SK"/>
              <a:t>Druhá úroveň</a:t>
            </a:r>
          </a:p>
          <a:p>
            <a:pPr lvl="2"/>
            <a:r>
              <a:rPr lang="sk-SK" altLang="sk-SK"/>
              <a:t>Třetí úroveň</a:t>
            </a:r>
          </a:p>
          <a:p>
            <a:pPr lvl="3"/>
            <a:r>
              <a:rPr lang="sk-SK" altLang="sk-SK"/>
              <a:t>Čtvrtá úroveň</a:t>
            </a:r>
          </a:p>
          <a:p>
            <a:pPr lvl="4"/>
            <a:r>
              <a:rPr lang="sk-SK" altLang="sk-SK"/>
              <a:t>Pátá úroveň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2E8D66-46A1-4458-900F-7BC49C16C8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 altLang="sk-SK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73261A-5224-405C-8E2F-67C4F03E18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 altLang="sk-SK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A10AE60-9483-472B-B11A-2FF19EBB7B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631B03-F634-4701-A25B-3047E6DF8392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jpe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BD492D0-FAE1-4754-B9E7-460858667E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sk-SK" altLang="sk-SK" dirty="0"/>
              <a:t>Elektromagnetické žiarenie a jeho spektrum</a:t>
            </a:r>
          </a:p>
        </p:txBody>
      </p:sp>
      <p:pic>
        <p:nvPicPr>
          <p:cNvPr id="2056" name="Picture 8" descr="Elektromagnetická vlna">
            <a:extLst>
              <a:ext uri="{FF2B5EF4-FFF2-40B4-BE49-F238E27FC236}">
                <a16:creationId xmlns:a16="http://schemas.microsoft.com/office/drawing/2014/main" id="{98AD20C2-F57D-4CD9-9502-6F0BC099E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8"/>
          <a:stretch/>
        </p:blipFill>
        <p:spPr bwMode="auto">
          <a:xfrm>
            <a:off x="1475656" y="4152769"/>
            <a:ext cx="5616624" cy="251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6CCA1E3-AB55-4D76-A9A2-37E133E8F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/>
              <a:t>Ultrafialové žiarenie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CF0C19-BC7F-406D-8F02-4958E1FB46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05038"/>
            <a:ext cx="7885113" cy="465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altLang="sk-SK"/>
              <a:t>zdroje: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/>
              <a:t>	telesá zohriate na vysokú teplotu,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/>
              <a:t>	Slnko, elektrický oblúk, horské slnko (ortuťové výbojky)</a:t>
            </a:r>
          </a:p>
          <a:p>
            <a:pPr>
              <a:lnSpc>
                <a:spcPct val="90000"/>
              </a:lnSpc>
            </a:pPr>
            <a:r>
              <a:rPr lang="sk-SK" altLang="sk-SK"/>
              <a:t>využitie: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/>
              <a:t>	</a:t>
            </a:r>
            <a:r>
              <a:rPr lang="sk-SK" altLang="sk-SK" b="1">
                <a:solidFill>
                  <a:srgbClr val="660033"/>
                </a:solidFill>
              </a:rPr>
              <a:t>fyziologické účinky</a:t>
            </a:r>
            <a:r>
              <a:rPr lang="sk-SK" altLang="sk-SK"/>
              <a:t> – liečba kožných chorôb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>
                <a:solidFill>
                  <a:srgbClr val="660033"/>
                </a:solidFill>
              </a:rPr>
              <a:t>	</a:t>
            </a:r>
            <a:r>
              <a:rPr lang="sk-SK" altLang="sk-SK" b="1">
                <a:solidFill>
                  <a:srgbClr val="660033"/>
                </a:solidFill>
              </a:rPr>
              <a:t>ničí baktérie</a:t>
            </a:r>
            <a:r>
              <a:rPr lang="sk-SK" altLang="sk-SK">
                <a:solidFill>
                  <a:srgbClr val="660033"/>
                </a:solidFill>
              </a:rPr>
              <a:t> </a:t>
            </a:r>
            <a:r>
              <a:rPr lang="sk-SK" altLang="sk-SK"/>
              <a:t>– sterilizácia pitnej vody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/>
              <a:t>	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89E6BD9-BA24-40D5-82F7-44331F67A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8" y="0"/>
            <a:ext cx="11858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B30F826B-28E7-4DC7-AC7E-B31F7F9F452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1346200"/>
          <a:ext cx="49688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Rovnice" r:id="rId4" imgW="1269720" imgH="228600" progId="Equation.3">
                  <p:embed/>
                </p:oleObj>
              </mc:Choice>
              <mc:Fallback>
                <p:oleObj name="Rovnice" r:id="rId4" imgW="1269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6200"/>
                        <a:ext cx="49688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092741-BD74-4F95-9ADD-BAADC6041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/>
              <a:t>Viditeľné svetlo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0DDA45F-7173-49D6-8A75-D2B21BA4A5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6491288" cy="4391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altLang="sk-SK" b="1">
                <a:solidFill>
                  <a:srgbClr val="660033"/>
                </a:solidFill>
              </a:rPr>
              <a:t>vyvoláva zrakový vnem</a:t>
            </a:r>
          </a:p>
          <a:p>
            <a:pPr>
              <a:lnSpc>
                <a:spcPct val="90000"/>
              </a:lnSpc>
            </a:pPr>
            <a:r>
              <a:rPr lang="sk-SK" altLang="sk-SK"/>
              <a:t>zdroj: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/>
              <a:t>	Slnko, výbojky</a:t>
            </a:r>
          </a:p>
          <a:p>
            <a:pPr>
              <a:lnSpc>
                <a:spcPct val="90000"/>
              </a:lnSpc>
            </a:pPr>
            <a:r>
              <a:rPr lang="sk-SK" altLang="sk-SK"/>
              <a:t>biele svetlo možno rozložiť na </a:t>
            </a:r>
            <a:r>
              <a:rPr lang="sk-SK" altLang="sk-SK" b="1">
                <a:solidFill>
                  <a:srgbClr val="660033"/>
                </a:solidFill>
              </a:rPr>
              <a:t>viditeľné svetelné spektrum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/>
              <a:t>	každý pás zodpovedá malému intervalu vlnových dĺžok</a:t>
            </a:r>
          </a:p>
          <a:p>
            <a:pPr>
              <a:lnSpc>
                <a:spcPct val="90000"/>
              </a:lnSpc>
            </a:pPr>
            <a:r>
              <a:rPr lang="sk-SK" altLang="sk-SK"/>
              <a:t>využitie: </a:t>
            </a:r>
            <a:r>
              <a:rPr lang="sk-SK" altLang="sk-SK" b="1">
                <a:solidFill>
                  <a:srgbClr val="660033"/>
                </a:solidFill>
              </a:rPr>
              <a:t>signalizačná technika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87C2B7FB-A8EC-40E4-BCAA-5F715517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0"/>
            <a:ext cx="752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351B646A-7478-4DCA-817D-E34EAE5796C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1341438"/>
          <a:ext cx="547211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Rovnice" r:id="rId4" imgW="1511280" imgH="228600" progId="Equation.3">
                  <p:embed/>
                </p:oleObj>
              </mc:Choice>
              <mc:Fallback>
                <p:oleObj name="Rovnice" r:id="rId4" imgW="1511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547211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>
            <a:extLst>
              <a:ext uri="{FF2B5EF4-FFF2-40B4-BE49-F238E27FC236}">
                <a16:creationId xmlns:a16="http://schemas.microsoft.com/office/drawing/2014/main" id="{50547B67-B255-4A6A-8901-6F61E7C1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3" y="1916113"/>
            <a:ext cx="1358900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FF3C791-FE55-4936-ABC1-6489F8DE9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/>
              <a:t>Infračervené žiarenie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A5A78BB-C367-476A-AD5F-E6D2E096D1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205038"/>
            <a:ext cx="7885113" cy="4652962"/>
          </a:xfrm>
        </p:spPr>
        <p:txBody>
          <a:bodyPr/>
          <a:lstStyle/>
          <a:p>
            <a:r>
              <a:rPr lang="sk-SK" altLang="sk-SK" sz="3600"/>
              <a:t>zdroje: </a:t>
            </a:r>
          </a:p>
          <a:p>
            <a:pPr>
              <a:buFontTx/>
              <a:buNone/>
            </a:pPr>
            <a:r>
              <a:rPr lang="sk-SK" altLang="sk-SK" sz="3600"/>
              <a:t>	horúce telesá</a:t>
            </a:r>
          </a:p>
          <a:p>
            <a:r>
              <a:rPr lang="sk-SK" altLang="sk-SK" sz="3600"/>
              <a:t>vlastnosti:</a:t>
            </a:r>
          </a:p>
          <a:p>
            <a:pPr>
              <a:buFontTx/>
              <a:buNone/>
            </a:pPr>
            <a:r>
              <a:rPr lang="sk-SK" altLang="sk-SK" sz="3600"/>
              <a:t>	</a:t>
            </a:r>
            <a:r>
              <a:rPr lang="sk-SK" altLang="sk-SK" sz="3600">
                <a:solidFill>
                  <a:srgbClr val="660033"/>
                </a:solidFill>
              </a:rPr>
              <a:t>preniká zakaleným prostredím</a:t>
            </a:r>
          </a:p>
          <a:p>
            <a:pPr>
              <a:buFontTx/>
              <a:buNone/>
            </a:pPr>
            <a:r>
              <a:rPr lang="sk-SK" altLang="sk-SK" sz="3600">
                <a:solidFill>
                  <a:srgbClr val="660033"/>
                </a:solidFill>
              </a:rPr>
              <a:t>	umožňuje vidieť za hmly a v tme</a:t>
            </a:r>
          </a:p>
          <a:p>
            <a:pPr>
              <a:buFontTx/>
              <a:buNone/>
            </a:pPr>
            <a:r>
              <a:rPr lang="sk-SK" altLang="sk-SK" sz="3600"/>
              <a:t>	</a:t>
            </a:r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E614C7F2-1FA2-4C57-A751-D8185B293DB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1349375"/>
          <a:ext cx="4968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Rovnice" r:id="rId3" imgW="1282680" imgH="228600" progId="Equation.3">
                  <p:embed/>
                </p:oleObj>
              </mc:Choice>
              <mc:Fallback>
                <p:oleObj name="Rovnice" r:id="rId3" imgW="1282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9375"/>
                        <a:ext cx="4968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6">
            <a:extLst>
              <a:ext uri="{FF2B5EF4-FFF2-40B4-BE49-F238E27FC236}">
                <a16:creationId xmlns:a16="http://schemas.microsoft.com/office/drawing/2014/main" id="{EB914D31-5B61-4EFF-AD22-DF997A0E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0"/>
            <a:ext cx="1038225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35630715-23B0-4CDE-A458-F07E91FF3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sk-SK" altLang="sk-SK" sz="4000"/>
              <a:t>využitie:</a:t>
            </a:r>
          </a:p>
          <a:p>
            <a:pPr>
              <a:buFontTx/>
              <a:buNone/>
            </a:pPr>
            <a:r>
              <a:rPr lang="sk-SK" altLang="sk-SK" b="1">
                <a:solidFill>
                  <a:srgbClr val="660033"/>
                </a:solidFill>
              </a:rPr>
              <a:t>záchranárstvo a armáda</a:t>
            </a:r>
            <a:r>
              <a:rPr lang="sk-SK" altLang="sk-SK"/>
              <a:t> - infračervené ďalekohľady</a:t>
            </a:r>
          </a:p>
          <a:p>
            <a:pPr>
              <a:buFontTx/>
              <a:buNone/>
            </a:pPr>
            <a:r>
              <a:rPr lang="sk-SK" altLang="sk-SK" b="1">
                <a:solidFill>
                  <a:srgbClr val="660033"/>
                </a:solidFill>
              </a:rPr>
              <a:t>meteorológia</a:t>
            </a:r>
            <a:r>
              <a:rPr lang="sk-SK" altLang="sk-SK">
                <a:solidFill>
                  <a:srgbClr val="660033"/>
                </a:solidFill>
              </a:rPr>
              <a:t> </a:t>
            </a:r>
            <a:r>
              <a:rPr lang="sk-SK" altLang="sk-SK"/>
              <a:t>– snímkovanie oblačnosti</a:t>
            </a:r>
            <a:r>
              <a:rPr lang="sk-SK" altLang="sk-SK" sz="2800" b="1">
                <a:solidFill>
                  <a:srgbClr val="660033"/>
                </a:solidFill>
              </a:rPr>
              <a:t> </a:t>
            </a:r>
          </a:p>
          <a:p>
            <a:pPr>
              <a:buFontTx/>
              <a:buNone/>
            </a:pPr>
            <a:r>
              <a:rPr lang="sk-SK" altLang="sk-SK" b="1">
                <a:solidFill>
                  <a:srgbClr val="660033"/>
                </a:solidFill>
              </a:rPr>
              <a:t>astrofyzika</a:t>
            </a:r>
            <a:r>
              <a:rPr lang="sk-SK" altLang="sk-SK"/>
              <a:t> – teleskopy – výskum planét</a:t>
            </a:r>
          </a:p>
          <a:p>
            <a:pPr>
              <a:buFontTx/>
              <a:buNone/>
            </a:pPr>
            <a:r>
              <a:rPr lang="sk-SK" altLang="sk-SK" b="1">
                <a:solidFill>
                  <a:srgbClr val="660033"/>
                </a:solidFill>
              </a:rPr>
              <a:t>geológia</a:t>
            </a:r>
            <a:r>
              <a:rPr lang="sk-SK" altLang="sk-SK"/>
              <a:t> – snímkovanie povrchu Zeme</a:t>
            </a:r>
          </a:p>
          <a:p>
            <a:pPr>
              <a:buFontTx/>
              <a:buNone/>
            </a:pPr>
            <a:r>
              <a:rPr lang="sk-SK" altLang="sk-SK" b="1">
                <a:solidFill>
                  <a:srgbClr val="660033"/>
                </a:solidFill>
              </a:rPr>
              <a:t>kozmológia</a:t>
            </a:r>
            <a:r>
              <a:rPr lang="sk-SK" altLang="sk-SK" b="1"/>
              <a:t> </a:t>
            </a:r>
            <a:r>
              <a:rPr lang="sk-SK" altLang="sk-SK"/>
              <a:t>– navádzacie, zameriavacie a komunikačné zariadenia</a:t>
            </a:r>
          </a:p>
          <a:p>
            <a:pPr>
              <a:buFontTx/>
              <a:buNone/>
            </a:pPr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CEF573A-6001-4F6F-B40A-2BE830B4B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31775"/>
            <a:ext cx="8229600" cy="1143000"/>
          </a:xfrm>
        </p:spPr>
        <p:txBody>
          <a:bodyPr/>
          <a:lstStyle/>
          <a:p>
            <a:pPr algn="l"/>
            <a:r>
              <a:rPr lang="sk-SK" altLang="sk-SK" b="1"/>
              <a:t>Rádiové vlny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7280A1C-02CF-4F28-B459-C8E7365CA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94075" cy="4525963"/>
          </a:xfrm>
        </p:spPr>
        <p:txBody>
          <a:bodyPr/>
          <a:lstStyle/>
          <a:p>
            <a:r>
              <a:rPr lang="sk-SK" altLang="sk-SK"/>
              <a:t>využitie:</a:t>
            </a:r>
          </a:p>
          <a:p>
            <a:pPr>
              <a:buFontTx/>
              <a:buNone/>
            </a:pPr>
            <a:r>
              <a:rPr lang="sk-SK" altLang="sk-SK" b="1">
                <a:solidFill>
                  <a:srgbClr val="660033"/>
                </a:solidFill>
              </a:rPr>
              <a:t>	prenos informácií</a:t>
            </a:r>
          </a:p>
          <a:p>
            <a:pPr>
              <a:buFontTx/>
              <a:buNone/>
            </a:pPr>
            <a:r>
              <a:rPr lang="sk-SK" altLang="sk-SK"/>
              <a:t>krátke</a:t>
            </a:r>
            <a:r>
              <a:rPr lang="sk-SK" altLang="sk-SK" b="1">
                <a:solidFill>
                  <a:srgbClr val="660033"/>
                </a:solidFill>
              </a:rPr>
              <a:t> – satelit</a:t>
            </a:r>
          </a:p>
          <a:p>
            <a:pPr>
              <a:buFontTx/>
              <a:buNone/>
            </a:pPr>
            <a:r>
              <a:rPr lang="sk-SK" altLang="sk-SK"/>
              <a:t>dlhé</a:t>
            </a:r>
            <a:r>
              <a:rPr lang="sk-SK" altLang="sk-SK" b="1">
                <a:solidFill>
                  <a:srgbClr val="660033"/>
                </a:solidFill>
              </a:rPr>
              <a:t> – rádiové a  televízne vysielanie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ED74F467-0EE6-49B2-A45B-FAB6D6F7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0"/>
            <a:ext cx="52959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A867A63-ED20-4248-A2F5-51C8DE907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/>
              <a:t>Mikrovlny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BB2CEEF-FEFB-4F44-8A7E-7F650C98B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sk-SK" altLang="sk-SK" dirty="0"/>
              <a:t>veľmi krátke rádiové vlny – </a:t>
            </a:r>
          </a:p>
          <a:p>
            <a:pPr>
              <a:buFontTx/>
              <a:buNone/>
            </a:pPr>
            <a:r>
              <a:rPr lang="sk-SK" altLang="sk-SK" b="1" dirty="0">
                <a:solidFill>
                  <a:srgbClr val="660033"/>
                </a:solidFill>
              </a:rPr>
              <a:t>	radar – </a:t>
            </a:r>
            <a:r>
              <a:rPr lang="sk-SK" altLang="sk-SK" dirty="0"/>
              <a:t>určenie polohy telesa</a:t>
            </a:r>
          </a:p>
          <a:p>
            <a:pPr>
              <a:buFontTx/>
              <a:buNone/>
            </a:pPr>
            <a:r>
              <a:rPr lang="sk-SK" altLang="sk-SK" dirty="0"/>
              <a:t>	</a:t>
            </a:r>
            <a:r>
              <a:rPr lang="sk-SK" altLang="sk-SK" b="1" dirty="0">
                <a:solidFill>
                  <a:srgbClr val="660033"/>
                </a:solidFill>
              </a:rPr>
              <a:t>mikrovlnné rúry</a:t>
            </a:r>
            <a:r>
              <a:rPr lang="sk-SK" altLang="sk-SK" dirty="0"/>
              <a:t> – preniknú jedlom a rozkmitajú molekuly vody, cukru, tuku za vzniku tepelnej energie</a:t>
            </a:r>
          </a:p>
          <a:p>
            <a:pPr>
              <a:buFontTx/>
              <a:buNone/>
            </a:pPr>
            <a:r>
              <a:rPr lang="sk-SK" altLang="sk-SK" dirty="0"/>
              <a:t>	vlny odrazené od stien rovnomerne uvaria jedlo</a:t>
            </a:r>
          </a:p>
          <a:p>
            <a:pPr>
              <a:buFontTx/>
              <a:buNone/>
            </a:pPr>
            <a:r>
              <a:rPr lang="sk-SK" altLang="sk-SK" dirty="0"/>
              <a:t>	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72E50CBB-27F5-4559-BA15-668943E9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4437063"/>
            <a:ext cx="2592387" cy="25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CAA64B-E876-42CD-B0C7-0C773422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E499E2F-2580-40DE-B294-DDE07FA92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r>
                  <a:rPr lang="sk-SK" dirty="0">
                    <a:latin typeface="Arial" panose="020B0604020202020204" pitchFamily="34" charset="0"/>
                  </a:rPr>
                  <a:t>Elektromagnetické žiarenie je dej, ktorý nastáva prenos energie v podobe elektromagnetického vlnenia.</a:t>
                </a:r>
              </a:p>
              <a:p>
                <a:r>
                  <a:rPr lang="sk-SK" dirty="0">
                    <a:latin typeface="Arial" panose="020B0604020202020204" pitchFamily="34" charset="0"/>
                  </a:rPr>
                  <a:t>Meniace sa magnetické pole vyvoláva elektrické pole, potom aj meniace sa elektrické pole by malo vytvárať magnetické pole</a:t>
                </a:r>
              </a:p>
              <a:p>
                <a:r>
                  <a:rPr lang="sk-SK" dirty="0">
                    <a:latin typeface="Arial" panose="020B0604020202020204" pitchFamily="34" charset="0"/>
                  </a:rPr>
                  <a:t>Rýchlosť šírenia </a:t>
                </a:r>
                <a:r>
                  <a:rPr lang="sk-SK" dirty="0" err="1">
                    <a:latin typeface="Arial" panose="020B0604020202020204" pitchFamily="34" charset="0"/>
                  </a:rPr>
                  <a:t>elmag</a:t>
                </a:r>
                <a:r>
                  <a:rPr lang="sk-SK" dirty="0">
                    <a:latin typeface="Arial" panose="020B0604020202020204" pitchFamily="34" charset="0"/>
                  </a:rPr>
                  <a:t>. vlnenia: V:1/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ɛ</m:t>
                        </m:r>
                        <m:r>
                          <m:rPr>
                            <m:nor/>
                          </m:rPr>
                          <a:rPr lang="el-GR" smtClean="0">
                            <a:latin typeface="Arial" panose="020B0604020202020204" pitchFamily="34" charset="0"/>
                          </a:rPr>
                          <m:t>μ</m:t>
                        </m:r>
                      </m:e>
                    </m:rad>
                  </m:oMath>
                </a14:m>
                <a:endParaRPr lang="sk-SK" dirty="0">
                  <a:latin typeface="Arial" panose="020B0604020202020204" pitchFamily="34" charset="0"/>
                </a:endParaRPr>
              </a:p>
              <a:p>
                <a:r>
                  <a:rPr lang="sk-SK" dirty="0">
                    <a:latin typeface="Arial" panose="020B0604020202020204" pitchFamily="34" charset="0"/>
                  </a:rPr>
                  <a:t>λ=</a:t>
                </a:r>
                <a:r>
                  <a:rPr lang="el-GR" dirty="0">
                    <a:latin typeface="Arial" panose="020B0604020202020204" pitchFamily="34" charset="0"/>
                  </a:rPr>
                  <a:t>ν</a:t>
                </a:r>
                <a:r>
                  <a:rPr lang="sk-SK" dirty="0">
                    <a:latin typeface="Arial" panose="020B0604020202020204" pitchFamily="34" charset="0"/>
                  </a:rPr>
                  <a:t>/f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E499E2F-2580-40DE-B294-DDE07FA92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704" t="-15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06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E00EA0A-66D4-465B-81D4-3AD1DA4B3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429000"/>
            <a:ext cx="8435975" cy="1714500"/>
          </a:xfrm>
        </p:spPr>
        <p:txBody>
          <a:bodyPr/>
          <a:lstStyle/>
          <a:p>
            <a:pPr>
              <a:buFontTx/>
              <a:buChar char="•"/>
            </a:pPr>
            <a:r>
              <a:rPr lang="sk-SK" altLang="sk-SK" sz="3200" dirty="0"/>
              <a:t>  ľudský organizmus neregistruje všetky  zložky elektromagnetického žiarenia.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BFB0065-7072-494F-A945-F351028B2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084763"/>
            <a:ext cx="8291513" cy="2120900"/>
          </a:xfrm>
        </p:spPr>
        <p:txBody>
          <a:bodyPr/>
          <a:lstStyle/>
          <a:p>
            <a:pPr marL="0" indent="0">
              <a:buNone/>
            </a:pPr>
            <a:endParaRPr lang="sk-SK" altLang="sk-SK" b="1" dirty="0">
              <a:solidFill>
                <a:srgbClr val="660033"/>
              </a:solidFill>
            </a:endParaRP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9602381-D867-4230-A985-32FBB988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784860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3200" b="1" dirty="0">
                <a:solidFill>
                  <a:srgbClr val="660033"/>
                </a:solidFill>
              </a:rPr>
              <a:t>Svetlo</a:t>
            </a:r>
            <a:r>
              <a:rPr lang="sk-SK" altLang="sk-SK" sz="3200" dirty="0"/>
              <a:t> </a:t>
            </a:r>
            <a:r>
              <a:rPr lang="sk-SK" altLang="sk-SK" sz="3200" dirty="0">
                <a:solidFill>
                  <a:srgbClr val="660033"/>
                </a:solidFill>
              </a:rPr>
              <a:t>má charakter </a:t>
            </a:r>
            <a:r>
              <a:rPr lang="sk-SK" altLang="sk-SK" sz="3200" dirty="0" err="1">
                <a:solidFill>
                  <a:srgbClr val="660033"/>
                </a:solidFill>
              </a:rPr>
              <a:t>elektomagnetického</a:t>
            </a:r>
            <a:r>
              <a:rPr lang="sk-SK" altLang="sk-SK" sz="3200" dirty="0">
                <a:solidFill>
                  <a:srgbClr val="660033"/>
                </a:solidFill>
              </a:rPr>
              <a:t> vlnenia rozličných frekvencií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k-SK" altLang="sk-SK" sz="3200" dirty="0"/>
              <a:t>  je to priečne vlnenie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k-SK" altLang="sk-SK" sz="3200" dirty="0"/>
              <a:t>  môže sa šíriť vo všetkých prostrediach     aj  vo vákuu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B4523E43-EA1B-4E0E-A282-C411E6ABA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D3FA8792-6CCD-4095-9939-8D994501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450"/>
            <a:ext cx="91440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Rectangle 6">
            <a:extLst>
              <a:ext uri="{FF2B5EF4-FFF2-40B4-BE49-F238E27FC236}">
                <a16:creationId xmlns:a16="http://schemas.microsoft.com/office/drawing/2014/main" id="{E5B061A7-A62B-41C0-85BA-891E31D5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sk-SK" altLang="sk-SK"/>
              <a:t>Elektromagnetické spektrum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Group 18">
            <a:extLst>
              <a:ext uri="{FF2B5EF4-FFF2-40B4-BE49-F238E27FC236}">
                <a16:creationId xmlns:a16="http://schemas.microsoft.com/office/drawing/2014/main" id="{89C6EB6C-9AC8-4ACF-9AD1-534B88000E41}"/>
              </a:ext>
            </a:extLst>
          </p:cNvPr>
          <p:cNvGrpSpPr>
            <a:grpSpLocks/>
          </p:cNvGrpSpPr>
          <p:nvPr/>
        </p:nvGrpSpPr>
        <p:grpSpPr bwMode="auto">
          <a:xfrm>
            <a:off x="1135063" y="333375"/>
            <a:ext cx="2933700" cy="1223963"/>
            <a:chOff x="715" y="210"/>
            <a:chExt cx="1848" cy="771"/>
          </a:xfrm>
        </p:grpSpPr>
        <p:graphicFrame>
          <p:nvGraphicFramePr>
            <p:cNvPr id="6151" name="Object 7">
              <a:extLst>
                <a:ext uri="{FF2B5EF4-FFF2-40B4-BE49-F238E27FC236}">
                  <a16:creationId xmlns:a16="http://schemas.microsoft.com/office/drawing/2014/main" id="{DF6B3349-1FFE-4C1E-9FB9-7067C2585D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5" y="210"/>
            <a:ext cx="59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Rovnice" r:id="rId3" imgW="126720" imgH="164880" progId="Equation.3">
                    <p:embed/>
                  </p:oleObj>
                </mc:Choice>
                <mc:Fallback>
                  <p:oleObj name="Rovnice" r:id="rId3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210"/>
                          <a:ext cx="59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Text Box 10">
              <a:extLst>
                <a:ext uri="{FF2B5EF4-FFF2-40B4-BE49-F238E27FC236}">
                  <a16:creationId xmlns:a16="http://schemas.microsoft.com/office/drawing/2014/main" id="{7407BA27-77BD-4773-B856-97A59068A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46"/>
              <a:ext cx="12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altLang="sk-SK" sz="3600" b="1"/>
                <a:t>žiarenie</a:t>
              </a:r>
            </a:p>
          </p:txBody>
        </p:sp>
      </p:grpSp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6ADB76B7-F18E-4C6B-8EB0-05159C1FDDF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1557338"/>
          <a:ext cx="34559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Rovnice" r:id="rId5" imgW="1117440" imgH="203040" progId="Equation.3">
                  <p:embed/>
                </p:oleObj>
              </mc:Choice>
              <mc:Fallback>
                <p:oleObj name="Rovnice" r:id="rId5" imgW="111744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34559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>
            <a:extLst>
              <a:ext uri="{FF2B5EF4-FFF2-40B4-BE49-F238E27FC236}">
                <a16:creationId xmlns:a16="http://schemas.microsoft.com/office/drawing/2014/main" id="{753450A2-EFBB-4222-9795-CFD7A7A4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92375"/>
            <a:ext cx="61928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sk-SK" altLang="sk-SK" sz="3600"/>
              <a:t>       vzniká pri niektorých 	zmenách v jadre atómov     </a:t>
            </a:r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CFF474F9-6E1D-4CD0-A518-46218720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0"/>
            <a:ext cx="18224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1AC1E8-7CE5-4C92-873C-BE6FB52BF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143000"/>
          </a:xfrm>
        </p:spPr>
        <p:txBody>
          <a:bodyPr/>
          <a:lstStyle/>
          <a:p>
            <a:pPr algn="l"/>
            <a:r>
              <a:rPr lang="sk-SK" altLang="sk-SK" b="1"/>
              <a:t>R</a:t>
            </a:r>
            <a:r>
              <a:rPr lang="en-US" altLang="sk-SK" b="1">
                <a:cs typeface="Arial" panose="020B0604020202020204" pitchFamily="34" charset="0"/>
              </a:rPr>
              <a:t>ö</a:t>
            </a:r>
            <a:r>
              <a:rPr lang="sk-SK" altLang="sk-SK" b="1">
                <a:cs typeface="Arial" panose="020B0604020202020204" pitchFamily="34" charset="0"/>
              </a:rPr>
              <a:t>ntgenové žiarenie</a:t>
            </a:r>
            <a:endParaRPr lang="en-US" altLang="sk-SK" b="1">
              <a:cs typeface="Arial" panose="020B0604020202020204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2BD17CB-979D-495D-8572-D79225D2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C9D970C4-E279-4BDE-B4D5-0CC5DEF1219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9750" y="1196975"/>
          <a:ext cx="43767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Rovnice" r:id="rId4" imgW="1079280" imgH="203040" progId="Equation.3">
                  <p:embed/>
                </p:oleObj>
              </mc:Choice>
              <mc:Fallback>
                <p:oleObj name="Rovnice" r:id="rId4" imgW="1079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96975"/>
                        <a:ext cx="437673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>
            <a:extLst>
              <a:ext uri="{FF2B5EF4-FFF2-40B4-BE49-F238E27FC236}">
                <a16:creationId xmlns:a16="http://schemas.microsoft.com/office/drawing/2014/main" id="{1DA899C1-EB59-4737-85B1-E1A1CA98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860800"/>
            <a:ext cx="410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3200"/>
              <a:t>vlastnosti a využitie: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4B912BFF-D9A2-4CEB-B302-5DF923659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33600"/>
            <a:ext cx="52911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3200"/>
              <a:t>objaviteľ: </a:t>
            </a:r>
            <a:r>
              <a:rPr lang="sk-SK" altLang="sk-SK" sz="3200">
                <a:solidFill>
                  <a:schemeClr val="tx2"/>
                </a:solidFill>
              </a:rPr>
              <a:t>nemecký fyzik </a:t>
            </a:r>
            <a:r>
              <a:rPr lang="sk-SK" altLang="sk-SK" sz="3200" b="1">
                <a:solidFill>
                  <a:srgbClr val="660033"/>
                </a:solidFill>
              </a:rPr>
              <a:t>Wilhelm Conrad R</a:t>
            </a:r>
            <a:r>
              <a:rPr lang="en-US" altLang="sk-SK" sz="3200" b="1">
                <a:solidFill>
                  <a:srgbClr val="660033"/>
                </a:solidFill>
              </a:rPr>
              <a:t>ö</a:t>
            </a:r>
            <a:r>
              <a:rPr lang="sk-SK" altLang="sk-SK" sz="3200" b="1">
                <a:solidFill>
                  <a:srgbClr val="660033"/>
                </a:solidFill>
              </a:rPr>
              <a:t>ntgen</a:t>
            </a:r>
            <a:r>
              <a:rPr lang="sk-SK" altLang="sk-SK" sz="3200">
                <a:solidFill>
                  <a:schemeClr val="tx2"/>
                </a:solidFill>
              </a:rPr>
              <a:t> (1845 – 1923) </a:t>
            </a: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A808CFC1-4103-4FD9-B985-63A3B32B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2411412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7" name="Text Box 11">
            <a:extLst>
              <a:ext uri="{FF2B5EF4-FFF2-40B4-BE49-F238E27FC236}">
                <a16:creationId xmlns:a16="http://schemas.microsoft.com/office/drawing/2014/main" id="{5094C91F-3520-4FE2-B394-C772CFB7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54721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3200" b="1">
                <a:solidFill>
                  <a:srgbClr val="660033"/>
                </a:solidFill>
              </a:rPr>
              <a:t>pri prechode látkami sa pohlcuje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59C8F10-70CB-425B-8149-84DCD79AF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89588"/>
            <a:ext cx="68405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3200" b="1">
                <a:solidFill>
                  <a:srgbClr val="660033"/>
                </a:solidFill>
              </a:rPr>
              <a:t>vyvoláva chemické zmeny na fotografických  platniach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3" grpId="0"/>
      <p:bldP spid="9225" grpId="0"/>
      <p:bldP spid="9227" grpId="0"/>
      <p:bldP spid="92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7B93945-77E2-4569-8E12-9150D8BBD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/>
              <a:t>R</a:t>
            </a:r>
            <a:r>
              <a:rPr lang="en-US" altLang="sk-SK" b="1"/>
              <a:t>ö</a:t>
            </a:r>
            <a:r>
              <a:rPr lang="sk-SK" altLang="sk-SK" b="1"/>
              <a:t>ntgenová diagnostika</a:t>
            </a:r>
            <a:br>
              <a:rPr lang="sk-SK" altLang="sk-SK" b="1">
                <a:solidFill>
                  <a:schemeClr val="tx1"/>
                </a:solidFill>
              </a:rPr>
            </a:br>
            <a:endParaRPr lang="sk-SK" altLang="sk-SK" b="1">
              <a:solidFill>
                <a:schemeClr val="tx1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B2AB236-CCE3-40A9-93C7-EC9BDFA0B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sk-SK" altLang="sk-SK"/>
              <a:t>	v ľudskom organizme sa viac pohlcuje v kostiach (Ca) ako v iných častiach tela, ktoré obsahujú prevážne C a H</a:t>
            </a:r>
          </a:p>
          <a:p>
            <a:r>
              <a:rPr lang="sk-SK" altLang="sk-SK"/>
              <a:t> </a:t>
            </a:r>
            <a:r>
              <a:rPr lang="sk-SK" altLang="sk-SK" b="1">
                <a:solidFill>
                  <a:srgbClr val="660033"/>
                </a:solidFill>
              </a:rPr>
              <a:t>r</a:t>
            </a:r>
            <a:r>
              <a:rPr lang="en-US" altLang="sk-SK" b="1">
                <a:solidFill>
                  <a:srgbClr val="660033"/>
                </a:solidFill>
              </a:rPr>
              <a:t>ö</a:t>
            </a:r>
            <a:r>
              <a:rPr lang="sk-SK" altLang="sk-SK" b="1">
                <a:solidFill>
                  <a:srgbClr val="660033"/>
                </a:solidFill>
              </a:rPr>
              <a:t>ntgenové snímky</a:t>
            </a:r>
          </a:p>
          <a:p>
            <a:endParaRPr lang="sk-SK" altLang="sk-SK" b="1">
              <a:solidFill>
                <a:srgbClr val="660033"/>
              </a:solidFill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52BE751-C110-4114-8DE6-121FF927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6338"/>
            <a:ext cx="2120900" cy="31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29FACE8B-54DD-4A23-9945-9A3EC7B5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16338"/>
            <a:ext cx="33845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>
            <a:extLst>
              <a:ext uri="{FF2B5EF4-FFF2-40B4-BE49-F238E27FC236}">
                <a16:creationId xmlns:a16="http://schemas.microsoft.com/office/drawing/2014/main" id="{A81A5501-5D0A-4CAB-9447-14A59CA84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5475"/>
            <a:ext cx="3635375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AC2ABA79-CC6E-4B50-98E2-E56393AC1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205038"/>
            <a:ext cx="8362950" cy="269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k-SK" altLang="sk-SK"/>
              <a:t>	pohlcovanie r</a:t>
            </a:r>
            <a:r>
              <a:rPr lang="en-US" altLang="sk-SK"/>
              <a:t>ö</a:t>
            </a:r>
            <a:r>
              <a:rPr lang="sk-SK" altLang="sk-SK"/>
              <a:t>ntgenového žiarenia závisí od hrúbky látky</a:t>
            </a:r>
          </a:p>
          <a:p>
            <a:pPr>
              <a:lnSpc>
                <a:spcPct val="90000"/>
              </a:lnSpc>
            </a:pPr>
            <a:r>
              <a:rPr lang="sk-SK" altLang="sk-SK" b="1">
                <a:solidFill>
                  <a:srgbClr val="660033"/>
                </a:solidFill>
              </a:rPr>
              <a:t>hľadanie skrytých chýb v materiáloch</a:t>
            </a:r>
          </a:p>
          <a:p>
            <a:pPr>
              <a:lnSpc>
                <a:spcPct val="90000"/>
              </a:lnSpc>
            </a:pPr>
            <a:r>
              <a:rPr lang="sk-SK" altLang="sk-SK" b="1">
                <a:solidFill>
                  <a:srgbClr val="660033"/>
                </a:solidFill>
              </a:rPr>
              <a:t>detektor kovov</a:t>
            </a:r>
          </a:p>
          <a:p>
            <a:pPr>
              <a:lnSpc>
                <a:spcPct val="90000"/>
              </a:lnSpc>
            </a:pPr>
            <a:r>
              <a:rPr lang="sk-SK" altLang="sk-SK" b="1">
                <a:solidFill>
                  <a:srgbClr val="660033"/>
                </a:solidFill>
              </a:rPr>
              <a:t>batožinový detektor</a:t>
            </a:r>
          </a:p>
          <a:p>
            <a:pPr>
              <a:lnSpc>
                <a:spcPct val="90000"/>
              </a:lnSpc>
            </a:pPr>
            <a:endParaRPr lang="sk-SK" altLang="sk-SK" b="1">
              <a:solidFill>
                <a:srgbClr val="660033"/>
              </a:solidFill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40190BA-E2BB-44CC-ADCD-8F15A9E4F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229600" cy="1143000"/>
          </a:xfrm>
          <a:noFill/>
          <a:ln/>
        </p:spPr>
        <p:txBody>
          <a:bodyPr/>
          <a:lstStyle/>
          <a:p>
            <a:r>
              <a:rPr lang="sk-SK" altLang="sk-SK" b="1"/>
              <a:t>R</a:t>
            </a:r>
            <a:r>
              <a:rPr lang="en-US" altLang="sk-SK" b="1"/>
              <a:t>ö</a:t>
            </a:r>
            <a:r>
              <a:rPr lang="sk-SK" altLang="sk-SK" b="1"/>
              <a:t>ntgenová defektoskopia</a:t>
            </a:r>
            <a:br>
              <a:rPr lang="sk-SK" altLang="sk-SK" b="1"/>
            </a:br>
            <a:endParaRPr lang="sk-SK" altLang="sk-SK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087C8F8-8AB7-4FEC-9B98-3E96FD5B8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/>
              <a:t>R</a:t>
            </a:r>
            <a:r>
              <a:rPr lang="en-US" altLang="sk-SK" b="1"/>
              <a:t>ö</a:t>
            </a:r>
            <a:r>
              <a:rPr lang="sk-SK" altLang="sk-SK" b="1"/>
              <a:t>ntgenová štrukturálna analýza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4D2CC52-3C95-4A04-8102-832244F1E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/>
              <a:t>vlnová dĺžka r</a:t>
            </a:r>
            <a:r>
              <a:rPr lang="en-US" altLang="sk-SK"/>
              <a:t>ö</a:t>
            </a:r>
            <a:r>
              <a:rPr lang="sk-SK" altLang="sk-SK"/>
              <a:t>ntgenového žiarenia je porovnateľná so vzdialenosťou častíc v kryštáloch, preto z infračerveného obrazu, ktorý vznikne pri prechode r</a:t>
            </a:r>
            <a:r>
              <a:rPr lang="en-US" altLang="sk-SK"/>
              <a:t>ö</a:t>
            </a:r>
            <a:r>
              <a:rPr lang="sk-SK" altLang="sk-SK"/>
              <a:t>ntgenového žiarenia kryštálom možno zistiť jeho vnútornú štruktúru - kryštalografia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407</Words>
  <Application>Microsoft Office PowerPoint</Application>
  <PresentationFormat>Prezentácia na obrazovke (4:3)</PresentationFormat>
  <Paragraphs>66</Paragraphs>
  <Slides>15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Wingdings</vt:lpstr>
      <vt:lpstr>Výchozí návrh</vt:lpstr>
      <vt:lpstr>Rovnice</vt:lpstr>
      <vt:lpstr>Elektromagnetické žiarenie a jeho spektrum</vt:lpstr>
      <vt:lpstr>Prezentácia programu PowerPoint</vt:lpstr>
      <vt:lpstr>  ľudský organizmus neregistruje všetky  zložky elektromagnetického žiarenia.</vt:lpstr>
      <vt:lpstr>Elektromagnetické spektrum</vt:lpstr>
      <vt:lpstr>Prezentácia programu PowerPoint</vt:lpstr>
      <vt:lpstr>Röntgenové žiarenie</vt:lpstr>
      <vt:lpstr>Röntgenová diagnostika </vt:lpstr>
      <vt:lpstr>Röntgenová defektoskopia </vt:lpstr>
      <vt:lpstr>Röntgenová štrukturálna analýza</vt:lpstr>
      <vt:lpstr>Ultrafialové žiarenie</vt:lpstr>
      <vt:lpstr>Viditeľné svetlo</vt:lpstr>
      <vt:lpstr>Infračervené žiarenie</vt:lpstr>
      <vt:lpstr>Prezentácia programu PowerPoint</vt:lpstr>
      <vt:lpstr>Rádiové vlny</vt:lpstr>
      <vt:lpstr>Mikrovlny</vt:lpstr>
    </vt:vector>
  </TitlesOfParts>
  <Company>Windows 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Elektromagnetické spektrum</dc:title>
  <dc:creator>1</dc:creator>
  <cp:lastModifiedBy>Eva Mackova</cp:lastModifiedBy>
  <cp:revision>22</cp:revision>
  <dcterms:created xsi:type="dcterms:W3CDTF">2005-04-11T12:58:10Z</dcterms:created>
  <dcterms:modified xsi:type="dcterms:W3CDTF">2021-11-02T19:32:33Z</dcterms:modified>
</cp:coreProperties>
</file>