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60" r:id="rId3"/>
    <p:sldId id="257" r:id="rId4"/>
    <p:sldId id="258" r:id="rId5"/>
    <p:sldId id="259" r:id="rId6"/>
    <p:sldId id="261" r:id="rId7"/>
    <p:sldId id="267" r:id="rId8"/>
    <p:sldId id="262" r:id="rId9"/>
    <p:sldId id="263" r:id="rId10"/>
    <p:sldId id="266" r:id="rId11"/>
    <p:sldId id="265" r:id="rId12"/>
    <p:sldId id="264" r:id="rId13"/>
    <p:sldId id="269" r:id="rId14"/>
    <p:sldId id="268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43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36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18CB1-0BAC-4769-9BFF-C37A825780B1}" type="datetimeFigureOut">
              <a:rPr lang="sk-SK" smtClean="0"/>
              <a:t>27. 4. 2021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80B8C-5C00-451B-ACF2-6D635B08A4B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9648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40C-6D6D-4BDB-9340-2B12A462C3D7}" type="datetimeFigureOut">
              <a:rPr lang="sk-SK" smtClean="0"/>
              <a:t>27. 4. 2021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3979-5000-4B56-AD90-68D4813D2A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287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40C-6D6D-4BDB-9340-2B12A462C3D7}" type="datetimeFigureOut">
              <a:rPr lang="sk-SK" smtClean="0"/>
              <a:t>27. 4. 2021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3979-5000-4B56-AD90-68D4813D2A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50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40C-6D6D-4BDB-9340-2B12A462C3D7}" type="datetimeFigureOut">
              <a:rPr lang="sk-SK" smtClean="0"/>
              <a:t>27. 4. 2021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3979-5000-4B56-AD90-68D4813D2A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385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40C-6D6D-4BDB-9340-2B12A462C3D7}" type="datetimeFigureOut">
              <a:rPr lang="sk-SK" smtClean="0"/>
              <a:t>27. 4. 2021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3979-5000-4B56-AD90-68D4813D2A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217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40C-6D6D-4BDB-9340-2B12A462C3D7}" type="datetimeFigureOut">
              <a:rPr lang="sk-SK" smtClean="0"/>
              <a:t>27. 4. 2021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3979-5000-4B56-AD90-68D4813D2A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275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40C-6D6D-4BDB-9340-2B12A462C3D7}" type="datetimeFigureOut">
              <a:rPr lang="sk-SK" smtClean="0"/>
              <a:t>27. 4. 2021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3979-5000-4B56-AD90-68D4813D2A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033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40C-6D6D-4BDB-9340-2B12A462C3D7}" type="datetimeFigureOut">
              <a:rPr lang="sk-SK" smtClean="0"/>
              <a:t>27. 4. 2021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3979-5000-4B56-AD90-68D4813D2A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136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40C-6D6D-4BDB-9340-2B12A462C3D7}" type="datetimeFigureOut">
              <a:rPr lang="sk-SK" smtClean="0"/>
              <a:t>27. 4. 2021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3979-5000-4B56-AD90-68D4813D2A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013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40C-6D6D-4BDB-9340-2B12A462C3D7}" type="datetimeFigureOut">
              <a:rPr lang="sk-SK" smtClean="0"/>
              <a:t>27. 4. 2021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3979-5000-4B56-AD90-68D4813D2A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766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40C-6D6D-4BDB-9340-2B12A462C3D7}" type="datetimeFigureOut">
              <a:rPr lang="sk-SK" smtClean="0"/>
              <a:t>27. 4. 2021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3979-5000-4B56-AD90-68D4813D2A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07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40C-6D6D-4BDB-9340-2B12A462C3D7}" type="datetimeFigureOut">
              <a:rPr lang="sk-SK" smtClean="0"/>
              <a:t>27. 4. 2021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3979-5000-4B56-AD90-68D4813D2A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643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8B40C-6D6D-4BDB-9340-2B12A462C3D7}" type="datetimeFigureOut">
              <a:rPr lang="sk-SK" smtClean="0"/>
              <a:t>27. 4. 2021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A3979-5000-4B56-AD90-68D4813D2A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273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6.wdp"/><Relationship Id="rId7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764704"/>
            <a:ext cx="5687616" cy="1224136"/>
          </a:xfrm>
        </p:spPr>
        <p:txBody>
          <a:bodyPr>
            <a:normAutofit/>
          </a:bodyPr>
          <a:lstStyle/>
          <a:p>
            <a:r>
              <a:rPr lang="sk-SK" sz="4800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Berlin Sans FB Demi" pitchFamily="34" charset="0"/>
              </a:rPr>
              <a:t>Obehová sústava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0" y="5073817"/>
            <a:ext cx="6012160" cy="1752600"/>
          </a:xfrm>
        </p:spPr>
        <p:txBody>
          <a:bodyPr/>
          <a:lstStyle/>
          <a:p>
            <a:br>
              <a:rPr lang="sk-SK" dirty="0">
                <a:solidFill>
                  <a:srgbClr val="FF0000"/>
                </a:solidFill>
                <a:latin typeface="Berlin Sans FB Demi" pitchFamily="34" charset="0"/>
              </a:rPr>
            </a:br>
            <a:r>
              <a:rPr lang="sk-SK" sz="2800" dirty="0">
                <a:solidFill>
                  <a:schemeClr val="tx1"/>
                </a:solidFill>
                <a:latin typeface="Berlin Sans FB Demi" pitchFamily="34" charset="0"/>
              </a:rPr>
              <a:t>Bc. Rebeka Se</a:t>
            </a:r>
            <a:r>
              <a:rPr lang="sk-SK" sz="2800" b="1" dirty="0">
                <a:solidFill>
                  <a:schemeClr val="tx1"/>
                </a:solidFill>
                <a:latin typeface="Berlin Sans FB Demi" pitchFamily="34" charset="0"/>
              </a:rPr>
              <a:t>gečo</a:t>
            </a:r>
            <a:r>
              <a:rPr lang="sk-SK" sz="2800" dirty="0">
                <a:solidFill>
                  <a:schemeClr val="tx1"/>
                </a:solidFill>
                <a:latin typeface="Berlin Sans FB Demi" pitchFamily="34" charset="0"/>
              </a:rPr>
              <a:t>vá</a:t>
            </a: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271" b="82953" l="3325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21" t="17943" b="22570"/>
          <a:stretch/>
        </p:blipFill>
        <p:spPr>
          <a:xfrm>
            <a:off x="4000855" y="824136"/>
            <a:ext cx="5143145" cy="6021288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981" b="73111" l="325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21" t="17943" b="22570"/>
          <a:stretch/>
        </p:blipFill>
        <p:spPr>
          <a:xfrm>
            <a:off x="4000855" y="836712"/>
            <a:ext cx="5143145" cy="6021288"/>
          </a:xfrm>
          <a:prstGeom prst="rect">
            <a:avLst/>
          </a:prstGeom>
        </p:spPr>
      </p:pic>
      <p:sp>
        <p:nvSpPr>
          <p:cNvPr id="9" name="Obdĺžnik 8"/>
          <p:cNvSpPr/>
          <p:nvPr/>
        </p:nvSpPr>
        <p:spPr>
          <a:xfrm>
            <a:off x="1748096" y="3185636"/>
            <a:ext cx="218361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8000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Berlin Sans FB Demi" pitchFamily="34" charset="0"/>
              </a:rPr>
              <a:t>KRV</a:t>
            </a:r>
            <a:endParaRPr lang="sk-SK" sz="8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3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09994"/>
            <a:ext cx="8229600" cy="1143000"/>
          </a:xfrm>
        </p:spPr>
        <p:txBody>
          <a:bodyPr/>
          <a:lstStyle/>
          <a:p>
            <a:r>
              <a:rPr lang="sk-SK" b="1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Comic Sans MS" pitchFamily="66" charset="0"/>
              </a:rPr>
              <a:t>Krvné skupiny</a:t>
            </a:r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25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94" y="1316505"/>
            <a:ext cx="2448272" cy="3264363"/>
          </a:xfrm>
        </p:spPr>
      </p:pic>
      <p:sp>
        <p:nvSpPr>
          <p:cNvPr id="4" name="Zaoblený obdĺžnik 3"/>
          <p:cNvSpPr/>
          <p:nvPr/>
        </p:nvSpPr>
        <p:spPr>
          <a:xfrm>
            <a:off x="143508" y="188640"/>
            <a:ext cx="8856984" cy="648072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Zástupný symbol obsahu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25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933056"/>
            <a:ext cx="2448272" cy="3264363"/>
          </a:xfrm>
          <a:prstGeom prst="rect">
            <a:avLst/>
          </a:prstGeom>
        </p:spPr>
      </p:pic>
      <p:pic>
        <p:nvPicPr>
          <p:cNvPr id="7" name="Zástupný symbol obsahu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25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986" y="1332088"/>
            <a:ext cx="2448272" cy="3264363"/>
          </a:xfrm>
          <a:prstGeom prst="rect">
            <a:avLst/>
          </a:prstGeom>
        </p:spPr>
      </p:pic>
      <p:pic>
        <p:nvPicPr>
          <p:cNvPr id="8" name="Zástupný symbol obsahu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25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11" y="3910080"/>
            <a:ext cx="2448272" cy="3264363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1060491" y="1657744"/>
            <a:ext cx="9605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Berlin Sans FB Demi" pitchFamily="34" charset="0"/>
              </a:rPr>
              <a:t> </a:t>
            </a:r>
            <a:r>
              <a:rPr lang="sk-SK" sz="4400" b="1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Berlin Sans FB Demi" pitchFamily="34" charset="0"/>
              </a:rPr>
              <a:t>A</a:t>
            </a:r>
            <a:r>
              <a:rPr lang="sk-SK" sz="4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Berlin Sans FB Demi" pitchFamily="34" charset="0"/>
              </a:rPr>
              <a:t>  </a:t>
            </a:r>
          </a:p>
        </p:txBody>
      </p:sp>
      <p:sp>
        <p:nvSpPr>
          <p:cNvPr id="10" name="Obdĺžnik 9"/>
          <p:cNvSpPr/>
          <p:nvPr/>
        </p:nvSpPr>
        <p:spPr>
          <a:xfrm>
            <a:off x="2238320" y="4303549"/>
            <a:ext cx="5132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b="1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Berlin Sans FB Demi" pitchFamily="34" charset="0"/>
              </a:rPr>
              <a:t>B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6205618" y="1719299"/>
            <a:ext cx="8691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b="1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Berlin Sans FB Demi" pitchFamily="34" charset="0"/>
              </a:rPr>
              <a:t>AB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5973947" y="4208837"/>
            <a:ext cx="5725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800" b="1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Berlin Sans FB Demi" pitchFamily="34" charset="0"/>
              </a:rPr>
              <a:t>0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2734907" y="1657742"/>
            <a:ext cx="9605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Berlin Sans FB Demi" pitchFamily="34" charset="0"/>
              </a:rPr>
              <a:t> </a:t>
            </a:r>
            <a:r>
              <a:rPr lang="sk-SK" sz="4400" b="1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Berlin Sans FB Demi" pitchFamily="34" charset="0"/>
              </a:rPr>
              <a:t>A</a:t>
            </a:r>
            <a:r>
              <a:rPr lang="sk-SK" sz="4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Berlin Sans FB Demi" pitchFamily="34" charset="0"/>
              </a:rPr>
              <a:t>  </a:t>
            </a:r>
          </a:p>
        </p:txBody>
      </p:sp>
      <p:sp>
        <p:nvSpPr>
          <p:cNvPr id="15" name="Obdĺžnik 14"/>
          <p:cNvSpPr/>
          <p:nvPr/>
        </p:nvSpPr>
        <p:spPr>
          <a:xfrm>
            <a:off x="2928868" y="2450800"/>
            <a:ext cx="5725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800" b="1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Berlin Sans FB Demi" pitchFamily="34" charset="0"/>
              </a:rPr>
              <a:t>0</a:t>
            </a:r>
          </a:p>
        </p:txBody>
      </p:sp>
      <p:cxnSp>
        <p:nvCxnSpPr>
          <p:cNvPr id="17" name="Rovná spojovacia šípka 16"/>
          <p:cNvCxnSpPr/>
          <p:nvPr/>
        </p:nvCxnSpPr>
        <p:spPr>
          <a:xfrm flipH="1">
            <a:off x="2227127" y="2123663"/>
            <a:ext cx="513282" cy="812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ovacia šípka 18"/>
          <p:cNvCxnSpPr/>
          <p:nvPr/>
        </p:nvCxnSpPr>
        <p:spPr>
          <a:xfrm flipH="1" flipV="1">
            <a:off x="2227127" y="2708922"/>
            <a:ext cx="513282" cy="786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aoblený obdĺžnik 21"/>
          <p:cNvSpPr/>
          <p:nvPr/>
        </p:nvSpPr>
        <p:spPr>
          <a:xfrm>
            <a:off x="426038" y="1332089"/>
            <a:ext cx="3564396" cy="2600967"/>
          </a:xfrm>
          <a:prstGeom prst="roundRect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BlokTextu 23"/>
          <p:cNvSpPr txBox="1"/>
          <p:nvPr/>
        </p:nvSpPr>
        <p:spPr>
          <a:xfrm>
            <a:off x="7773044" y="1653152"/>
            <a:ext cx="9605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Berlin Sans FB Demi" pitchFamily="34" charset="0"/>
              </a:rPr>
              <a:t> </a:t>
            </a:r>
            <a:r>
              <a:rPr lang="sk-SK" sz="4400" b="1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Berlin Sans FB Demi" pitchFamily="34" charset="0"/>
              </a:rPr>
              <a:t>A</a:t>
            </a:r>
            <a:r>
              <a:rPr lang="sk-SK" sz="4000" b="1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Berlin Sans FB Demi" pitchFamily="34" charset="0"/>
              </a:rPr>
              <a:t> </a:t>
            </a:r>
            <a:r>
              <a:rPr lang="sk-SK" sz="4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Berlin Sans FB Demi" pitchFamily="34" charset="0"/>
              </a:rPr>
              <a:t> </a:t>
            </a:r>
          </a:p>
        </p:txBody>
      </p:sp>
      <p:sp>
        <p:nvSpPr>
          <p:cNvPr id="25" name="Obdĺžnik 24"/>
          <p:cNvSpPr/>
          <p:nvPr/>
        </p:nvSpPr>
        <p:spPr>
          <a:xfrm>
            <a:off x="7967006" y="2708922"/>
            <a:ext cx="5725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800" b="1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Berlin Sans FB Demi" pitchFamily="34" charset="0"/>
              </a:rPr>
              <a:t>0</a:t>
            </a:r>
          </a:p>
        </p:txBody>
      </p:sp>
      <p:sp>
        <p:nvSpPr>
          <p:cNvPr id="26" name="Obdĺžnik 25"/>
          <p:cNvSpPr/>
          <p:nvPr/>
        </p:nvSpPr>
        <p:spPr>
          <a:xfrm>
            <a:off x="4369406" y="1653151"/>
            <a:ext cx="9364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400" b="1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Berlin Sans FB Demi" pitchFamily="34" charset="0"/>
              </a:rPr>
              <a:t>AB</a:t>
            </a:r>
          </a:p>
        </p:txBody>
      </p:sp>
      <p:sp>
        <p:nvSpPr>
          <p:cNvPr id="27" name="Obdĺžnik 26"/>
          <p:cNvSpPr/>
          <p:nvPr/>
        </p:nvSpPr>
        <p:spPr>
          <a:xfrm>
            <a:off x="4572000" y="2708922"/>
            <a:ext cx="5453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400" b="1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Berlin Sans FB Demi" pitchFamily="34" charset="0"/>
              </a:rPr>
              <a:t>B</a:t>
            </a:r>
          </a:p>
        </p:txBody>
      </p:sp>
      <p:cxnSp>
        <p:nvCxnSpPr>
          <p:cNvPr id="28" name="Rovná spojovacia šípka 27"/>
          <p:cNvCxnSpPr/>
          <p:nvPr/>
        </p:nvCxnSpPr>
        <p:spPr>
          <a:xfrm flipH="1" flipV="1">
            <a:off x="7317976" y="3017675"/>
            <a:ext cx="513282" cy="786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ovacia šípka 28"/>
          <p:cNvCxnSpPr/>
          <p:nvPr/>
        </p:nvCxnSpPr>
        <p:spPr>
          <a:xfrm flipH="1">
            <a:off x="7315185" y="2073242"/>
            <a:ext cx="513282" cy="812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ovná spojovacia šípka 29"/>
          <p:cNvCxnSpPr/>
          <p:nvPr/>
        </p:nvCxnSpPr>
        <p:spPr>
          <a:xfrm>
            <a:off x="5382986" y="2073242"/>
            <a:ext cx="525600" cy="82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ovná spojovacia šípka 36"/>
          <p:cNvCxnSpPr/>
          <p:nvPr/>
        </p:nvCxnSpPr>
        <p:spPr>
          <a:xfrm flipV="1">
            <a:off x="5382986" y="2982664"/>
            <a:ext cx="525600" cy="927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aoblený obdĺžnik 39"/>
          <p:cNvSpPr/>
          <p:nvPr/>
        </p:nvSpPr>
        <p:spPr>
          <a:xfrm>
            <a:off x="4260896" y="1332089"/>
            <a:ext cx="4449595" cy="2600967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1" name="Obdĺžnik 40"/>
          <p:cNvSpPr/>
          <p:nvPr/>
        </p:nvSpPr>
        <p:spPr>
          <a:xfrm>
            <a:off x="3867745" y="5149738"/>
            <a:ext cx="5725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800" b="1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Berlin Sans FB Demi" pitchFamily="34" charset="0"/>
              </a:rPr>
              <a:t>0</a:t>
            </a:r>
          </a:p>
        </p:txBody>
      </p:sp>
      <p:sp>
        <p:nvSpPr>
          <p:cNvPr id="42" name="Obdĺžnik 41"/>
          <p:cNvSpPr/>
          <p:nvPr/>
        </p:nvSpPr>
        <p:spPr>
          <a:xfrm>
            <a:off x="7746614" y="4682374"/>
            <a:ext cx="5725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800" b="1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Berlin Sans FB Demi" pitchFamily="34" charset="0"/>
              </a:rPr>
              <a:t>0</a:t>
            </a:r>
          </a:p>
        </p:txBody>
      </p:sp>
      <p:sp>
        <p:nvSpPr>
          <p:cNvPr id="43" name="Obdĺžnik 42"/>
          <p:cNvSpPr/>
          <p:nvPr/>
        </p:nvSpPr>
        <p:spPr>
          <a:xfrm>
            <a:off x="3894996" y="4303549"/>
            <a:ext cx="5453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400" b="1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Berlin Sans FB Demi" pitchFamily="34" charset="0"/>
              </a:rPr>
              <a:t>B</a:t>
            </a:r>
          </a:p>
        </p:txBody>
      </p:sp>
      <p:cxnSp>
        <p:nvCxnSpPr>
          <p:cNvPr id="44" name="Rovná spojovacia šípka 43"/>
          <p:cNvCxnSpPr/>
          <p:nvPr/>
        </p:nvCxnSpPr>
        <p:spPr>
          <a:xfrm flipH="1" flipV="1">
            <a:off x="3244820" y="5463574"/>
            <a:ext cx="513282" cy="786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ovná spojovacia šípka 44"/>
          <p:cNvCxnSpPr/>
          <p:nvPr/>
        </p:nvCxnSpPr>
        <p:spPr>
          <a:xfrm flipH="1">
            <a:off x="3244820" y="4734917"/>
            <a:ext cx="513282" cy="812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ovná spojovacia šípka 45"/>
          <p:cNvCxnSpPr/>
          <p:nvPr/>
        </p:nvCxnSpPr>
        <p:spPr>
          <a:xfrm flipH="1">
            <a:off x="6987845" y="5149738"/>
            <a:ext cx="6546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aoblený obdĺžnik 53"/>
          <p:cNvSpPr/>
          <p:nvPr/>
        </p:nvSpPr>
        <p:spPr>
          <a:xfrm>
            <a:off x="1524928" y="4039451"/>
            <a:ext cx="3404675" cy="2485893"/>
          </a:xfrm>
          <a:prstGeom prst="roundRect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5" name="Zaoblený obdĺžnik 54"/>
          <p:cNvSpPr/>
          <p:nvPr/>
        </p:nvSpPr>
        <p:spPr>
          <a:xfrm>
            <a:off x="5285508" y="4039451"/>
            <a:ext cx="3254092" cy="2485893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47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4" grpId="0"/>
      <p:bldP spid="25" grpId="0"/>
      <p:bldP spid="26" grpId="0"/>
      <p:bldP spid="27" grpId="0"/>
      <p:bldP spid="40" grpId="0" animBg="1"/>
      <p:bldP spid="41" grpId="0"/>
      <p:bldP spid="42" grpId="0"/>
      <p:bldP spid="43" grpId="0"/>
      <p:bldP spid="54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Comic Sans MS" pitchFamily="66" charset="0"/>
              </a:rPr>
              <a:t>Strata krvi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347864" y="1851219"/>
            <a:ext cx="5554960" cy="3921299"/>
          </a:xfrm>
        </p:spPr>
        <p:txBody>
          <a:bodyPr>
            <a:normAutofit/>
          </a:bodyPr>
          <a:lstStyle/>
          <a:p>
            <a:r>
              <a:rPr lang="sk-SK" sz="2800" b="1" dirty="0">
                <a:latin typeface="Comic Sans MS" pitchFamily="66" charset="0"/>
              </a:rPr>
              <a:t>Pri strate krvi:</a:t>
            </a:r>
          </a:p>
          <a:p>
            <a:pPr lvl="1">
              <a:buFont typeface="Arial" pitchFamily="34" charset="0"/>
              <a:buChar char="•"/>
            </a:pPr>
            <a:r>
              <a:rPr lang="sk-SK" b="1" dirty="0">
                <a:solidFill>
                  <a:srgbClr val="C00000"/>
                </a:solidFill>
                <a:latin typeface="Comic Sans MS" pitchFamily="66" charset="0"/>
              </a:rPr>
              <a:t>1 liter </a:t>
            </a:r>
            <a:r>
              <a:rPr lang="sk-SK" dirty="0">
                <a:latin typeface="Comic Sans MS" pitchFamily="66" charset="0"/>
              </a:rPr>
              <a:t>– žiadne následky</a:t>
            </a:r>
          </a:p>
          <a:p>
            <a:pPr lvl="1">
              <a:buFont typeface="Arial" pitchFamily="34" charset="0"/>
              <a:buChar char="•"/>
            </a:pPr>
            <a:r>
              <a:rPr lang="sk-SK" b="1" dirty="0">
                <a:solidFill>
                  <a:srgbClr val="C00000"/>
                </a:solidFill>
                <a:latin typeface="Comic Sans MS" pitchFamily="66" charset="0"/>
              </a:rPr>
              <a:t>2 litre</a:t>
            </a:r>
            <a:r>
              <a:rPr lang="sk-SK" dirty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sk-SK" dirty="0">
                <a:latin typeface="Comic Sans MS" pitchFamily="66" charset="0"/>
              </a:rPr>
              <a:t>– ohrozenie života</a:t>
            </a:r>
          </a:p>
          <a:p>
            <a:pPr lvl="1">
              <a:buFont typeface="Arial" pitchFamily="34" charset="0"/>
              <a:buChar char="•"/>
            </a:pPr>
            <a:r>
              <a:rPr lang="sk-SK" b="1" dirty="0">
                <a:solidFill>
                  <a:srgbClr val="C00000"/>
                </a:solidFill>
                <a:latin typeface="Comic Sans MS" pitchFamily="66" charset="0"/>
              </a:rPr>
              <a:t>3 litre</a:t>
            </a:r>
            <a:r>
              <a:rPr lang="sk-SK" dirty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sk-SK" dirty="0">
                <a:latin typeface="Comic Sans MS" pitchFamily="66" charset="0"/>
              </a:rPr>
              <a:t>– smrteľná strata</a:t>
            </a:r>
          </a:p>
          <a:p>
            <a:pPr marL="36576" indent="0">
              <a:buNone/>
            </a:pPr>
            <a:r>
              <a:rPr lang="sk-SK" sz="2800" dirty="0">
                <a:latin typeface="Comic Sans MS" pitchFamily="66" charset="0"/>
              </a:rPr>
              <a:t>Väčšia strata krvi sa nahrádza krvným prevodom - </a:t>
            </a:r>
            <a:r>
              <a:rPr lang="sk-SK" sz="2800" b="1" dirty="0">
                <a:solidFill>
                  <a:srgbClr val="C00000"/>
                </a:solidFill>
                <a:latin typeface="Comic Sans MS" pitchFamily="66" charset="0"/>
              </a:rPr>
              <a:t>transfúziou</a:t>
            </a:r>
            <a:endParaRPr lang="sk-SK" sz="2800" dirty="0">
              <a:solidFill>
                <a:srgbClr val="C00000"/>
              </a:solidFill>
              <a:latin typeface="Comic Sans MS" pitchFamily="66" charset="0"/>
            </a:endParaRPr>
          </a:p>
          <a:p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143508" y="188640"/>
            <a:ext cx="8856984" cy="648072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60414">
            <a:off x="-375477" y="2298659"/>
            <a:ext cx="4543124" cy="302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34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Comic Sans MS" pitchFamily="66" charset="0"/>
              </a:rPr>
              <a:t>Darovanie krvi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800" b="1" dirty="0">
                <a:latin typeface="Comic Sans MS" pitchFamily="66" charset="0"/>
              </a:rPr>
              <a:t>darca: </a:t>
            </a:r>
            <a:r>
              <a:rPr lang="sk-SK" sz="2800" dirty="0">
                <a:latin typeface="Comic Sans MS" pitchFamily="66" charset="0"/>
              </a:rPr>
              <a:t>zdravý človek od 18 do 60 rokov</a:t>
            </a:r>
          </a:p>
          <a:p>
            <a:r>
              <a:rPr lang="sk-SK" sz="2800" b="1" dirty="0">
                <a:latin typeface="Comic Sans MS" pitchFamily="66" charset="0"/>
              </a:rPr>
              <a:t>muži: </a:t>
            </a:r>
            <a:r>
              <a:rPr lang="sk-SK" sz="2800" dirty="0">
                <a:latin typeface="Comic Sans MS" pitchFamily="66" charset="0"/>
              </a:rPr>
              <a:t>maximálne 4x do roka </a:t>
            </a:r>
          </a:p>
          <a:p>
            <a:r>
              <a:rPr lang="sk-SK" sz="2800" b="1" dirty="0">
                <a:latin typeface="Comic Sans MS" pitchFamily="66" charset="0"/>
              </a:rPr>
              <a:t>ženy: </a:t>
            </a:r>
            <a:r>
              <a:rPr lang="sk-SK" sz="2800" dirty="0">
                <a:latin typeface="Comic Sans MS" pitchFamily="66" charset="0"/>
              </a:rPr>
              <a:t>maximálne 3x do roka</a:t>
            </a:r>
          </a:p>
          <a:p>
            <a:r>
              <a:rPr lang="sk-SK" sz="2800" b="1" dirty="0">
                <a:latin typeface="Comic Sans MS" pitchFamily="66" charset="0"/>
              </a:rPr>
              <a:t>odober: </a:t>
            </a:r>
            <a:r>
              <a:rPr lang="sk-SK" sz="2800" dirty="0">
                <a:latin typeface="Comic Sans MS" pitchFamily="66" charset="0"/>
              </a:rPr>
              <a:t>400 – 450 ml krvi</a:t>
            </a:r>
            <a:br>
              <a:rPr lang="sk-SK" sz="2800" dirty="0">
                <a:latin typeface="Comic Sans MS" pitchFamily="66" charset="0"/>
              </a:rPr>
            </a:br>
            <a:r>
              <a:rPr lang="sk-SK" sz="2800" dirty="0">
                <a:latin typeface="Comic Sans MS" pitchFamily="66" charset="0"/>
              </a:rPr>
              <a:t>	          5 až 10 minút  </a:t>
            </a:r>
          </a:p>
          <a:p>
            <a:pPr marL="0" indent="0">
              <a:buNone/>
            </a:pPr>
            <a:r>
              <a:rPr lang="sk-SK" sz="2800" b="1" dirty="0">
                <a:solidFill>
                  <a:srgbClr val="C00000"/>
                </a:solidFill>
                <a:latin typeface="Comic Sans MS" pitchFamily="66" charset="0"/>
              </a:rPr>
              <a:t>Darovanie krvi by mala</a:t>
            </a:r>
          </a:p>
          <a:p>
            <a:pPr marL="0" indent="0">
              <a:buNone/>
            </a:pPr>
            <a:r>
              <a:rPr lang="sk-SK" sz="2800" b="1" dirty="0">
                <a:solidFill>
                  <a:srgbClr val="C00000"/>
                </a:solidFill>
                <a:latin typeface="Comic Sans MS" pitchFamily="66" charset="0"/>
              </a:rPr>
              <a:t>byť prirodzená povinnosť </a:t>
            </a:r>
          </a:p>
          <a:p>
            <a:pPr>
              <a:buNone/>
            </a:pPr>
            <a:r>
              <a:rPr lang="sk-SK" sz="2800" b="1" dirty="0">
                <a:solidFill>
                  <a:srgbClr val="C00000"/>
                </a:solidFill>
                <a:latin typeface="Comic Sans MS" pitchFamily="66" charset="0"/>
              </a:rPr>
              <a:t>každého zdravého človeka</a:t>
            </a:r>
          </a:p>
          <a:p>
            <a:r>
              <a:rPr lang="sk-SK" sz="2800" b="1" dirty="0">
                <a:latin typeface="Comic Sans MS" pitchFamily="66" charset="0"/>
              </a:rPr>
              <a:t>Jánskeho plaketa</a:t>
            </a:r>
          </a:p>
          <a:p>
            <a:pPr>
              <a:buFont typeface="Wingdings" pitchFamily="2" charset="2"/>
              <a:buNone/>
            </a:pPr>
            <a:endParaRPr lang="cs-CZ" sz="2800" dirty="0">
              <a:latin typeface="Comic Sans MS" pitchFamily="66" charset="0"/>
            </a:endParaRPr>
          </a:p>
          <a:p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143508" y="188640"/>
            <a:ext cx="8856984" cy="648072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925747"/>
            <a:ext cx="2016224" cy="2016224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176" y="3889074"/>
            <a:ext cx="2146160" cy="22762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34609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57F6B2-654C-4342-A785-4B766BBE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9714"/>
            <a:ext cx="8229600" cy="1143000"/>
          </a:xfrm>
        </p:spPr>
        <p:txBody>
          <a:bodyPr/>
          <a:lstStyle/>
          <a:p>
            <a:r>
              <a:rPr kumimoji="0" lang="sk-SK" sz="44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Hádaj kto som?</a:t>
            </a:r>
            <a:endParaRPr lang="sk-SK" dirty="0"/>
          </a:p>
        </p:txBody>
      </p:sp>
      <p:sp>
        <p:nvSpPr>
          <p:cNvPr id="4" name="Zaoblený obdĺžnik 3">
            <a:extLst>
              <a:ext uri="{FF2B5EF4-FFF2-40B4-BE49-F238E27FC236}">
                <a16:creationId xmlns:a16="http://schemas.microsoft.com/office/drawing/2014/main" id="{04F51DFF-64E5-485B-BB1F-57C59F006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435280" cy="6597352"/>
          </a:xfrm>
          <a:prstGeom prst="roundRect">
            <a:avLst>
              <a:gd name="adj" fmla="val 15424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lang="sk-SK" sz="2800" dirty="0">
              <a:solidFill>
                <a:prstClr val="black"/>
              </a:solidFill>
              <a:latin typeface="Comic Sans MS" pitchFamily="66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lang="sk-SK" sz="2800" dirty="0">
              <a:solidFill>
                <a:prstClr val="black"/>
              </a:solidFill>
              <a:latin typeface="Comic Sans MS" pitchFamily="66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sk-SK" sz="2800" dirty="0">
                <a:solidFill>
                  <a:prstClr val="black"/>
                </a:solidFill>
                <a:latin typeface="Comic Sans MS" pitchFamily="66" charset="0"/>
              </a:rPr>
              <a:t>Som okrúhleho tvaru a viažem kyslík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sk-S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Kto som?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sk-SK" sz="2800" dirty="0">
                <a:solidFill>
                  <a:prstClr val="black"/>
                </a:solidFill>
                <a:latin typeface="Comic Sans MS" pitchFamily="66" charset="0"/>
              </a:rPr>
              <a:t>2. Zastavujem krvácanie. Kto som?</a:t>
            </a:r>
            <a:endParaRPr kumimoji="0" lang="sk-SK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sk-SK" sz="2800" dirty="0">
                <a:solidFill>
                  <a:prstClr val="black"/>
                </a:solidFill>
                <a:latin typeface="Comic Sans MS" pitchFamily="66" charset="0"/>
              </a:rPr>
              <a:t>3. Pozostávam z krvnej plazmy a krvných buniek. Kto som?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sk-S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4. Môžem </a:t>
            </a:r>
            <a:r>
              <a:rPr kumimoji="0" lang="sk-SK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pos</a:t>
            </a:r>
            <a:r>
              <a:rPr lang="sk-SK" sz="2800" dirty="0" err="1">
                <a:solidFill>
                  <a:prstClr val="black"/>
                </a:solidFill>
                <a:latin typeface="Comic Sans MS" pitchFamily="66" charset="0"/>
              </a:rPr>
              <a:t>kytnúť</a:t>
            </a:r>
            <a:r>
              <a:rPr lang="sk-SK" sz="2800" dirty="0">
                <a:solidFill>
                  <a:prstClr val="black"/>
                </a:solidFill>
                <a:latin typeface="Comic Sans MS" pitchFamily="66" charset="0"/>
              </a:rPr>
              <a:t> krv všetkým skupinám. Kto som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sk-S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5.Obsahujem vodu, bielkoviny a minerály.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sk-SK" sz="2800" dirty="0">
                <a:solidFill>
                  <a:prstClr val="black"/>
                </a:solidFill>
                <a:latin typeface="Comic Sans MS" pitchFamily="66" charset="0"/>
              </a:rPr>
              <a:t>Kto som?</a:t>
            </a:r>
            <a:endParaRPr kumimoji="0" lang="sk-SK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39166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Comic Sans MS" pitchFamily="66" charset="0"/>
              </a:rPr>
              <a:t>Ďakujem za pozornosť :)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143508" y="188640"/>
            <a:ext cx="8856984" cy="648072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Zástupný symbol obsah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6912768" cy="480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Comic Sans MS" pitchFamily="66" charset="0"/>
              </a:rPr>
              <a:t>Krv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r>
              <a:rPr lang="sk-SK" sz="2800" dirty="0">
                <a:latin typeface="Comic Sans MS" pitchFamily="66" charset="0"/>
              </a:rPr>
              <a:t>životne dôležitá tekutina</a:t>
            </a:r>
          </a:p>
          <a:p>
            <a:r>
              <a:rPr lang="sk-SK" sz="2800" dirty="0">
                <a:latin typeface="Comic Sans MS" pitchFamily="66" charset="0"/>
              </a:rPr>
              <a:t>prúdi v cievach</a:t>
            </a:r>
          </a:p>
          <a:p>
            <a:r>
              <a:rPr lang="sk-SK" sz="2800" dirty="0">
                <a:latin typeface="Comic Sans MS" pitchFamily="66" charset="0"/>
              </a:rPr>
              <a:t>prenáša po tele látky:</a:t>
            </a:r>
          </a:p>
          <a:p>
            <a:pPr lvl="1"/>
            <a:r>
              <a:rPr lang="sk-SK" b="1" dirty="0">
                <a:latin typeface="Comic Sans MS" pitchFamily="66" charset="0"/>
              </a:rPr>
              <a:t>k bunkám </a:t>
            </a:r>
            <a:r>
              <a:rPr lang="sk-SK" dirty="0">
                <a:latin typeface="Comic Sans MS" pitchFamily="66" charset="0"/>
              </a:rPr>
              <a:t>– </a:t>
            </a:r>
            <a:r>
              <a:rPr lang="sk-SK" dirty="0">
                <a:solidFill>
                  <a:srgbClr val="C00000"/>
                </a:solidFill>
                <a:latin typeface="Comic Sans MS" pitchFamily="66" charset="0"/>
              </a:rPr>
              <a:t>kyslík, živiny, vitamíny, hormóny</a:t>
            </a:r>
          </a:p>
          <a:p>
            <a:pPr lvl="1"/>
            <a:r>
              <a:rPr lang="sk-SK" b="1" dirty="0">
                <a:latin typeface="Comic Sans MS" pitchFamily="66" charset="0"/>
              </a:rPr>
              <a:t>z buniek </a:t>
            </a:r>
            <a:r>
              <a:rPr lang="sk-SK" dirty="0">
                <a:latin typeface="Comic Sans MS" pitchFamily="66" charset="0"/>
              </a:rPr>
              <a:t>– </a:t>
            </a:r>
            <a:r>
              <a:rPr lang="sk-SK" dirty="0">
                <a:solidFill>
                  <a:srgbClr val="C00000"/>
                </a:solidFill>
                <a:latin typeface="Comic Sans MS" pitchFamily="66" charset="0"/>
              </a:rPr>
              <a:t>odpadové látky a oxid uhličitý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163" y="4099648"/>
            <a:ext cx="2232248" cy="2466634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143508" y="188640"/>
            <a:ext cx="8856984" cy="648072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566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Comic Sans MS" pitchFamily="66" charset="0"/>
              </a:rPr>
              <a:t>Krv</a:t>
            </a:r>
          </a:p>
        </p:txBody>
      </p:sp>
      <p:sp>
        <p:nvSpPr>
          <p:cNvPr id="10" name="Zástupný symbol obsahu 9"/>
          <p:cNvSpPr>
            <a:spLocks noGrp="1"/>
          </p:cNvSpPr>
          <p:nvPr>
            <p:ph idx="1"/>
          </p:nvPr>
        </p:nvSpPr>
        <p:spPr>
          <a:xfrm>
            <a:off x="4860032" y="1673919"/>
            <a:ext cx="4175274" cy="4137323"/>
          </a:xfrm>
        </p:spPr>
        <p:txBody>
          <a:bodyPr/>
          <a:lstStyle/>
          <a:p>
            <a:r>
              <a:rPr lang="sk-SK" b="1" dirty="0">
                <a:solidFill>
                  <a:srgbClr val="C00000"/>
                </a:solidFill>
                <a:latin typeface="Comic Sans MS" pitchFamily="66" charset="0"/>
              </a:rPr>
              <a:t>5-7 litrov</a:t>
            </a:r>
          </a:p>
          <a:p>
            <a:r>
              <a:rPr lang="sk-SK" dirty="0">
                <a:latin typeface="Comic Sans MS" pitchFamily="66" charset="0"/>
              </a:rPr>
              <a:t>zloženie:</a:t>
            </a:r>
          </a:p>
          <a:p>
            <a:pPr lvl="1"/>
            <a:r>
              <a:rPr lang="sk-SK" b="1" dirty="0">
                <a:latin typeface="Comic Sans MS" pitchFamily="66" charset="0"/>
              </a:rPr>
              <a:t>krvné bunky:</a:t>
            </a:r>
          </a:p>
          <a:p>
            <a:pPr lvl="2"/>
            <a:r>
              <a:rPr lang="sk-SK" dirty="0">
                <a:latin typeface="Comic Sans MS" pitchFamily="66" charset="0"/>
              </a:rPr>
              <a:t>červené krvinky</a:t>
            </a:r>
          </a:p>
          <a:p>
            <a:pPr lvl="2"/>
            <a:r>
              <a:rPr lang="sk-SK" dirty="0">
                <a:latin typeface="Comic Sans MS" pitchFamily="66" charset="0"/>
              </a:rPr>
              <a:t>biele krvinky</a:t>
            </a:r>
          </a:p>
          <a:p>
            <a:pPr lvl="2"/>
            <a:r>
              <a:rPr lang="sk-SK" dirty="0">
                <a:latin typeface="Comic Sans MS" pitchFamily="66" charset="0"/>
              </a:rPr>
              <a:t>krvné doštičky</a:t>
            </a:r>
          </a:p>
          <a:p>
            <a:pPr lvl="1"/>
            <a:r>
              <a:rPr lang="sk-SK" b="1" dirty="0">
                <a:latin typeface="Comic Sans MS" pitchFamily="66" charset="0"/>
              </a:rPr>
              <a:t>krvná plazma</a:t>
            </a:r>
          </a:p>
          <a:p>
            <a:pPr marL="914400" lvl="2" indent="0">
              <a:buNone/>
            </a:pPr>
            <a:endParaRPr lang="sk-SK" dirty="0">
              <a:latin typeface="Comic Sans MS" pitchFamily="66" charset="0"/>
            </a:endParaRPr>
          </a:p>
        </p:txBody>
      </p:sp>
      <p:sp>
        <p:nvSpPr>
          <p:cNvPr id="11" name="Zaoblený obdĺžnik 10"/>
          <p:cNvSpPr/>
          <p:nvPr/>
        </p:nvSpPr>
        <p:spPr>
          <a:xfrm>
            <a:off x="143508" y="188640"/>
            <a:ext cx="8856984" cy="648072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2" name="Obrázo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426082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7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36275"/>
            <a:ext cx="8229600" cy="1143000"/>
          </a:xfrm>
        </p:spPr>
        <p:txBody>
          <a:bodyPr/>
          <a:lstStyle/>
          <a:p>
            <a:r>
              <a:rPr lang="sk-SK" b="1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Comic Sans MS" pitchFamily="66" charset="0"/>
              </a:rPr>
              <a:t>Červené krvinky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143508" y="188640"/>
            <a:ext cx="8856984" cy="648072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C00000"/>
              </a:solidFill>
            </a:endParaRPr>
          </a:p>
        </p:txBody>
      </p:sp>
      <p:sp>
        <p:nvSpPr>
          <p:cNvPr id="5" name="Ovál 4"/>
          <p:cNvSpPr/>
          <p:nvPr/>
        </p:nvSpPr>
        <p:spPr>
          <a:xfrm>
            <a:off x="683568" y="1300838"/>
            <a:ext cx="2592288" cy="256020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3419872" y="3077075"/>
            <a:ext cx="1584176" cy="15121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5" name="Zástupný symbol obsahu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96059">
            <a:off x="857860" y="1440327"/>
            <a:ext cx="2243703" cy="2281232"/>
          </a:xfrm>
          <a:prstGeom prst="ellipse">
            <a:avLst/>
          </a:prstGeom>
        </p:spPr>
      </p:pic>
      <p:sp>
        <p:nvSpPr>
          <p:cNvPr id="8" name="Ovál 7"/>
          <p:cNvSpPr/>
          <p:nvPr/>
        </p:nvSpPr>
        <p:spPr>
          <a:xfrm>
            <a:off x="1227521" y="4343074"/>
            <a:ext cx="1584176" cy="15121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6000" dirty="0">
                <a:solidFill>
                  <a:schemeClr val="tx2">
                    <a:lumMod val="60000"/>
                    <a:lumOff val="40000"/>
                  </a:schemeClr>
                </a:solidFill>
                <a:latin typeface="Berlin Sans FB Demi" pitchFamily="34" charset="0"/>
              </a:rPr>
              <a:t>O</a:t>
            </a:r>
            <a:r>
              <a:rPr lang="sk-SK" sz="60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Berlin Sans FB Demi" pitchFamily="34" charset="0"/>
              </a:rPr>
              <a:t>2</a:t>
            </a:r>
            <a:endParaRPr lang="sk-SK" sz="6000" dirty="0">
              <a:solidFill>
                <a:schemeClr val="tx2">
                  <a:lumMod val="60000"/>
                  <a:lumOff val="40000"/>
                </a:schemeClr>
              </a:solidFill>
              <a:latin typeface="Berlin Sans FB Demi" pitchFamily="34" charset="0"/>
            </a:endParaRPr>
          </a:p>
        </p:txBody>
      </p:sp>
      <p:cxnSp>
        <p:nvCxnSpPr>
          <p:cNvPr id="10" name="Rovná spojnica 9"/>
          <p:cNvCxnSpPr>
            <a:endCxn id="6" idx="1"/>
          </p:cNvCxnSpPr>
          <p:nvPr/>
        </p:nvCxnSpPr>
        <p:spPr>
          <a:xfrm>
            <a:off x="3131840" y="3077075"/>
            <a:ext cx="520029" cy="221452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>
            <a:stCxn id="5" idx="4"/>
          </p:cNvCxnSpPr>
          <p:nvPr/>
        </p:nvCxnSpPr>
        <p:spPr>
          <a:xfrm>
            <a:off x="1979712" y="3861047"/>
            <a:ext cx="0" cy="504057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Obrázok 1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869" y="3293541"/>
            <a:ext cx="1071563" cy="1071563"/>
          </a:xfrm>
          <a:prstGeom prst="rect">
            <a:avLst/>
          </a:prstGeom>
        </p:spPr>
      </p:pic>
      <p:sp>
        <p:nvSpPr>
          <p:cNvPr id="17" name="Zástupný symbol obsahu 9"/>
          <p:cNvSpPr txBox="1">
            <a:spLocks/>
          </p:cNvSpPr>
          <p:nvPr/>
        </p:nvSpPr>
        <p:spPr>
          <a:xfrm>
            <a:off x="4427984" y="1360338"/>
            <a:ext cx="5122912" cy="171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b="1" dirty="0">
                <a:latin typeface="Comic Sans MS" pitchFamily="66" charset="0"/>
              </a:rPr>
              <a:t>vznik: </a:t>
            </a:r>
            <a:r>
              <a:rPr lang="sk-SK" sz="2800" dirty="0">
                <a:latin typeface="Comic Sans MS" pitchFamily="66" charset="0"/>
              </a:rPr>
              <a:t>kostná dreň</a:t>
            </a:r>
          </a:p>
          <a:p>
            <a:r>
              <a:rPr lang="sk-SK" sz="2800" b="1" dirty="0">
                <a:latin typeface="Comic Sans MS" pitchFamily="66" charset="0"/>
              </a:rPr>
              <a:t>zánik: </a:t>
            </a:r>
            <a:r>
              <a:rPr lang="sk-SK" sz="2800" dirty="0">
                <a:latin typeface="Comic Sans MS" pitchFamily="66" charset="0"/>
              </a:rPr>
              <a:t>slezina</a:t>
            </a:r>
          </a:p>
          <a:p>
            <a:r>
              <a:rPr lang="sk-SK" sz="2800" b="1" dirty="0">
                <a:latin typeface="Comic Sans MS" pitchFamily="66" charset="0"/>
              </a:rPr>
              <a:t>životnosť: </a:t>
            </a:r>
            <a:r>
              <a:rPr lang="sk-SK" sz="2800" dirty="0">
                <a:latin typeface="Comic Sans MS" pitchFamily="66" charset="0"/>
              </a:rPr>
              <a:t>120 dní</a:t>
            </a:r>
          </a:p>
          <a:p>
            <a:endParaRPr lang="sk-SK" dirty="0">
              <a:latin typeface="Comic Sans MS" pitchFamily="66" charset="0"/>
            </a:endParaRPr>
          </a:p>
          <a:p>
            <a:endParaRPr lang="sk-SK" dirty="0">
              <a:latin typeface="Comic Sans MS" pitchFamily="66" charset="0"/>
            </a:endParaRPr>
          </a:p>
          <a:p>
            <a:endParaRPr lang="sk-SK" dirty="0">
              <a:latin typeface="Comic Sans MS" pitchFamily="66" charset="0"/>
            </a:endParaRPr>
          </a:p>
        </p:txBody>
      </p:sp>
      <p:sp>
        <p:nvSpPr>
          <p:cNvPr id="19" name="Obdĺžnik 18"/>
          <p:cNvSpPr/>
          <p:nvPr/>
        </p:nvSpPr>
        <p:spPr>
          <a:xfrm>
            <a:off x="2940790" y="5013176"/>
            <a:ext cx="58326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sk-SK" sz="2800" b="1" dirty="0">
                <a:solidFill>
                  <a:srgbClr val="C00000"/>
                </a:solidFill>
                <a:latin typeface="Comic Sans MS" pitchFamily="66" charset="0"/>
              </a:rPr>
              <a:t>prenos kyslíka </a:t>
            </a:r>
            <a:r>
              <a:rPr lang="sk-SK" sz="2800" dirty="0">
                <a:latin typeface="Comic Sans MS" pitchFamily="66" charset="0"/>
              </a:rPr>
              <a:t>pomocou </a:t>
            </a:r>
            <a:r>
              <a:rPr lang="sk-SK" sz="2800" b="1" dirty="0">
                <a:latin typeface="Comic Sans MS" pitchFamily="66" charset="0"/>
              </a:rPr>
              <a:t>hemoglobínu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5024510" y="3429000"/>
            <a:ext cx="41264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k-SK" sz="2800" dirty="0">
                <a:latin typeface="Comic Sans MS" pitchFamily="66" charset="0"/>
              </a:rPr>
              <a:t>malé, pružné, okrúhle </a:t>
            </a:r>
            <a:br>
              <a:rPr lang="sk-SK" sz="2800" dirty="0">
                <a:latin typeface="Comic Sans MS" pitchFamily="66" charset="0"/>
              </a:rPr>
            </a:br>
            <a:r>
              <a:rPr lang="sk-SK" sz="2800" dirty="0">
                <a:latin typeface="Comic Sans MS" pitchFamily="66" charset="0"/>
              </a:rPr>
              <a:t>a bezjadrové bunky</a:t>
            </a:r>
          </a:p>
        </p:txBody>
      </p:sp>
    </p:spTree>
    <p:extLst>
      <p:ext uri="{BB962C8B-B14F-4D97-AF65-F5344CB8AC3E}">
        <p14:creationId xmlns:p14="http://schemas.microsoft.com/office/powerpoint/2010/main" val="411231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Comic Sans MS" pitchFamily="66" charset="0"/>
              </a:rPr>
              <a:t>Biele krvinky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143508" y="188640"/>
            <a:ext cx="8856984" cy="648072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vál 4"/>
          <p:cNvSpPr/>
          <p:nvPr/>
        </p:nvSpPr>
        <p:spPr>
          <a:xfrm>
            <a:off x="683568" y="1300838"/>
            <a:ext cx="2592288" cy="256020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3699798" y="2692799"/>
            <a:ext cx="1584176" cy="15121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8" name="Rovná spojnica 7"/>
          <p:cNvCxnSpPr/>
          <p:nvPr/>
        </p:nvCxnSpPr>
        <p:spPr>
          <a:xfrm>
            <a:off x="1979712" y="3861047"/>
            <a:ext cx="0" cy="504057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>
            <a:off x="3275856" y="2692799"/>
            <a:ext cx="651164" cy="245887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1" t="8605" r="18319" b="11095"/>
          <a:stretch/>
        </p:blipFill>
        <p:spPr>
          <a:xfrm>
            <a:off x="799018" y="1464818"/>
            <a:ext cx="2328421" cy="2232248"/>
          </a:xfrm>
          <a:prstGeom prst="ellipse">
            <a:avLst/>
          </a:prstGeom>
        </p:spPr>
      </p:pic>
      <p:pic>
        <p:nvPicPr>
          <p:cNvPr id="12" name="Obrázok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7" t="14747" r="8719" b="8889"/>
          <a:stretch/>
        </p:blipFill>
        <p:spPr>
          <a:xfrm>
            <a:off x="3822189" y="2831454"/>
            <a:ext cx="1339394" cy="1234856"/>
          </a:xfrm>
          <a:prstGeom prst="rect">
            <a:avLst/>
          </a:prstGeom>
        </p:spPr>
      </p:pic>
      <p:sp>
        <p:nvSpPr>
          <p:cNvPr id="16" name="Zaoblený obdĺžnik 15"/>
          <p:cNvSpPr/>
          <p:nvPr/>
        </p:nvSpPr>
        <p:spPr>
          <a:xfrm>
            <a:off x="683568" y="4365104"/>
            <a:ext cx="3243452" cy="201622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5" name="Obrázok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" t="9838" r="4242" b="21414"/>
          <a:stretch/>
        </p:blipFill>
        <p:spPr>
          <a:xfrm>
            <a:off x="827584" y="4540651"/>
            <a:ext cx="2955420" cy="1665129"/>
          </a:xfrm>
          <a:prstGeom prst="roundRect">
            <a:avLst/>
          </a:prstGeom>
        </p:spPr>
      </p:pic>
      <p:sp>
        <p:nvSpPr>
          <p:cNvPr id="18" name="Zástupný symbol obsahu 9"/>
          <p:cNvSpPr txBox="1">
            <a:spLocks/>
          </p:cNvSpPr>
          <p:nvPr/>
        </p:nvSpPr>
        <p:spPr>
          <a:xfrm>
            <a:off x="4427984" y="1360338"/>
            <a:ext cx="5122912" cy="171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b="1" dirty="0">
                <a:latin typeface="Comic Sans MS" pitchFamily="66" charset="0"/>
              </a:rPr>
              <a:t>vznik: </a:t>
            </a:r>
            <a:r>
              <a:rPr lang="sk-SK" sz="2800" dirty="0">
                <a:latin typeface="Comic Sans MS" pitchFamily="66" charset="0"/>
              </a:rPr>
              <a:t>kostná dreň</a:t>
            </a:r>
          </a:p>
          <a:p>
            <a:r>
              <a:rPr lang="sk-SK" sz="2800" b="1" dirty="0">
                <a:latin typeface="Comic Sans MS" pitchFamily="66" charset="0"/>
              </a:rPr>
              <a:t>životnosť: </a:t>
            </a:r>
            <a:r>
              <a:rPr lang="sk-SK" sz="2800" dirty="0">
                <a:latin typeface="Comic Sans MS" pitchFamily="66" charset="0"/>
              </a:rPr>
              <a:t>dni - roky</a:t>
            </a:r>
          </a:p>
          <a:p>
            <a:endParaRPr lang="sk-SK" dirty="0">
              <a:latin typeface="Comic Sans MS" pitchFamily="66" charset="0"/>
            </a:endParaRPr>
          </a:p>
          <a:p>
            <a:endParaRPr lang="sk-SK" dirty="0">
              <a:latin typeface="Comic Sans MS" pitchFamily="66" charset="0"/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5547303" y="2877235"/>
            <a:ext cx="31037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sk-SK" sz="2800" b="1" dirty="0">
                <a:latin typeface="Comic Sans MS" pitchFamily="66" charset="0"/>
              </a:rPr>
              <a:t>jadrové</a:t>
            </a:r>
            <a:r>
              <a:rPr lang="sk-SK" sz="2800" dirty="0">
                <a:latin typeface="Comic Sans MS" pitchFamily="66" charset="0"/>
              </a:rPr>
              <a:t> bunky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sk-SK" sz="2800" dirty="0">
                <a:latin typeface="Comic Sans MS" pitchFamily="66" charset="0"/>
              </a:rPr>
              <a:t>viac druhov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4138262" y="4534669"/>
            <a:ext cx="475162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k-SK" sz="2800" dirty="0">
                <a:latin typeface="Comic Sans MS" pitchFamily="66" charset="0"/>
              </a:rPr>
              <a:t>pohlcujú cudzorodé látky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k-SK" sz="2800" b="1" dirty="0">
                <a:solidFill>
                  <a:srgbClr val="C00000"/>
                </a:solidFill>
                <a:latin typeface="Comic Sans MS" pitchFamily="66" charset="0"/>
              </a:rPr>
              <a:t>obrana organizmu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k-SK" sz="2800" dirty="0">
                <a:latin typeface="Comic Sans MS" pitchFamily="66" charset="0"/>
              </a:rPr>
              <a:t>pri ochoreniach </a:t>
            </a:r>
            <a:br>
              <a:rPr lang="sk-SK" sz="2800" dirty="0">
                <a:latin typeface="Comic Sans MS" pitchFamily="66" charset="0"/>
              </a:rPr>
            </a:br>
            <a:r>
              <a:rPr lang="sk-SK" sz="2800" dirty="0">
                <a:latin typeface="Comic Sans MS" pitchFamily="66" charset="0"/>
              </a:rPr>
              <a:t>sa ich počet zvyšuje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7107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Comic Sans MS" pitchFamily="66" charset="0"/>
              </a:rPr>
              <a:t>Krvné doštičky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0" y="1600201"/>
            <a:ext cx="4114800" cy="1180728"/>
          </a:xfrm>
        </p:spPr>
        <p:txBody>
          <a:bodyPr/>
          <a:lstStyle/>
          <a:p>
            <a:r>
              <a:rPr lang="sk-SK" sz="2800" b="1" dirty="0">
                <a:latin typeface="Comic Sans MS" pitchFamily="66" charset="0"/>
              </a:rPr>
              <a:t>vznik: </a:t>
            </a:r>
            <a:r>
              <a:rPr lang="sk-SK" sz="2800" dirty="0">
                <a:latin typeface="Comic Sans MS" pitchFamily="66" charset="0"/>
              </a:rPr>
              <a:t>kostná dreň</a:t>
            </a:r>
          </a:p>
          <a:p>
            <a:r>
              <a:rPr lang="sk-SK" sz="2800" b="1" dirty="0">
                <a:latin typeface="Comic Sans MS" pitchFamily="66" charset="0"/>
              </a:rPr>
              <a:t>životnosť: </a:t>
            </a:r>
            <a:r>
              <a:rPr lang="sk-SK" sz="2800" dirty="0">
                <a:latin typeface="Comic Sans MS" pitchFamily="66" charset="0"/>
              </a:rPr>
              <a:t>5 - 12</a:t>
            </a:r>
            <a:r>
              <a:rPr lang="sk-SK" sz="2800" b="1" dirty="0">
                <a:latin typeface="Comic Sans MS" pitchFamily="66" charset="0"/>
              </a:rPr>
              <a:t> </a:t>
            </a:r>
            <a:r>
              <a:rPr lang="sk-SK" sz="2800" dirty="0">
                <a:latin typeface="Comic Sans MS" pitchFamily="66" charset="0"/>
              </a:rPr>
              <a:t>dní</a:t>
            </a:r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683568" y="1300838"/>
            <a:ext cx="2592288" cy="256020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Zaoblený obdĺžnik 4"/>
          <p:cNvSpPr/>
          <p:nvPr/>
        </p:nvSpPr>
        <p:spPr>
          <a:xfrm>
            <a:off x="143508" y="188640"/>
            <a:ext cx="8856984" cy="648072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791580" y="4343074"/>
            <a:ext cx="2020117" cy="196624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6000" dirty="0">
              <a:solidFill>
                <a:schemeClr val="tx2">
                  <a:lumMod val="60000"/>
                  <a:lumOff val="40000"/>
                </a:schemeClr>
              </a:solidFill>
              <a:latin typeface="Berlin Sans FB Demi" pitchFamily="34" charset="0"/>
            </a:endParaRPr>
          </a:p>
        </p:txBody>
      </p:sp>
      <p:sp>
        <p:nvSpPr>
          <p:cNvPr id="7" name="Ovál 6"/>
          <p:cNvSpPr/>
          <p:nvPr/>
        </p:nvSpPr>
        <p:spPr>
          <a:xfrm>
            <a:off x="3563888" y="2852937"/>
            <a:ext cx="1584176" cy="15121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8" name="Rovná spojnica 7"/>
          <p:cNvCxnSpPr/>
          <p:nvPr/>
        </p:nvCxnSpPr>
        <p:spPr>
          <a:xfrm>
            <a:off x="1821921" y="3870629"/>
            <a:ext cx="0" cy="504057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>
            <a:off x="3191248" y="2966349"/>
            <a:ext cx="520029" cy="221452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kTextu 10"/>
          <p:cNvSpPr txBox="1"/>
          <p:nvPr/>
        </p:nvSpPr>
        <p:spPr>
          <a:xfrm>
            <a:off x="5154129" y="3077075"/>
            <a:ext cx="382348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sk-SK" sz="2800" dirty="0">
                <a:latin typeface="Comic Sans MS" pitchFamily="66" charset="0"/>
              </a:rPr>
              <a:t>bezjadrové </a:t>
            </a:r>
            <a:br>
              <a:rPr lang="sk-SK" sz="2800" dirty="0">
                <a:latin typeface="Comic Sans MS" pitchFamily="66" charset="0"/>
              </a:rPr>
            </a:br>
            <a:r>
              <a:rPr lang="sk-SK" sz="2800" dirty="0">
                <a:latin typeface="Comic Sans MS" pitchFamily="66" charset="0"/>
              </a:rPr>
              <a:t>nepravidelné bunky</a:t>
            </a:r>
          </a:p>
          <a:p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2945045" y="4785882"/>
            <a:ext cx="62360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sk-SK" sz="2800" dirty="0">
                <a:latin typeface="Comic Sans MS" pitchFamily="66" charset="0"/>
              </a:rPr>
              <a:t>zabezpečujú </a:t>
            </a:r>
            <a:r>
              <a:rPr lang="sk-SK" sz="2800" b="1" dirty="0">
                <a:solidFill>
                  <a:srgbClr val="C00000"/>
                </a:solidFill>
                <a:latin typeface="Comic Sans MS" pitchFamily="66" charset="0"/>
              </a:rPr>
              <a:t>zrážanlivosť krvi,  </a:t>
            </a:r>
            <a:br>
              <a:rPr lang="sk-SK" sz="2800" dirty="0">
                <a:latin typeface="Comic Sans MS" pitchFamily="66" charset="0"/>
              </a:rPr>
            </a:br>
            <a:r>
              <a:rPr lang="sk-SK" sz="2800" dirty="0">
                <a:latin typeface="Comic Sans MS" pitchFamily="66" charset="0"/>
              </a:rPr>
              <a:t>a tým zabraňujú vykrvácaniu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sk-SK" sz="2800" dirty="0">
                <a:latin typeface="Comic Sans MS" pitchFamily="66" charset="0"/>
              </a:rPr>
              <a:t>chrasta = „</a:t>
            </a:r>
            <a:r>
              <a:rPr lang="sk-SK" sz="2800" b="1" dirty="0">
                <a:latin typeface="Comic Sans MS" pitchFamily="66" charset="0"/>
              </a:rPr>
              <a:t>biologický obväz</a:t>
            </a:r>
            <a:r>
              <a:rPr lang="sk-SK" sz="2800" dirty="0">
                <a:latin typeface="Comic Sans MS" pitchFamily="66" charset="0"/>
              </a:rPr>
              <a:t>“</a:t>
            </a:r>
          </a:p>
        </p:txBody>
      </p:sp>
      <p:pic>
        <p:nvPicPr>
          <p:cNvPr id="13" name="Obrázok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0"/>
          <a:stretch/>
        </p:blipFill>
        <p:spPr>
          <a:xfrm>
            <a:off x="791580" y="1422400"/>
            <a:ext cx="2376264" cy="2334559"/>
          </a:xfrm>
          <a:prstGeom prst="ellipse">
            <a:avLst/>
          </a:prstGeom>
        </p:spPr>
      </p:pic>
      <p:pic>
        <p:nvPicPr>
          <p:cNvPr id="14" name="Obrázok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67" b="100000" l="28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591" y="2966349"/>
            <a:ext cx="1408769" cy="1255538"/>
          </a:xfrm>
          <a:prstGeom prst="rect">
            <a:avLst/>
          </a:prstGeom>
        </p:spPr>
      </p:pic>
      <p:pic>
        <p:nvPicPr>
          <p:cNvPr id="15" name="Obrázok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20" y="4460441"/>
            <a:ext cx="1800201" cy="173151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9231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Comic Sans MS" pitchFamily="66" charset="0"/>
              </a:rPr>
              <a:t>Krvné bunky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sk-SK" sz="3300" dirty="0">
                <a:latin typeface="Comic Sans MS" pitchFamily="66" charset="0"/>
              </a:rPr>
              <a:t>v 1 mm</a:t>
            </a:r>
            <a:r>
              <a:rPr lang="sk-SK" sz="3300" baseline="30000" dirty="0">
                <a:latin typeface="Comic Sans MS" pitchFamily="66" charset="0"/>
              </a:rPr>
              <a:t>3</a:t>
            </a:r>
            <a:r>
              <a:rPr lang="sk-SK" sz="3300" dirty="0">
                <a:latin typeface="Comic Sans MS" pitchFamily="66" charset="0"/>
              </a:rPr>
              <a:t> zdravej krvi je približne: </a:t>
            </a:r>
          </a:p>
          <a:p>
            <a:endParaRPr lang="sk-SK" sz="33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endParaRPr lang="sk-SK" sz="33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pPr marL="36576" indent="0">
              <a:buNone/>
            </a:pPr>
            <a:endParaRPr lang="sk-SK" sz="3300" dirty="0">
              <a:latin typeface="Comic Sans MS" pitchFamily="66" charset="0"/>
            </a:endParaRPr>
          </a:p>
          <a:p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143508" y="188640"/>
            <a:ext cx="8856984" cy="648072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vál 4"/>
          <p:cNvSpPr/>
          <p:nvPr/>
        </p:nvSpPr>
        <p:spPr>
          <a:xfrm>
            <a:off x="403920" y="2348881"/>
            <a:ext cx="1224136" cy="122413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403920" y="3789040"/>
            <a:ext cx="1224136" cy="122413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439663" y="5157192"/>
            <a:ext cx="1224136" cy="122413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1835696" y="2637783"/>
            <a:ext cx="5650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sk-SK" sz="2800" b="1" dirty="0">
                <a:solidFill>
                  <a:srgbClr val="C00000"/>
                </a:solidFill>
                <a:latin typeface="Comic Sans MS" pitchFamily="66" charset="0"/>
              </a:rPr>
              <a:t>5 miliónov </a:t>
            </a:r>
            <a:r>
              <a:rPr lang="sk-SK" sz="2800" dirty="0">
                <a:latin typeface="Comic Sans MS" pitchFamily="66" charset="0"/>
              </a:rPr>
              <a:t>červených krviniek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1901462" y="4129027"/>
            <a:ext cx="6522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k-SK" sz="2800" b="1" dirty="0">
                <a:solidFill>
                  <a:srgbClr val="C00000"/>
                </a:solidFill>
                <a:latin typeface="Comic Sans MS" pitchFamily="66" charset="0"/>
              </a:rPr>
              <a:t>200 až 300-tisíc</a:t>
            </a:r>
            <a:r>
              <a:rPr lang="sk-SK" sz="2800" dirty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sk-SK" sz="2800" dirty="0">
                <a:latin typeface="Comic Sans MS" pitchFamily="66" charset="0"/>
              </a:rPr>
              <a:t>krvných doštičiek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1980767" y="5507650"/>
            <a:ext cx="5399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k-SK" sz="2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sk-SK" sz="2800" b="1" dirty="0">
                <a:solidFill>
                  <a:srgbClr val="C00000"/>
                </a:solidFill>
                <a:latin typeface="Comic Sans MS" pitchFamily="66" charset="0"/>
              </a:rPr>
              <a:t>5 až 7-tisíc</a:t>
            </a:r>
            <a:r>
              <a:rPr lang="sk-SK" sz="2800" dirty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sk-SK" sz="2800" dirty="0">
                <a:latin typeface="Comic Sans MS" pitchFamily="66" charset="0"/>
              </a:rPr>
              <a:t>bielych krviniek</a:t>
            </a:r>
          </a:p>
        </p:txBody>
      </p:sp>
      <p:pic>
        <p:nvPicPr>
          <p:cNvPr id="12" name="Obrázok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67" b="100000" l="28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06" y="3978247"/>
            <a:ext cx="1045942" cy="845719"/>
          </a:xfrm>
          <a:prstGeom prst="rect">
            <a:avLst/>
          </a:prstGeom>
        </p:spPr>
      </p:pic>
      <p:pic>
        <p:nvPicPr>
          <p:cNvPr id="13" name="Obrázok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7" t="14747" r="8719" b="8889"/>
          <a:stretch/>
        </p:blipFill>
        <p:spPr>
          <a:xfrm>
            <a:off x="475406" y="5287106"/>
            <a:ext cx="1108751" cy="1022214"/>
          </a:xfrm>
          <a:prstGeom prst="rect">
            <a:avLst/>
          </a:prstGeom>
        </p:spPr>
      </p:pic>
      <p:pic>
        <p:nvPicPr>
          <p:cNvPr id="14" name="Obrázok 1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63" y="2593031"/>
            <a:ext cx="735836" cy="73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6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Comic Sans MS" pitchFamily="66" charset="0"/>
              </a:rPr>
              <a:t>Krvná plazma</a:t>
            </a:r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81" b="80793" l="7680" r="230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1814" b="16729"/>
          <a:stretch/>
        </p:blipFill>
        <p:spPr>
          <a:xfrm>
            <a:off x="395536" y="1159882"/>
            <a:ext cx="2376264" cy="5270716"/>
          </a:xfrm>
        </p:spPr>
      </p:pic>
      <p:sp>
        <p:nvSpPr>
          <p:cNvPr id="4" name="Zaoblený obdĺžnik 3"/>
          <p:cNvSpPr/>
          <p:nvPr/>
        </p:nvSpPr>
        <p:spPr>
          <a:xfrm>
            <a:off x="143508" y="188640"/>
            <a:ext cx="8856984" cy="648072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ástupný symbol obsahu 2"/>
          <p:cNvSpPr txBox="1">
            <a:spLocks/>
          </p:cNvSpPr>
          <p:nvPr/>
        </p:nvSpPr>
        <p:spPr>
          <a:xfrm>
            <a:off x="3347864" y="1600200"/>
            <a:ext cx="5338936" cy="182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>
                <a:latin typeface="Comic Sans MS" pitchFamily="66" charset="0"/>
              </a:rPr>
              <a:t>číra žltkastá tekutina</a:t>
            </a:r>
          </a:p>
          <a:p>
            <a:r>
              <a:rPr lang="sk-SK" sz="2800" b="1" dirty="0">
                <a:latin typeface="Comic Sans MS" pitchFamily="66" charset="0"/>
              </a:rPr>
              <a:t>obsahuje:</a:t>
            </a:r>
            <a:endParaRPr lang="sk-SK" dirty="0"/>
          </a:p>
        </p:txBody>
      </p:sp>
      <p:sp>
        <p:nvSpPr>
          <p:cNvPr id="7" name="Ovál 6"/>
          <p:cNvSpPr/>
          <p:nvPr/>
        </p:nvSpPr>
        <p:spPr>
          <a:xfrm>
            <a:off x="3347862" y="2888142"/>
            <a:ext cx="1584176" cy="15121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5218603" y="2886787"/>
            <a:ext cx="1584176" cy="15121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7044896" y="2892551"/>
            <a:ext cx="1584176" cy="15121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1" name="Rovná spojnica 10"/>
          <p:cNvCxnSpPr>
            <a:stCxn id="7" idx="6"/>
            <a:endCxn id="8" idx="2"/>
          </p:cNvCxnSpPr>
          <p:nvPr/>
        </p:nvCxnSpPr>
        <p:spPr>
          <a:xfrm flipV="1">
            <a:off x="4932038" y="3642871"/>
            <a:ext cx="286565" cy="1355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/>
          <p:cNvCxnSpPr/>
          <p:nvPr/>
        </p:nvCxnSpPr>
        <p:spPr>
          <a:xfrm flipV="1">
            <a:off x="6802779" y="3656229"/>
            <a:ext cx="216024" cy="10674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Obrázo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16" y="2894609"/>
            <a:ext cx="1371603" cy="1371603"/>
          </a:xfrm>
          <a:prstGeom prst="rect">
            <a:avLst/>
          </a:prstGeom>
        </p:spPr>
      </p:pic>
      <p:sp>
        <p:nvSpPr>
          <p:cNvPr id="16" name="BlokTextu 15"/>
          <p:cNvSpPr txBox="1"/>
          <p:nvPr/>
        </p:nvSpPr>
        <p:spPr>
          <a:xfrm>
            <a:off x="3440116" y="5399638"/>
            <a:ext cx="45768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sk-SK" sz="2800" b="1" dirty="0">
                <a:solidFill>
                  <a:srgbClr val="C00000"/>
                </a:solidFill>
                <a:latin typeface="Comic Sans MS" pitchFamily="66" charset="0"/>
                <a:cs typeface="Courier New" pitchFamily="49" charset="0"/>
              </a:rPr>
              <a:t>prostredie</a:t>
            </a:r>
            <a:r>
              <a:rPr lang="sk-SK" sz="2800" b="1" dirty="0">
                <a:solidFill>
                  <a:srgbClr val="FF0000"/>
                </a:solidFill>
                <a:latin typeface="Comic Sans MS" pitchFamily="66" charset="0"/>
                <a:cs typeface="Courier New" pitchFamily="49" charset="0"/>
              </a:rPr>
              <a:t> </a:t>
            </a:r>
            <a:r>
              <a:rPr lang="sk-SK" sz="2800" dirty="0">
                <a:latin typeface="Comic Sans MS" pitchFamily="66" charset="0"/>
                <a:cs typeface="Courier New" pitchFamily="49" charset="0"/>
              </a:rPr>
              <a:t>pre krvinky </a:t>
            </a:r>
            <a:br>
              <a:rPr lang="sk-SK" sz="2800" dirty="0">
                <a:latin typeface="Comic Sans MS" pitchFamily="66" charset="0"/>
                <a:cs typeface="Courier New" pitchFamily="49" charset="0"/>
              </a:rPr>
            </a:br>
            <a:r>
              <a:rPr lang="sk-SK" sz="2800" dirty="0">
                <a:latin typeface="Comic Sans MS" pitchFamily="66" charset="0"/>
                <a:cs typeface="Courier New" pitchFamily="49" charset="0"/>
              </a:rPr>
              <a:t>a ich transport</a:t>
            </a:r>
            <a:endParaRPr lang="sk-SK" sz="2800" dirty="0">
              <a:latin typeface="Comic Sans MS" pitchFamily="66" charset="0"/>
            </a:endParaRPr>
          </a:p>
        </p:txBody>
      </p:sp>
      <p:pic>
        <p:nvPicPr>
          <p:cNvPr id="17" name="Obrázok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64" t="24774" r="18328" b="22405"/>
          <a:stretch/>
        </p:blipFill>
        <p:spPr>
          <a:xfrm>
            <a:off x="5722659" y="3069660"/>
            <a:ext cx="576064" cy="1194486"/>
          </a:xfrm>
          <a:prstGeom prst="rect">
            <a:avLst/>
          </a:prstGeom>
        </p:spPr>
      </p:pic>
      <p:pic>
        <p:nvPicPr>
          <p:cNvPr id="18" name="Obrázok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71" t="52046" r="4992" b="40750"/>
          <a:stretch/>
        </p:blipFill>
        <p:spPr>
          <a:xfrm>
            <a:off x="7761754" y="3617078"/>
            <a:ext cx="253557" cy="248090"/>
          </a:xfrm>
          <a:prstGeom prst="rect">
            <a:avLst/>
          </a:prstGeom>
        </p:spPr>
      </p:pic>
      <p:pic>
        <p:nvPicPr>
          <p:cNvPr id="19" name="Obrázok 18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281" b="50452" l="84938" r="878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580" t="42385" r="11841" b="48652"/>
          <a:stretch/>
        </p:blipFill>
        <p:spPr>
          <a:xfrm>
            <a:off x="7669068" y="3323583"/>
            <a:ext cx="332320" cy="343320"/>
          </a:xfrm>
          <a:prstGeom prst="rect">
            <a:avLst/>
          </a:prstGeom>
        </p:spPr>
      </p:pic>
      <p:pic>
        <p:nvPicPr>
          <p:cNvPr id="20" name="Obrázok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2" t="44407" r="7816" b="47926"/>
          <a:stretch/>
        </p:blipFill>
        <p:spPr>
          <a:xfrm>
            <a:off x="7468020" y="3182571"/>
            <a:ext cx="255149" cy="233737"/>
          </a:xfrm>
          <a:prstGeom prst="rect">
            <a:avLst/>
          </a:prstGeom>
        </p:spPr>
      </p:pic>
      <p:pic>
        <p:nvPicPr>
          <p:cNvPr id="21" name="Obrázok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2" t="44407" r="7816" b="47926"/>
          <a:stretch/>
        </p:blipFill>
        <p:spPr>
          <a:xfrm>
            <a:off x="8012327" y="3967574"/>
            <a:ext cx="255149" cy="233737"/>
          </a:xfrm>
          <a:prstGeom prst="rect">
            <a:avLst/>
          </a:prstGeom>
        </p:spPr>
      </p:pic>
      <p:pic>
        <p:nvPicPr>
          <p:cNvPr id="23" name="Obrázok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2" t="44407" r="7816" b="47926"/>
          <a:stretch/>
        </p:blipFill>
        <p:spPr>
          <a:xfrm>
            <a:off x="8083950" y="3328638"/>
            <a:ext cx="255149" cy="233737"/>
          </a:xfrm>
          <a:prstGeom prst="rect">
            <a:avLst/>
          </a:prstGeom>
        </p:spPr>
      </p:pic>
      <p:pic>
        <p:nvPicPr>
          <p:cNvPr id="24" name="Obrázok 23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174" b="51307" l="89077" r="918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732" t="44407" r="7816" b="47926"/>
          <a:stretch/>
        </p:blipFill>
        <p:spPr>
          <a:xfrm>
            <a:off x="7581835" y="3807475"/>
            <a:ext cx="255149" cy="233737"/>
          </a:xfrm>
          <a:prstGeom prst="rect">
            <a:avLst/>
          </a:prstGeom>
        </p:spPr>
      </p:pic>
      <p:pic>
        <p:nvPicPr>
          <p:cNvPr id="25" name="Obrázok 24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281" b="50452" l="84938" r="878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580" t="42385" r="11841" b="48652"/>
          <a:stretch/>
        </p:blipFill>
        <p:spPr>
          <a:xfrm>
            <a:off x="7429435" y="3950272"/>
            <a:ext cx="332320" cy="343320"/>
          </a:xfrm>
          <a:prstGeom prst="rect">
            <a:avLst/>
          </a:prstGeom>
        </p:spPr>
      </p:pic>
      <p:pic>
        <p:nvPicPr>
          <p:cNvPr id="26" name="Obrázok 25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281" b="50452" l="84938" r="878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580" t="42385" r="11841" b="48652"/>
          <a:stretch/>
        </p:blipFill>
        <p:spPr>
          <a:xfrm>
            <a:off x="7174286" y="3299440"/>
            <a:ext cx="332320" cy="343320"/>
          </a:xfrm>
          <a:prstGeom prst="rect">
            <a:avLst/>
          </a:prstGeom>
        </p:spPr>
      </p:pic>
      <p:pic>
        <p:nvPicPr>
          <p:cNvPr id="27" name="Obrázok 26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3300" b="40416" l="87115" r="89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783" t="32410" r="9892" b="58694"/>
          <a:stretch/>
        </p:blipFill>
        <p:spPr>
          <a:xfrm>
            <a:off x="8041729" y="3559016"/>
            <a:ext cx="269707" cy="297590"/>
          </a:xfrm>
          <a:prstGeom prst="rect">
            <a:avLst/>
          </a:prstGeom>
        </p:spPr>
      </p:pic>
      <p:pic>
        <p:nvPicPr>
          <p:cNvPr id="28" name="Obrázok 27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3300" b="40416" l="87115" r="89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783" t="32410" r="9892" b="58694"/>
          <a:stretch/>
        </p:blipFill>
        <p:spPr>
          <a:xfrm>
            <a:off x="7759638" y="3875099"/>
            <a:ext cx="269707" cy="297590"/>
          </a:xfrm>
          <a:prstGeom prst="rect">
            <a:avLst/>
          </a:prstGeom>
        </p:spPr>
      </p:pic>
      <p:pic>
        <p:nvPicPr>
          <p:cNvPr id="29" name="Obrázok 28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3300" b="40416" l="87115" r="89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783" t="32410" r="9892" b="58694"/>
          <a:stretch/>
        </p:blipFill>
        <p:spPr>
          <a:xfrm>
            <a:off x="7477115" y="3441502"/>
            <a:ext cx="269707" cy="297590"/>
          </a:xfrm>
          <a:prstGeom prst="rect">
            <a:avLst/>
          </a:prstGeom>
        </p:spPr>
      </p:pic>
      <p:pic>
        <p:nvPicPr>
          <p:cNvPr id="30" name="Obrázok 2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71" t="52046" r="4992" b="40750"/>
          <a:stretch/>
        </p:blipFill>
        <p:spPr>
          <a:xfrm>
            <a:off x="7350336" y="3707811"/>
            <a:ext cx="253557" cy="248090"/>
          </a:xfrm>
          <a:prstGeom prst="rect">
            <a:avLst/>
          </a:prstGeom>
        </p:spPr>
      </p:pic>
      <p:pic>
        <p:nvPicPr>
          <p:cNvPr id="22" name="Obrázok 21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174" b="51307" l="89077" r="918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732" t="44407" r="7816" b="47926"/>
          <a:stretch/>
        </p:blipFill>
        <p:spPr>
          <a:xfrm>
            <a:off x="7085297" y="3590942"/>
            <a:ext cx="255149" cy="233737"/>
          </a:xfrm>
          <a:prstGeom prst="rect">
            <a:avLst/>
          </a:prstGeom>
        </p:spPr>
      </p:pic>
      <p:pic>
        <p:nvPicPr>
          <p:cNvPr id="31" name="Obrázok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71" t="52046" r="4992" b="40750"/>
          <a:stretch/>
        </p:blipFill>
        <p:spPr>
          <a:xfrm>
            <a:off x="7874610" y="3133295"/>
            <a:ext cx="253557" cy="248090"/>
          </a:xfrm>
          <a:prstGeom prst="rect">
            <a:avLst/>
          </a:prstGeom>
        </p:spPr>
      </p:pic>
      <p:pic>
        <p:nvPicPr>
          <p:cNvPr id="32" name="Obrázok 31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281" b="50452" l="84938" r="878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580" t="42385" r="11841" b="48652"/>
          <a:stretch/>
        </p:blipFill>
        <p:spPr>
          <a:xfrm>
            <a:off x="8083950" y="3741123"/>
            <a:ext cx="332320" cy="343320"/>
          </a:xfrm>
          <a:prstGeom prst="rect">
            <a:avLst/>
          </a:prstGeom>
        </p:spPr>
      </p:pic>
      <p:sp>
        <p:nvSpPr>
          <p:cNvPr id="33" name="BlokTextu 32"/>
          <p:cNvSpPr txBox="1"/>
          <p:nvPr/>
        </p:nvSpPr>
        <p:spPr>
          <a:xfrm>
            <a:off x="3760512" y="4509120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000" b="1" dirty="0">
                <a:latin typeface="Comic Sans MS" pitchFamily="66" charset="0"/>
              </a:rPr>
              <a:t>90 %</a:t>
            </a:r>
            <a:br>
              <a:rPr lang="sk-SK" sz="2000" b="1" dirty="0">
                <a:latin typeface="Comic Sans MS" pitchFamily="66" charset="0"/>
              </a:rPr>
            </a:br>
            <a:r>
              <a:rPr lang="sk-SK" sz="2000" b="1" dirty="0">
                <a:latin typeface="Comic Sans MS" pitchFamily="66" charset="0"/>
              </a:rPr>
              <a:t>voda</a:t>
            </a:r>
          </a:p>
        </p:txBody>
      </p:sp>
      <p:sp>
        <p:nvSpPr>
          <p:cNvPr id="34" name="BlokTextu 33"/>
          <p:cNvSpPr txBox="1"/>
          <p:nvPr/>
        </p:nvSpPr>
        <p:spPr>
          <a:xfrm>
            <a:off x="5435097" y="4516330"/>
            <a:ext cx="1367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000" b="1" dirty="0">
                <a:latin typeface="Comic Sans MS" pitchFamily="66" charset="0"/>
              </a:rPr>
              <a:t>8 %</a:t>
            </a:r>
          </a:p>
          <a:p>
            <a:pPr algn="ctr"/>
            <a:r>
              <a:rPr lang="sk-SK" sz="2000" b="1" dirty="0">
                <a:latin typeface="Comic Sans MS" pitchFamily="66" charset="0"/>
              </a:rPr>
              <a:t>bielkoviny</a:t>
            </a:r>
          </a:p>
        </p:txBody>
      </p:sp>
      <p:pic>
        <p:nvPicPr>
          <p:cNvPr id="37" name="Obrázok 36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281" b="50452" l="84938" r="878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580" t="42385" r="11841" b="48652"/>
          <a:stretch/>
        </p:blipFill>
        <p:spPr>
          <a:xfrm>
            <a:off x="8041728" y="3038065"/>
            <a:ext cx="332320" cy="343320"/>
          </a:xfrm>
          <a:prstGeom prst="rect">
            <a:avLst/>
          </a:prstGeom>
        </p:spPr>
      </p:pic>
      <p:pic>
        <p:nvPicPr>
          <p:cNvPr id="38" name="Obrázok 37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174" b="51307" l="89077" r="918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732" t="44407" r="7816" b="47926"/>
          <a:stretch/>
        </p:blipFill>
        <p:spPr>
          <a:xfrm>
            <a:off x="8340792" y="3590297"/>
            <a:ext cx="255149" cy="233737"/>
          </a:xfrm>
          <a:prstGeom prst="rect">
            <a:avLst/>
          </a:prstGeom>
        </p:spPr>
      </p:pic>
      <p:pic>
        <p:nvPicPr>
          <p:cNvPr id="39" name="Obrázok 38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3300" b="40416" l="87115" r="89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783" t="32410" r="9892" b="58694"/>
          <a:stretch/>
        </p:blipFill>
        <p:spPr>
          <a:xfrm>
            <a:off x="7642331" y="2959750"/>
            <a:ext cx="269707" cy="297590"/>
          </a:xfrm>
          <a:prstGeom prst="rect">
            <a:avLst/>
          </a:prstGeom>
        </p:spPr>
      </p:pic>
      <p:sp>
        <p:nvSpPr>
          <p:cNvPr id="40" name="BlokTextu 39"/>
          <p:cNvSpPr txBox="1"/>
          <p:nvPr/>
        </p:nvSpPr>
        <p:spPr>
          <a:xfrm>
            <a:off x="6930694" y="4516330"/>
            <a:ext cx="20697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000" b="1" dirty="0">
                <a:latin typeface="Comic Sans MS" pitchFamily="66" charset="0"/>
              </a:rPr>
              <a:t>živiny </a:t>
            </a:r>
          </a:p>
          <a:p>
            <a:pPr algn="ctr"/>
            <a:r>
              <a:rPr lang="sk-SK" sz="2000" b="1" dirty="0">
                <a:latin typeface="Comic Sans MS" pitchFamily="66" charset="0"/>
              </a:rPr>
              <a:t>minerálne látky</a:t>
            </a:r>
          </a:p>
        </p:txBody>
      </p:sp>
      <p:cxnSp>
        <p:nvCxnSpPr>
          <p:cNvPr id="42" name="Rovná spojnica 41"/>
          <p:cNvCxnSpPr/>
          <p:nvPr/>
        </p:nvCxnSpPr>
        <p:spPr>
          <a:xfrm>
            <a:off x="2339752" y="3741123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ovná spojovacia šípka 43"/>
          <p:cNvCxnSpPr/>
          <p:nvPr/>
        </p:nvCxnSpPr>
        <p:spPr>
          <a:xfrm>
            <a:off x="2339752" y="3739092"/>
            <a:ext cx="864096" cy="2031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5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Comic Sans MS" pitchFamily="66" charset="0"/>
              </a:rPr>
              <a:t>Krvné skupiny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143508" y="188640"/>
            <a:ext cx="8856984" cy="648072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6858556" y="4009670"/>
            <a:ext cx="201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>
                <a:latin typeface="Comic Sans MS" pitchFamily="66" charset="0"/>
              </a:rPr>
              <a:t>Ján </a:t>
            </a:r>
            <a:r>
              <a:rPr lang="sk-SK" b="1" dirty="0" err="1">
                <a:latin typeface="Comic Sans MS" pitchFamily="66" charset="0"/>
              </a:rPr>
              <a:t>Janský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sk-SK" sz="2800" dirty="0">
                <a:latin typeface="Comic Sans MS" pitchFamily="66" charset="0"/>
              </a:rPr>
              <a:t>Podľa vlastností červených krviniek 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sk-SK" sz="2800" dirty="0">
                <a:latin typeface="Comic Sans MS" pitchFamily="66" charset="0"/>
              </a:rPr>
              <a:t>   rozlišujeme krvné skupiny: </a:t>
            </a:r>
          </a:p>
          <a:p>
            <a:pPr>
              <a:lnSpc>
                <a:spcPct val="90000"/>
              </a:lnSpc>
              <a:defRPr/>
            </a:pPr>
            <a:r>
              <a:rPr lang="sk-SK" sz="2800" b="1" dirty="0">
                <a:solidFill>
                  <a:srgbClr val="C00000"/>
                </a:solidFill>
                <a:latin typeface="Comic Sans MS" pitchFamily="66" charset="0"/>
              </a:rPr>
              <a:t>A</a:t>
            </a:r>
          </a:p>
          <a:p>
            <a:pPr>
              <a:lnSpc>
                <a:spcPct val="90000"/>
              </a:lnSpc>
              <a:defRPr/>
            </a:pPr>
            <a:r>
              <a:rPr lang="sk-SK" sz="2800" b="1" dirty="0">
                <a:solidFill>
                  <a:srgbClr val="C00000"/>
                </a:solidFill>
                <a:latin typeface="Comic Sans MS" pitchFamily="66" charset="0"/>
              </a:rPr>
              <a:t>B</a:t>
            </a:r>
          </a:p>
          <a:p>
            <a:pPr>
              <a:lnSpc>
                <a:spcPct val="90000"/>
              </a:lnSpc>
              <a:defRPr/>
            </a:pPr>
            <a:r>
              <a:rPr lang="sk-SK" sz="2800" b="1" dirty="0">
                <a:solidFill>
                  <a:srgbClr val="C00000"/>
                </a:solidFill>
                <a:latin typeface="Comic Sans MS" pitchFamily="66" charset="0"/>
              </a:rPr>
              <a:t>AB</a:t>
            </a:r>
            <a:r>
              <a:rPr lang="sk-SK" sz="2800" dirty="0">
                <a:latin typeface="Comic Sans MS" pitchFamily="66" charset="0"/>
              </a:rPr>
              <a:t> - univerzálny príjemca</a:t>
            </a:r>
          </a:p>
          <a:p>
            <a:pPr>
              <a:lnSpc>
                <a:spcPct val="90000"/>
              </a:lnSpc>
              <a:defRPr/>
            </a:pPr>
            <a:r>
              <a:rPr lang="sk-SK" sz="2800" b="1" dirty="0">
                <a:solidFill>
                  <a:srgbClr val="C00000"/>
                </a:solidFill>
                <a:latin typeface="Comic Sans MS" pitchFamily="66" charset="0"/>
              </a:rPr>
              <a:t>0</a:t>
            </a:r>
            <a:r>
              <a:rPr lang="sk-SK" sz="28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sk-SK" sz="2800" dirty="0">
                <a:latin typeface="Comic Sans MS" pitchFamily="66" charset="0"/>
              </a:rPr>
              <a:t>- univerzálny darca</a:t>
            </a:r>
          </a:p>
          <a:p>
            <a:pPr>
              <a:lnSpc>
                <a:spcPct val="90000"/>
              </a:lnSpc>
              <a:defRPr/>
            </a:pPr>
            <a:endParaRPr lang="sk-SK" sz="1400" b="1" dirty="0">
              <a:latin typeface="Comic Sans MS" pitchFamily="66" charset="0"/>
            </a:endParaRP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5" b="22270"/>
          <a:stretch/>
        </p:blipFill>
        <p:spPr>
          <a:xfrm>
            <a:off x="2123728" y="4772155"/>
            <a:ext cx="5179603" cy="1732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" t="6317" r="2544" b="8622"/>
          <a:stretch/>
        </p:blipFill>
        <p:spPr>
          <a:xfrm>
            <a:off x="7003022" y="1484784"/>
            <a:ext cx="1817449" cy="240446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7856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369</Words>
  <Application>Microsoft Office PowerPoint</Application>
  <PresentationFormat>Prezentácia na obrazovke (4:3)</PresentationFormat>
  <Paragraphs>103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0" baseType="lpstr">
      <vt:lpstr>Arial</vt:lpstr>
      <vt:lpstr>Berlin Sans FB Demi</vt:lpstr>
      <vt:lpstr>Calibri</vt:lpstr>
      <vt:lpstr>Comic Sans MS</vt:lpstr>
      <vt:lpstr>Wingdings</vt:lpstr>
      <vt:lpstr>Motív Office</vt:lpstr>
      <vt:lpstr>Obehová sústava</vt:lpstr>
      <vt:lpstr>Krv</vt:lpstr>
      <vt:lpstr>Krv</vt:lpstr>
      <vt:lpstr>Červené krvinky</vt:lpstr>
      <vt:lpstr>Biele krvinky</vt:lpstr>
      <vt:lpstr>Krvné doštičky</vt:lpstr>
      <vt:lpstr>Krvné bunky</vt:lpstr>
      <vt:lpstr>Krvná plazma</vt:lpstr>
      <vt:lpstr>Krvné skupiny</vt:lpstr>
      <vt:lpstr>Krvné skupiny</vt:lpstr>
      <vt:lpstr>Strata krvi</vt:lpstr>
      <vt:lpstr>Darovanie krvi</vt:lpstr>
      <vt:lpstr>Hádaj kto som?</vt:lpstr>
      <vt:lpstr>Ďakujem za pozornosť :)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Obehová sústava</dc:title>
  <dc:creator>Rebeka Segečová</dc:creator>
  <cp:lastModifiedBy>Rebeka Segečová</cp:lastModifiedBy>
  <cp:revision>40</cp:revision>
  <dcterms:created xsi:type="dcterms:W3CDTF">2017-01-29T13:36:38Z</dcterms:created>
  <dcterms:modified xsi:type="dcterms:W3CDTF">2021-04-27T11:03:10Z</dcterms:modified>
</cp:coreProperties>
</file>