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2CA4B-87B6-4735-A365-C48D0EC2F59E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E80ED-F1B9-4599-9D5C-7E6B45AEDE0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E80ED-F1B9-4599-9D5C-7E6B45AEDE04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E80ED-F1B9-4599-9D5C-7E6B45AEDE04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56BAF-79C2-4733-8226-C8BD2762D6DA}" type="datetimeFigureOut">
              <a:rPr lang="sk-SK" smtClean="0"/>
              <a:pPr/>
              <a:t>7.4.2019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CD91D-C7E0-4D49-A53A-2CAC249979F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Lenovo\Downloads\SCOBY-packaging-by-MakeGrowLab-1080p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786058"/>
            <a:ext cx="7772400" cy="1500198"/>
          </a:xfrm>
        </p:spPr>
        <p:txBody>
          <a:bodyPr/>
          <a:lstStyle/>
          <a:p>
            <a:r>
              <a:rPr lang="sk-SK" b="1" dirty="0" smtClean="0">
                <a:solidFill>
                  <a:srgbClr val="002060"/>
                </a:solidFill>
                <a:latin typeface="AR DARLING" pitchFamily="2" charset="0"/>
              </a:rPr>
              <a:t>Iné huby a lišajníky</a:t>
            </a:r>
            <a:endParaRPr lang="sk-SK" b="1" dirty="0">
              <a:solidFill>
                <a:srgbClr val="002060"/>
              </a:solidFill>
              <a:latin typeface="AR DARLING" pitchFamily="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43372" y="5143512"/>
            <a:ext cx="4714908" cy="1143008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Biológia 6. ročník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ZŠ Jána Švermu, Humenné </a:t>
            </a:r>
          </a:p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Mgr. Veronika Bačovčinová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85728"/>
            <a:ext cx="3837956" cy="2143116"/>
          </a:xfrm>
          <a:prstGeom prst="rect">
            <a:avLst/>
          </a:prstGeom>
          <a:noFill/>
        </p:spPr>
      </p:pic>
      <p:pic>
        <p:nvPicPr>
          <p:cNvPr id="15362" name="Picture 2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571612"/>
            <a:ext cx="2000264" cy="1507343"/>
          </a:xfrm>
          <a:prstGeom prst="rect">
            <a:avLst/>
          </a:prstGeom>
          <a:noFill/>
        </p:spPr>
      </p:pic>
      <p:pic>
        <p:nvPicPr>
          <p:cNvPr id="15364" name="Picture 4" descr="VÃ½sledok vyhÄ¾adÃ¡vania obrÃ¡zkov pre dopyt liÅ¡ajnÃ­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28604"/>
            <a:ext cx="2476502" cy="1857378"/>
          </a:xfrm>
          <a:prstGeom prst="rect">
            <a:avLst/>
          </a:prstGeom>
          <a:noFill/>
        </p:spPr>
      </p:pic>
      <p:pic>
        <p:nvPicPr>
          <p:cNvPr id="15366" name="Picture 6" descr="VÃ½sledok vyhÄ¾adÃ¡vania obrÃ¡zkov pre dopyt liÅ¡ajnÃ­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357694"/>
            <a:ext cx="3786214" cy="21297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Význam kvasiniek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i="1" dirty="0" smtClean="0"/>
              <a:t>Potravinársky priemysel- </a:t>
            </a:r>
            <a:r>
              <a:rPr lang="sk-SK" b="1" dirty="0" smtClean="0"/>
              <a:t>výroba pečiva</a:t>
            </a:r>
          </a:p>
          <a:p>
            <a:pPr>
              <a:buNone/>
            </a:pPr>
            <a:r>
              <a:rPr lang="sk-SK" i="1" dirty="0" smtClean="0"/>
              <a:t>Liehovarnícky priemysel- </a:t>
            </a:r>
            <a:r>
              <a:rPr lang="sk-SK" b="1" dirty="0" smtClean="0"/>
              <a:t>výroba piva, vína</a:t>
            </a:r>
          </a:p>
          <a:p>
            <a:pPr>
              <a:buNone/>
            </a:pPr>
            <a:r>
              <a:rPr lang="sk-SK" i="1" dirty="0" smtClean="0"/>
              <a:t>Farmaceutický a kozmetický priemysel</a:t>
            </a:r>
          </a:p>
          <a:p>
            <a:pPr>
              <a:buNone/>
            </a:pPr>
            <a:r>
              <a:rPr lang="sk-SK" i="1" dirty="0" smtClean="0"/>
              <a:t>Medicína</a:t>
            </a:r>
            <a:r>
              <a:rPr lang="sk-SK" dirty="0" smtClean="0"/>
              <a:t>- kvasinky (</a:t>
            </a:r>
            <a:r>
              <a:rPr lang="sk-SK" b="1" dirty="0" smtClean="0"/>
              <a:t>pôvodcovia ochorení), výroba vakcín, vitamínov,...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Vedci sú fascinovaní životom kvasiniek. Mladá poľská vedkyňa vyrobila </a:t>
            </a:r>
            <a:r>
              <a:rPr lang="sk-SK" b="1" dirty="0" smtClean="0"/>
              <a:t>obal z kvasiniek (</a:t>
            </a:r>
            <a:r>
              <a:rPr lang="sk-SK" b="1" dirty="0" err="1" smtClean="0"/>
              <a:t>scoby</a:t>
            </a:r>
            <a:r>
              <a:rPr lang="sk-SK" b="1" dirty="0" smtClean="0"/>
              <a:t>)</a:t>
            </a:r>
            <a:r>
              <a:rPr lang="sk-SK" dirty="0" smtClean="0"/>
              <a:t>, ktorý sa dá ľahko rozložiť, zjesť a v budúcnosti by mohol nahradiť obaly z plastu </a:t>
            </a:r>
            <a:r>
              <a:rPr lang="sk-SK" dirty="0" smtClean="0">
                <a:sym typeface="Wingdings" pitchFamily="2" charset="2"/>
              </a:rPr>
              <a:t>. </a:t>
            </a: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pic>
        <p:nvPicPr>
          <p:cNvPr id="26626" name="Picture 2" descr="Scoby je organickÃ½ obalovÃ½ materiÃ¡l z kvasiniek, ktorÃ½ mÃ´Å¾ete skompostovaÅ¥ alebo zjesÅ¥ 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292023"/>
            <a:ext cx="4429156" cy="3413294"/>
          </a:xfrm>
          <a:prstGeom prst="rect">
            <a:avLst/>
          </a:prstGeom>
          <a:noFill/>
        </p:spPr>
      </p:pic>
      <p:pic>
        <p:nvPicPr>
          <p:cNvPr id="26628" name="Picture 4" descr="https://www.odpady-portal.sk/files/Priloha2/ezgif-1-d1765125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57562"/>
            <a:ext cx="4143404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358246" cy="1500198"/>
          </a:xfrm>
        </p:spPr>
        <p:txBody>
          <a:bodyPr>
            <a:normAutofit fontScale="90000"/>
          </a:bodyPr>
          <a:lstStyle/>
          <a:p>
            <a:pPr algn="l"/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dirty="0" smtClean="0"/>
              <a:t>Tento výskum </a:t>
            </a:r>
            <a:r>
              <a:rPr lang="sk-SK" sz="2200" dirty="0" smtClean="0"/>
              <a:t>využíva hubu s </a:t>
            </a:r>
            <a:r>
              <a:rPr lang="sk-SK" sz="2200" dirty="0" smtClean="0"/>
              <a:t>názvom </a:t>
            </a:r>
            <a:r>
              <a:rPr lang="sk-SK" sz="2200" b="1" dirty="0" err="1" smtClean="0"/>
              <a:t>kombuča</a:t>
            </a:r>
            <a:r>
              <a:rPr lang="sk-SK" sz="2200" b="1" dirty="0" smtClean="0"/>
              <a:t> (“čajová </a:t>
            </a:r>
            <a:r>
              <a:rPr lang="sk-SK" sz="2200" b="1" dirty="0" smtClean="0"/>
              <a:t>huba“)</a:t>
            </a:r>
            <a:r>
              <a:rPr lang="sk-SK" sz="2200" dirty="0" smtClean="0"/>
              <a:t>. </a:t>
            </a:r>
            <a:r>
              <a:rPr lang="sk-SK" sz="2200" dirty="0" smtClean="0"/>
              <a:t>Tá sa namáča do vody bohatej na baktérie a kvasinky, ktorá sa </a:t>
            </a:r>
            <a:r>
              <a:rPr lang="sk-SK" sz="2200" dirty="0"/>
              <a:t>pravidelne „kŕmi“ cukrom a poľnohospodárskym </a:t>
            </a:r>
            <a:r>
              <a:rPr lang="sk-SK" sz="2200" dirty="0" smtClean="0"/>
              <a:t>odpadom.  Takýmto spôsobom vzniká tento jedinečný obal na potraviny.  </a:t>
            </a:r>
            <a:endParaRPr lang="sk-SK" sz="2200" dirty="0"/>
          </a:p>
        </p:txBody>
      </p:sp>
      <p:pic>
        <p:nvPicPr>
          <p:cNvPr id="4" name="SCOBY-packaging-by-MakeGrowLab-1080p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1472" y="2000240"/>
            <a:ext cx="8036249" cy="4352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Napíš si</a:t>
            </a:r>
            <a:br>
              <a:rPr lang="sk-SK" dirty="0" smtClean="0"/>
            </a:b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Iné huby a lišajníky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b="1" dirty="0">
                <a:latin typeface="Times New Roman" pitchFamily="18" charset="0"/>
                <a:cs typeface="Times New Roman" pitchFamily="18" charset="0"/>
              </a:rPr>
              <a:t>Patria sem: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sk-SK" dirty="0">
                <a:latin typeface="Times New Roman" pitchFamily="18" charset="0"/>
                <a:cs typeface="Times New Roman" pitchFamily="18" charset="0"/>
              </a:rPr>
              <a:t>kvasinky</a:t>
            </a:r>
          </a:p>
          <a:p>
            <a:pPr lvl="0"/>
            <a:r>
              <a:rPr lang="sk-SK" dirty="0">
                <a:latin typeface="Times New Roman" pitchFamily="18" charset="0"/>
                <a:cs typeface="Times New Roman" pitchFamily="18" charset="0"/>
              </a:rPr>
              <a:t>plesne</a:t>
            </a:r>
          </a:p>
          <a:p>
            <a:pPr lvl="0"/>
            <a:r>
              <a:rPr lang="sk-SK" dirty="0">
                <a:latin typeface="Times New Roman" pitchFamily="18" charset="0"/>
                <a:cs typeface="Times New Roman" pitchFamily="18" charset="0"/>
              </a:rPr>
              <a:t>lišajníky</a:t>
            </a:r>
          </a:p>
          <a:p>
            <a:pPr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Kvasinky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sú </a:t>
            </a:r>
            <a:r>
              <a:rPr lang="sk-SK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jednobunkové organizmy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( jedna bunka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vykonáva všetky životné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procesy)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Bunku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kvasinky tvoria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organely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sk-SK" dirty="0">
                <a:latin typeface="Times New Roman" pitchFamily="18" charset="0"/>
                <a:cs typeface="Times New Roman" pitchFamily="18" charset="0"/>
              </a:rPr>
              <a:t>jadro</a:t>
            </a:r>
          </a:p>
          <a:p>
            <a:pPr lvl="0"/>
            <a:r>
              <a:rPr lang="sk-SK" dirty="0">
                <a:latin typeface="Times New Roman" pitchFamily="18" charset="0"/>
                <a:cs typeface="Times New Roman" pitchFamily="18" charset="0"/>
              </a:rPr>
              <a:t>bunková stena</a:t>
            </a:r>
          </a:p>
          <a:p>
            <a:pPr lvl="0"/>
            <a:r>
              <a:rPr lang="sk-SK" dirty="0">
                <a:latin typeface="Times New Roman" pitchFamily="18" charset="0"/>
                <a:cs typeface="Times New Roman" pitchFamily="18" charset="0"/>
              </a:rPr>
              <a:t>cytoplazmatická membrána</a:t>
            </a:r>
          </a:p>
          <a:p>
            <a:pPr lvl="0"/>
            <a:r>
              <a:rPr lang="sk-SK" dirty="0">
                <a:latin typeface="Times New Roman" pitchFamily="18" charset="0"/>
                <a:cs typeface="Times New Roman" pitchFamily="18" charset="0"/>
              </a:rPr>
              <a:t>vakuola</a:t>
            </a:r>
          </a:p>
          <a:p>
            <a:pPr lvl="0"/>
            <a:r>
              <a:rPr lang="sk-SK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itochondrie</a:t>
            </a:r>
          </a:p>
          <a:p>
            <a:pPr lvl="0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Kvasinky sa 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živia rozkladom cukru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 rozmnožujú sa 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pučaním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smtClean="0">
                <a:solidFill>
                  <a:srgbClr val="7030A0"/>
                </a:solidFill>
              </a:rPr>
              <a:t>Plesne</a:t>
            </a:r>
            <a:endParaRPr lang="sk-SK" b="1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sk-SK" smtClean="0"/>
              <a:t>Sú </a:t>
            </a:r>
            <a:r>
              <a:rPr lang="sk-SK" b="1" smtClean="0"/>
              <a:t>mnohobunkové huby </a:t>
            </a:r>
            <a:r>
              <a:rPr lang="sk-SK" b="1" smtClean="0">
                <a:solidFill>
                  <a:srgbClr val="7030A0"/>
                </a:solidFill>
              </a:rPr>
              <a:t>bez plodníc</a:t>
            </a:r>
            <a:r>
              <a:rPr lang="sk-SK" smtClean="0"/>
              <a:t>. </a:t>
            </a:r>
          </a:p>
          <a:p>
            <a:r>
              <a:rPr lang="sk-SK" b="1" smtClean="0"/>
              <a:t>Voľným okom ich nevidíme</a:t>
            </a:r>
            <a:r>
              <a:rPr lang="sk-SK" smtClean="0"/>
              <a:t>, až kým nevytvárajú povlaky (pripomínajú vatu alebo zamat). </a:t>
            </a:r>
            <a:r>
              <a:rPr lang="sk-SK" b="1" smtClean="0"/>
              <a:t>Sú všade okolo nás </a:t>
            </a:r>
            <a:r>
              <a:rPr lang="sk-SK" smtClean="0"/>
              <a:t>(pôda, voda, vzduch). Rozmnožujú sa </a:t>
            </a:r>
            <a:r>
              <a:rPr lang="sk-SK" b="1" smtClean="0">
                <a:solidFill>
                  <a:srgbClr val="7030A0"/>
                </a:solidFill>
              </a:rPr>
              <a:t>výtrusmi</a:t>
            </a:r>
            <a:r>
              <a:rPr lang="sk-SK" smtClean="0"/>
              <a:t>.</a:t>
            </a:r>
            <a:endParaRPr lang="sk-SK" dirty="0"/>
          </a:p>
        </p:txBody>
      </p:sp>
      <p:pic>
        <p:nvPicPr>
          <p:cNvPr id="27650" name="Picture 2" descr="VÃ½sledok vyhÄ¾adÃ¡vania obrÃ¡zkov pre dopyt ples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4286256"/>
            <a:ext cx="3286148" cy="2190765"/>
          </a:xfrm>
          <a:prstGeom prst="rect">
            <a:avLst/>
          </a:prstGeom>
          <a:noFill/>
        </p:spPr>
      </p:pic>
      <p:pic>
        <p:nvPicPr>
          <p:cNvPr id="27652" name="Picture 4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256"/>
            <a:ext cx="4038592" cy="2311148"/>
          </a:xfrm>
          <a:prstGeom prst="rect">
            <a:avLst/>
          </a:prstGeom>
          <a:noFill/>
        </p:spPr>
      </p:pic>
      <p:pic>
        <p:nvPicPr>
          <p:cNvPr id="27654" name="Picture 6" descr="SÃºvisiaci obrÃ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0"/>
            <a:ext cx="2430690" cy="1357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Stavba tela plesní</a:t>
            </a:r>
            <a:endParaRPr lang="sk-SK" b="1" dirty="0"/>
          </a:p>
        </p:txBody>
      </p:sp>
      <p:pic>
        <p:nvPicPr>
          <p:cNvPr id="8" name="Zástupný symbol pro obsah 7" descr="stiahnuť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2214554"/>
            <a:ext cx="4999884" cy="3357586"/>
          </a:xfrm>
        </p:spPr>
      </p:pic>
      <p:sp>
        <p:nvSpPr>
          <p:cNvPr id="30722" name="AutoShape 2" descr="VÃ½sledok vyhÄ¾adÃ¡vania obrÃ¡zkov pre dopyt stavba tela plesnÃ­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24" name="AutoShape 4" descr="VÃ½sledok vyhÄ¾adÃ¡vania obrÃ¡zkov pre dopyt stavba tela plesnÃ­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26" name="AutoShape 6" descr="VÃ½sledok vyhÄ¾adÃ¡vania obrÃ¡zkov pre dopyt stavba tela plesnÃ­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3357586" cy="498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Napíš si: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525963"/>
          </a:xfrm>
        </p:spPr>
        <p:txBody>
          <a:bodyPr/>
          <a:lstStyle/>
          <a:p>
            <a:pPr lvl="0">
              <a:buNone/>
            </a:pP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Plesne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sú mnohobunkové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huby bez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plodníc. Rozmnožujú sa pomocou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výtrusov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Ich telo tvorí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sk-S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mnohobunkové podhubie</a:t>
            </a:r>
          </a:p>
          <a:p>
            <a:pPr lvl="0"/>
            <a:r>
              <a:rPr lang="sk-SK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výtrusnica</a:t>
            </a:r>
            <a:r>
              <a:rPr lang="sk-S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ktorá vyrastá z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podhubia</a:t>
            </a:r>
            <a:endParaRPr lang="sk-SK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002060"/>
                </a:solidFill>
              </a:rPr>
              <a:t>Lišajníky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Tvoria </a:t>
            </a:r>
            <a:r>
              <a:rPr lang="sk-SK" b="1" dirty="0" smtClean="0"/>
              <a:t>2</a:t>
            </a:r>
            <a:r>
              <a:rPr lang="sk-SK" dirty="0" smtClean="0"/>
              <a:t> </a:t>
            </a:r>
            <a:r>
              <a:rPr lang="sk-SK" b="1" dirty="0" smtClean="0"/>
              <a:t>organizmy</a:t>
            </a:r>
            <a:r>
              <a:rPr lang="sk-SK" dirty="0" smtClean="0"/>
              <a:t>, ktoré žijú  spolu v symbióze:</a:t>
            </a:r>
          </a:p>
          <a:p>
            <a:pPr lvl="2"/>
            <a:r>
              <a:rPr lang="sk-SK" b="1" u="sng" dirty="0">
                <a:solidFill>
                  <a:srgbClr val="002060"/>
                </a:solidFill>
              </a:rPr>
              <a:t>hubové vlákna</a:t>
            </a:r>
            <a:r>
              <a:rPr lang="sk-SK" dirty="0"/>
              <a:t>, ktoré nasávajú vodu</a:t>
            </a:r>
          </a:p>
          <a:p>
            <a:pPr lvl="2"/>
            <a:r>
              <a:rPr lang="sk-SK" b="1" u="sng" dirty="0">
                <a:solidFill>
                  <a:srgbClr val="002060"/>
                </a:solidFill>
              </a:rPr>
              <a:t>jednobunkové riasy</a:t>
            </a:r>
            <a:r>
              <a:rPr lang="sk-SK" dirty="0"/>
              <a:t>, </a:t>
            </a:r>
            <a:r>
              <a:rPr lang="sk-SK" dirty="0" smtClean="0"/>
              <a:t>pri fotosyntéze  vytvárajú </a:t>
            </a:r>
            <a:r>
              <a:rPr lang="sk-SK" dirty="0"/>
              <a:t>organické látky, ktoré potrebujú huby na výživu </a:t>
            </a:r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Hubové vlákna + jednobunkové riasy = lišajník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31746" name="Picture 2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4000504"/>
            <a:ext cx="2376490" cy="2656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Zástupcovia lišajníkov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3794" name="Picture 2" descr="VÃ½sledok vyhÄ¾adÃ¡vania obrÃ¡zkov pre dopyt diskovka bublinatÃ¡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3524234" cy="2643176"/>
          </a:xfrm>
          <a:prstGeom prst="rect">
            <a:avLst/>
          </a:prstGeom>
          <a:noFill/>
        </p:spPr>
      </p:pic>
      <p:sp>
        <p:nvSpPr>
          <p:cNvPr id="5" name="Zaoblený obdélník 4"/>
          <p:cNvSpPr/>
          <p:nvPr/>
        </p:nvSpPr>
        <p:spPr>
          <a:xfrm>
            <a:off x="0" y="1214422"/>
            <a:ext cx="2428892" cy="4286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iskovka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bublinatá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6" name="Picture 4" descr="VÃ½sledok vyhÄ¾adÃ¡vania obrÃ¡zkov pre dopyt zemepisnÃ­k mapovitÃ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142984"/>
            <a:ext cx="4194236" cy="29765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Obdélník 6"/>
          <p:cNvSpPr/>
          <p:nvPr/>
        </p:nvSpPr>
        <p:spPr>
          <a:xfrm>
            <a:off x="6357950" y="1142984"/>
            <a:ext cx="2571768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emepisník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mapovitý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8" name="Picture 6" descr="VÃ½sledok vyhÄ¾adÃ¡vania obrÃ¡zkov pre dopyt dutohlÃ¡vka sob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929066"/>
            <a:ext cx="3000364" cy="20002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10" name="Zaoblený obdélník 9"/>
          <p:cNvSpPr/>
          <p:nvPr/>
        </p:nvSpPr>
        <p:spPr>
          <a:xfrm>
            <a:off x="0" y="6000768"/>
            <a:ext cx="2571768" cy="64291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utohlávka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sobia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800" name="Picture 8" descr="VÃ½sledok vyhÄ¾adÃ¡vania obrÃ¡zkov pre dopyt diskovnÃ­k mÃºrovÃ½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4214818"/>
            <a:ext cx="3286148" cy="2173098"/>
          </a:xfrm>
          <a:prstGeom prst="rect">
            <a:avLst/>
          </a:prstGeom>
          <a:noFill/>
        </p:spPr>
      </p:pic>
      <p:sp>
        <p:nvSpPr>
          <p:cNvPr id="12" name="Obdélník 11"/>
          <p:cNvSpPr/>
          <p:nvPr/>
        </p:nvSpPr>
        <p:spPr>
          <a:xfrm>
            <a:off x="6500826" y="6143644"/>
            <a:ext cx="2643174" cy="5000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k-SK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iskovník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múrový</a:t>
            </a:r>
            <a:endParaRPr lang="sk-SK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r>
              <a:rPr lang="sk-SK" sz="2800" dirty="0"/>
              <a:t>Predpokladá sa, že vo svete sa nachádza približne </a:t>
            </a:r>
            <a:r>
              <a:rPr lang="sk-SK" sz="2800" b="1" dirty="0"/>
              <a:t>20 000 druhov </a:t>
            </a:r>
            <a:r>
              <a:rPr lang="sk-SK" sz="2800" dirty="0"/>
              <a:t>lišajníkov. Na Slovensku je ich známych zhruba 1500.</a:t>
            </a:r>
          </a:p>
          <a:p>
            <a:r>
              <a:rPr lang="sk-SK" sz="2800" dirty="0"/>
              <a:t>Lišajníky </a:t>
            </a:r>
            <a:r>
              <a:rPr lang="sk-SK" sz="2800" b="1" dirty="0"/>
              <a:t>osídľujú extrémne </a:t>
            </a:r>
            <a:r>
              <a:rPr lang="sk-SK" sz="2800" b="1" dirty="0" smtClean="0"/>
              <a:t>územia </a:t>
            </a:r>
            <a:r>
              <a:rPr lang="sk-SK" sz="2800" dirty="0"/>
              <a:t>a sú dôležitým </a:t>
            </a:r>
            <a:r>
              <a:rPr lang="sk-SK" sz="2800" b="1" dirty="0"/>
              <a:t>zdrojom výživy pre živočíchy</a:t>
            </a:r>
            <a:r>
              <a:rPr lang="sk-SK" sz="2800" dirty="0"/>
              <a:t>, ktoré v takýchto </a:t>
            </a:r>
            <a:r>
              <a:rPr lang="sk-SK" sz="2800" dirty="0" smtClean="0"/>
              <a:t>nepriaznivých </a:t>
            </a:r>
            <a:r>
              <a:rPr lang="sk-SK" sz="2800" dirty="0"/>
              <a:t>podmienkach žijú (hlavne soby). </a:t>
            </a:r>
            <a:r>
              <a:rPr lang="sk-SK" sz="2800" b="1" dirty="0"/>
              <a:t>Neznášajú však znečistené prostredie</a:t>
            </a:r>
            <a:r>
              <a:rPr lang="sk-SK" sz="2800" dirty="0"/>
              <a:t>, a preto sú prirodzenými </a:t>
            </a:r>
            <a:r>
              <a:rPr lang="sk-SK" sz="2800" b="1" dirty="0" smtClean="0"/>
              <a:t>ukazovateľmi </a:t>
            </a:r>
            <a:r>
              <a:rPr lang="sk-SK" sz="2800" b="1" dirty="0"/>
              <a:t>čistoty životného prostredia. </a:t>
            </a:r>
            <a:endParaRPr lang="sk-SK" sz="2800" b="1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Zopakujme si</a:t>
            </a:r>
            <a:endParaRPr lang="sk-SK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214422"/>
            <a:ext cx="8229600" cy="4525963"/>
          </a:xfrm>
        </p:spPr>
        <p:txBody>
          <a:bodyPr/>
          <a:lstStyle/>
          <a:p>
            <a:r>
              <a:rPr lang="sk-SK" b="1" dirty="0" smtClean="0"/>
              <a:t>Čo sú to huby?</a:t>
            </a:r>
          </a:p>
          <a:p>
            <a:r>
              <a:rPr lang="sk-SK" b="1" dirty="0" smtClean="0"/>
              <a:t>Z akých častí sú zložené telá mnohobunkových húb? </a:t>
            </a:r>
            <a:r>
              <a:rPr lang="sk-SK" dirty="0" smtClean="0"/>
              <a:t>Pomôž si obrázkom.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928934"/>
            <a:ext cx="5857916" cy="371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Význam lišajníkov</a:t>
            </a:r>
            <a:endParaRPr lang="sk-SK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Využívajú sa vo </a:t>
            </a:r>
            <a:r>
              <a:rPr lang="sk-SK" b="1" dirty="0"/>
              <a:t>farbiarstve, voňavkárstve, v ľudovom liečiteľstve</a:t>
            </a:r>
            <a:r>
              <a:rPr lang="sk-SK" dirty="0"/>
              <a:t>. </a:t>
            </a:r>
            <a:r>
              <a:rPr lang="sk-SK" dirty="0" smtClean="0"/>
              <a:t>Ich </a:t>
            </a:r>
            <a:r>
              <a:rPr lang="sk-SK" dirty="0"/>
              <a:t>výlučky zabíjajú škodlivé </a:t>
            </a:r>
            <a:r>
              <a:rPr lang="sk-SK" dirty="0" smtClean="0"/>
              <a:t>huby a zabraňujú </a:t>
            </a:r>
            <a:r>
              <a:rPr lang="sk-SK" dirty="0"/>
              <a:t>rastu nádorových </a:t>
            </a:r>
            <a:r>
              <a:rPr lang="sk-SK" dirty="0" smtClean="0"/>
              <a:t>buniek.</a:t>
            </a:r>
          </a:p>
          <a:p>
            <a:r>
              <a:rPr lang="sk-SK" dirty="0"/>
              <a:t>Ich negatívnou stránkou je to, že svojou aktivitou nenarúšajú len prirodzený skalný podklad, ale môžu takto narúšať aj budovy alebo kultúrne pamiatky (sochy a pod.).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Napíš si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</a:rPr>
              <a:t>Lišajníky </a:t>
            </a:r>
            <a:r>
              <a:rPr lang="sk-SK" dirty="0" smtClean="0"/>
              <a:t>sú mnohobunkové </a:t>
            </a:r>
            <a:r>
              <a:rPr lang="sk-SK" dirty="0"/>
              <a:t>organizmy, ktoré sa skladajú z dvoch organizmov:</a:t>
            </a:r>
          </a:p>
          <a:p>
            <a:pPr lvl="2"/>
            <a:r>
              <a:rPr lang="sk-SK" u="sng" dirty="0">
                <a:solidFill>
                  <a:schemeClr val="accent5">
                    <a:lumMod val="75000"/>
                  </a:schemeClr>
                </a:solidFill>
              </a:rPr>
              <a:t>hubové vlákna</a:t>
            </a:r>
            <a:r>
              <a:rPr lang="sk-SK" dirty="0"/>
              <a:t>, ktoré nasávajú vodu</a:t>
            </a:r>
          </a:p>
          <a:p>
            <a:pPr lvl="2"/>
            <a:r>
              <a:rPr lang="sk-SK" u="sng" dirty="0" smtClean="0">
                <a:solidFill>
                  <a:schemeClr val="accent5">
                    <a:lumMod val="75000"/>
                  </a:schemeClr>
                </a:solidFill>
              </a:rPr>
              <a:t>jednobunkové riasy</a:t>
            </a:r>
            <a:r>
              <a:rPr lang="sk-SK" dirty="0" smtClean="0"/>
              <a:t>, </a:t>
            </a:r>
            <a:r>
              <a:rPr lang="sk-SK" dirty="0"/>
              <a:t>ktoré </a:t>
            </a:r>
            <a:r>
              <a:rPr lang="sk-SK" dirty="0" smtClean="0"/>
              <a:t>fotosyntézou vytvárajú organické </a:t>
            </a:r>
            <a:r>
              <a:rPr lang="sk-SK" dirty="0"/>
              <a:t>látky, ktoré potrebujú huby na výživu </a:t>
            </a:r>
          </a:p>
          <a:p>
            <a:pPr lvl="0"/>
            <a:r>
              <a:rPr lang="sk-SK" dirty="0" smtClean="0"/>
              <a:t>Najčastejšie </a:t>
            </a:r>
            <a:r>
              <a:rPr lang="sk-SK" dirty="0"/>
              <a:t>sa lišajníky rozmnožujú </a:t>
            </a:r>
            <a:r>
              <a:rPr lang="sk-SK" b="1" dirty="0">
                <a:solidFill>
                  <a:srgbClr val="7030A0"/>
                </a:solidFill>
              </a:rPr>
              <a:t>nepohlavne odlomenými časťami </a:t>
            </a:r>
            <a:r>
              <a:rPr lang="sk-SK" b="1" dirty="0" smtClean="0">
                <a:solidFill>
                  <a:srgbClr val="7030A0"/>
                </a:solidFill>
              </a:rPr>
              <a:t>tela.</a:t>
            </a:r>
            <a:endParaRPr lang="sk-SK" b="1" dirty="0">
              <a:solidFill>
                <a:srgbClr val="7030A0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428604"/>
            <a:ext cx="8401080" cy="5697559"/>
          </a:xfrm>
        </p:spPr>
        <p:txBody>
          <a:bodyPr/>
          <a:lstStyle/>
          <a:p>
            <a:r>
              <a:rPr lang="sk-SK" dirty="0" smtClean="0"/>
              <a:t>Aký </a:t>
            </a:r>
            <a:r>
              <a:rPr lang="sk-SK" b="1" dirty="0" smtClean="0"/>
              <a:t>význam</a:t>
            </a:r>
            <a:r>
              <a:rPr lang="sk-SK" dirty="0" smtClean="0"/>
              <a:t> majú huby v prírode?</a:t>
            </a:r>
          </a:p>
          <a:p>
            <a:r>
              <a:rPr lang="sk-SK" dirty="0" smtClean="0"/>
              <a:t>Ktoré huby </a:t>
            </a:r>
            <a:r>
              <a:rPr lang="sk-SK" b="1" dirty="0" smtClean="0"/>
              <a:t>spolunažívajú s koreňmi stromov</a:t>
            </a:r>
            <a:r>
              <a:rPr lang="sk-SK" dirty="0" smtClean="0"/>
              <a:t>? Uveď príklady.</a:t>
            </a:r>
          </a:p>
          <a:p>
            <a:r>
              <a:rPr lang="sk-SK" dirty="0" smtClean="0"/>
              <a:t>Akým spôsobom sa huby </a:t>
            </a:r>
            <a:r>
              <a:rPr lang="sk-SK" b="1" dirty="0" smtClean="0"/>
              <a:t>rozmnožujú</a:t>
            </a:r>
            <a:r>
              <a:rPr lang="sk-SK" dirty="0" smtClean="0"/>
              <a:t>?</a:t>
            </a:r>
          </a:p>
          <a:p>
            <a:r>
              <a:rPr lang="sk-SK" dirty="0" smtClean="0"/>
              <a:t>Vymenuj </a:t>
            </a:r>
            <a:r>
              <a:rPr lang="sk-SK" b="1" dirty="0" smtClean="0"/>
              <a:t>zásady prvej pomoci </a:t>
            </a:r>
            <a:r>
              <a:rPr lang="sk-SK" dirty="0" smtClean="0"/>
              <a:t>pri otrave hubami.</a:t>
            </a:r>
          </a:p>
          <a:p>
            <a:r>
              <a:rPr lang="sk-SK" dirty="0" smtClean="0"/>
              <a:t>Vymenuj </a:t>
            </a:r>
            <a:r>
              <a:rPr lang="sk-SK" b="1" dirty="0" smtClean="0"/>
              <a:t>zásady zberu húb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ek 3" descr="giph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4429132"/>
            <a:ext cx="3714776" cy="2089562"/>
          </a:xfrm>
          <a:prstGeom prst="rect">
            <a:avLst/>
          </a:prstGeom>
        </p:spPr>
      </p:pic>
      <p:pic>
        <p:nvPicPr>
          <p:cNvPr id="13314" name="Picture 2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572007"/>
            <a:ext cx="3786214" cy="2127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357166"/>
            <a:ext cx="8472518" cy="5768997"/>
          </a:xfrm>
        </p:spPr>
        <p:txBody>
          <a:bodyPr/>
          <a:lstStyle/>
          <a:p>
            <a:r>
              <a:rPr lang="sk-SK" b="1" dirty="0" smtClean="0"/>
              <a:t>Uveď názvy húb, ktoré vidíš na obrázku</a:t>
            </a:r>
            <a:r>
              <a:rPr lang="sk-SK" dirty="0" smtClean="0"/>
              <a:t>. Som jedlá, nejedlá alebo jedovatá huba?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12290" name="Picture 2" descr="VÃ½sledok vyhÄ¾adÃ¡vania obrÃ¡zkov pre dopyt peÄiarka poÄ¾nÃ¡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85926"/>
            <a:ext cx="3286148" cy="2467494"/>
          </a:xfrm>
          <a:prstGeom prst="rect">
            <a:avLst/>
          </a:prstGeom>
          <a:noFill/>
        </p:spPr>
      </p:pic>
      <p:pic>
        <p:nvPicPr>
          <p:cNvPr id="12292" name="Picture 4" descr="VÃ½sledok vyhÄ¾adÃ¡vania obrÃ¡zkov pre dopyt rÃ½dzik kravskÃ½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1500174"/>
            <a:ext cx="2765348" cy="2076437"/>
          </a:xfrm>
          <a:prstGeom prst="rect">
            <a:avLst/>
          </a:prstGeom>
          <a:noFill/>
        </p:spPr>
      </p:pic>
      <p:pic>
        <p:nvPicPr>
          <p:cNvPr id="12294" name="Picture 6" descr="VÃ½sledok vyhÄ¾adÃ¡vania obrÃ¡zkov pre dopyt bedÄ¾a vysokÃ¡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61731" y="2428868"/>
            <a:ext cx="2582269" cy="3643301"/>
          </a:xfrm>
          <a:prstGeom prst="rect">
            <a:avLst/>
          </a:prstGeom>
          <a:noFill/>
        </p:spPr>
      </p:pic>
      <p:pic>
        <p:nvPicPr>
          <p:cNvPr id="12296" name="Picture 8" descr="SÃºvisiaci obrÃ¡zok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4357694"/>
            <a:ext cx="3071834" cy="2180012"/>
          </a:xfrm>
          <a:prstGeom prst="rect">
            <a:avLst/>
          </a:prstGeom>
          <a:noFill/>
        </p:spPr>
      </p:pic>
      <p:pic>
        <p:nvPicPr>
          <p:cNvPr id="12298" name="Picture 10" descr="VÃ½sledok vyhÄ¾adÃ¡vania obrÃ¡zkov pre dopyt hrÃ­b satanskÃ½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14744" y="4143380"/>
            <a:ext cx="2714644" cy="2214578"/>
          </a:xfrm>
          <a:prstGeom prst="rect">
            <a:avLst/>
          </a:prstGeom>
          <a:noFill/>
        </p:spPr>
      </p:pic>
      <p:sp>
        <p:nvSpPr>
          <p:cNvPr id="9" name="Obdélník 8"/>
          <p:cNvSpPr/>
          <p:nvPr/>
        </p:nvSpPr>
        <p:spPr>
          <a:xfrm>
            <a:off x="428596" y="3643314"/>
            <a:ext cx="85722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1.</a:t>
            </a:r>
            <a:endParaRPr lang="sk-SK" b="1" dirty="0"/>
          </a:p>
        </p:txBody>
      </p:sp>
      <p:sp>
        <p:nvSpPr>
          <p:cNvPr id="10" name="Zaoblený obdélník 9"/>
          <p:cNvSpPr/>
          <p:nvPr/>
        </p:nvSpPr>
        <p:spPr>
          <a:xfrm rot="10800000" flipV="1">
            <a:off x="3793240" y="5929489"/>
            <a:ext cx="991529" cy="5679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2.</a:t>
            </a:r>
            <a:endParaRPr lang="sk-SK" b="1" dirty="0"/>
          </a:p>
        </p:txBody>
      </p:sp>
      <p:sp>
        <p:nvSpPr>
          <p:cNvPr id="11" name="Zaoblený obdélník 10"/>
          <p:cNvSpPr/>
          <p:nvPr/>
        </p:nvSpPr>
        <p:spPr>
          <a:xfrm>
            <a:off x="3643306" y="3143248"/>
            <a:ext cx="928694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4.</a:t>
            </a:r>
            <a:endParaRPr lang="sk-SK" b="1" dirty="0"/>
          </a:p>
        </p:txBody>
      </p:sp>
      <p:sp>
        <p:nvSpPr>
          <p:cNvPr id="12" name="Zaoblený obdélník 11"/>
          <p:cNvSpPr/>
          <p:nvPr/>
        </p:nvSpPr>
        <p:spPr>
          <a:xfrm>
            <a:off x="7929586" y="5357826"/>
            <a:ext cx="1000132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5.</a:t>
            </a:r>
            <a:endParaRPr lang="sk-SK" b="1" dirty="0"/>
          </a:p>
        </p:txBody>
      </p:sp>
      <p:sp>
        <p:nvSpPr>
          <p:cNvPr id="13" name="Zaoblený obdélník 12"/>
          <p:cNvSpPr/>
          <p:nvPr/>
        </p:nvSpPr>
        <p:spPr>
          <a:xfrm>
            <a:off x="571472" y="6000768"/>
            <a:ext cx="785850" cy="4286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3.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Iné huby a lišajníky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Okrem húb s plodnicou rozlišujeme aj iné druhy húb: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jednobunkové huby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mnohobunkové  huby bez plodnice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lišajníky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Jednobunkové huby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158" y="1285860"/>
            <a:ext cx="8329642" cy="4840303"/>
          </a:xfrm>
        </p:spPr>
        <p:txBody>
          <a:bodyPr>
            <a:normAutofit/>
          </a:bodyPr>
          <a:lstStyle/>
          <a:p>
            <a:r>
              <a:rPr lang="sk-SK" dirty="0" smtClean="0"/>
              <a:t>K jednobunkovým hubám patria </a:t>
            </a:r>
            <a:r>
              <a:rPr lang="sk-SK" b="1" dirty="0" smtClean="0">
                <a:solidFill>
                  <a:srgbClr val="FF0000"/>
                </a:solidFill>
              </a:rPr>
              <a:t>kvasinky</a:t>
            </a:r>
            <a:r>
              <a:rPr lang="sk-SK" dirty="0" smtClean="0"/>
              <a:t>. Nachádzajú sa </a:t>
            </a:r>
            <a:r>
              <a:rPr lang="sk-SK" b="1" dirty="0" smtClean="0"/>
              <a:t>všade okolo nás </a:t>
            </a:r>
            <a:r>
              <a:rPr lang="sk-SK" dirty="0" smtClean="0"/>
              <a:t>(voda, pôda, pokožka, telo rastlín, telo hmyzu). </a:t>
            </a:r>
          </a:p>
          <a:p>
            <a:r>
              <a:rPr lang="sk-SK" dirty="0" smtClean="0"/>
              <a:t>Dokážu prežiť </a:t>
            </a:r>
            <a:r>
              <a:rPr lang="sk-SK" b="1" dirty="0" smtClean="0"/>
              <a:t>extrémne podmienky prostredia </a:t>
            </a:r>
            <a:r>
              <a:rPr lang="sk-SK" dirty="0" smtClean="0"/>
              <a:t>(veľmi nízke teploty, vysoký obsah soli a cukru v prostredí, veľmi znečistené prostredie)</a:t>
            </a:r>
          </a:p>
          <a:p>
            <a:r>
              <a:rPr lang="sk-SK" dirty="0" smtClean="0"/>
              <a:t>Voľným okom ich </a:t>
            </a:r>
            <a:r>
              <a:rPr lang="sk-SK" b="1" dirty="0" smtClean="0"/>
              <a:t>nevidíme</a:t>
            </a:r>
            <a:r>
              <a:rPr lang="sk-SK" dirty="0" smtClean="0"/>
              <a:t>.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20482" name="Picture 2" descr="VÃ½sledok vyhÄ¾adÃ¡vania obrÃ¡zkov pre dopyt kvasin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572008"/>
            <a:ext cx="1857388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sk-SK" dirty="0" smtClean="0"/>
              <a:t>Ich telo tvorí </a:t>
            </a:r>
            <a:r>
              <a:rPr lang="sk-SK" b="1" dirty="0" smtClean="0">
                <a:solidFill>
                  <a:srgbClr val="C00000"/>
                </a:solidFill>
              </a:rPr>
              <a:t>jedna bunka</a:t>
            </a:r>
            <a:r>
              <a:rPr lang="sk-SK" dirty="0" smtClean="0"/>
              <a:t>, ktorá vykonáva všetky životné funkcie (dýchanie, rast, príjem a vylučovanie látok, rozmnožovanie, pohyb). Bunku kvasinky tvoria </a:t>
            </a:r>
            <a:r>
              <a:rPr lang="sk-SK" b="1" dirty="0" smtClean="0"/>
              <a:t>organely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5" name="Obrázek 4" descr="telo kvasink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2537000"/>
            <a:ext cx="5072098" cy="3792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71480"/>
            <a:ext cx="8401080" cy="6286520"/>
          </a:xfrm>
        </p:spPr>
        <p:txBody>
          <a:bodyPr/>
          <a:lstStyle/>
          <a:p>
            <a:r>
              <a:rPr lang="sk-SK" dirty="0" smtClean="0"/>
              <a:t>Kvasinky sa rozmnožujú </a:t>
            </a:r>
            <a:r>
              <a:rPr lang="sk-SK" b="1" dirty="0" smtClean="0">
                <a:solidFill>
                  <a:srgbClr val="FF0000"/>
                </a:solidFill>
              </a:rPr>
              <a:t>pučaním</a:t>
            </a:r>
            <a:r>
              <a:rPr lang="sk-SK" dirty="0" smtClean="0"/>
              <a:t>. Z materskej (pôvodnej) bunky vzniká nová bunka tak, že na nej vzniká </a:t>
            </a:r>
            <a:r>
              <a:rPr lang="sk-SK" b="1" dirty="0" smtClean="0"/>
              <a:t>púčik. </a:t>
            </a:r>
            <a:r>
              <a:rPr lang="sk-SK" dirty="0" smtClean="0"/>
              <a:t>Ten rastie a rastie až sa od materskej bunky oddelí.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    Za akých podmienok začne kvasinka pučať?</a:t>
            </a:r>
            <a:endParaRPr lang="sk-SK" b="1" dirty="0"/>
          </a:p>
        </p:txBody>
      </p:sp>
      <p:pic>
        <p:nvPicPr>
          <p:cNvPr id="4" name="Obrázek 3" descr="SeparateRelievedBeaver-max-1m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660904"/>
            <a:ext cx="6715172" cy="3365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sk-SK" dirty="0" smtClean="0"/>
              <a:t>Kvasinky prijímajú živiny rozkladom </a:t>
            </a:r>
            <a:r>
              <a:rPr lang="sk-SK" b="1" dirty="0" smtClean="0">
                <a:solidFill>
                  <a:srgbClr val="FF0000"/>
                </a:solidFill>
              </a:rPr>
              <a:t>cukru</a:t>
            </a:r>
            <a:r>
              <a:rPr lang="sk-SK" dirty="0" smtClean="0"/>
              <a:t>.</a:t>
            </a:r>
          </a:p>
          <a:p>
            <a:r>
              <a:rPr lang="sk-SK" b="1" dirty="0" smtClean="0"/>
              <a:t>Prečo kysnuté cesto “nafučí“?</a:t>
            </a:r>
            <a:endParaRPr lang="sk-SK" b="1" dirty="0"/>
          </a:p>
        </p:txBody>
      </p:sp>
      <p:pic>
        <p:nvPicPr>
          <p:cNvPr id="18434" name="Picture 2" descr="VÃ½sledok vyhÄ¾adÃ¡vania obrÃ¡zkov pre dopyt kysnutÃ©  cesto pred a p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71678"/>
            <a:ext cx="5000660" cy="42898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600</Words>
  <Application>Microsoft Office PowerPoint</Application>
  <PresentationFormat>Předvádění na obrazovce (4:3)</PresentationFormat>
  <Paragraphs>90</Paragraphs>
  <Slides>21</Slides>
  <Notes>2</Notes>
  <HiddenSlides>0</HiddenSlides>
  <MMClips>1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Motiv sady Office</vt:lpstr>
      <vt:lpstr>Iné huby a lišajníky</vt:lpstr>
      <vt:lpstr>Zopakujme si</vt:lpstr>
      <vt:lpstr>Snímek 3</vt:lpstr>
      <vt:lpstr>Snímek 4</vt:lpstr>
      <vt:lpstr>Iné huby a lišajníky</vt:lpstr>
      <vt:lpstr>Jednobunkové huby</vt:lpstr>
      <vt:lpstr>Snímek 7</vt:lpstr>
      <vt:lpstr>Snímek 8</vt:lpstr>
      <vt:lpstr>Snímek 9</vt:lpstr>
      <vt:lpstr>Význam kvasiniek</vt:lpstr>
      <vt:lpstr>Snímek 11</vt:lpstr>
      <vt:lpstr> Tento výskum využíva hubu s názvom kombuča (“čajová huba“). Tá sa namáča do vody bohatej na baktérie a kvasinky, ktorá sa pravidelne „kŕmi“ cukrom a poľnohospodárskym odpadom.  Takýmto spôsobom vzniká tento jedinečný obal na potraviny.  </vt:lpstr>
      <vt:lpstr>Napíš si Iné huby a lišajníky</vt:lpstr>
      <vt:lpstr>Plesne</vt:lpstr>
      <vt:lpstr>Stavba tela plesní</vt:lpstr>
      <vt:lpstr>Napíš si:</vt:lpstr>
      <vt:lpstr>Lišajníky</vt:lpstr>
      <vt:lpstr>Zástupcovia lišajníkov</vt:lpstr>
      <vt:lpstr>Snímek 19</vt:lpstr>
      <vt:lpstr>Význam lišajníkov</vt:lpstr>
      <vt:lpstr>Napíš 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Iné huby a lišajníky</dc:title>
  <dc:creator>Lenovo</dc:creator>
  <cp:lastModifiedBy>Lenovo</cp:lastModifiedBy>
  <cp:revision>18</cp:revision>
  <dcterms:created xsi:type="dcterms:W3CDTF">2019-04-05T17:21:28Z</dcterms:created>
  <dcterms:modified xsi:type="dcterms:W3CDTF">2019-04-07T14:54:15Z</dcterms:modified>
</cp:coreProperties>
</file>