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2" r:id="rId10"/>
    <p:sldId id="272" r:id="rId11"/>
    <p:sldId id="266" r:id="rId12"/>
    <p:sldId id="267" r:id="rId13"/>
    <p:sldId id="269" r:id="rId14"/>
    <p:sldId id="268" r:id="rId15"/>
    <p:sldId id="273" r:id="rId16"/>
    <p:sldId id="271" r:id="rId17"/>
    <p:sldId id="270" r:id="rId18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 Středně sytá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5000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997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lze upravit styl předlohy.</a:t>
            </a:r>
            <a:endParaRPr lang="sk-SK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C9040-70BD-4995-A9B5-45516E44F58C}" type="datetimeFigureOut">
              <a:rPr lang="sk-SK" smtClean="0"/>
              <a:pPr/>
              <a:t>9. 2. 2022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60FCB-7B60-4C04-8F15-350007E91ABB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3171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sk-SK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sk-SK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C9040-70BD-4995-A9B5-45516E44F58C}" type="datetimeFigureOut">
              <a:rPr lang="sk-SK" smtClean="0"/>
              <a:pPr/>
              <a:t>9. 2. 2022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60FCB-7B60-4C04-8F15-350007E91ABB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35880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sk-SK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sk-SK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C9040-70BD-4995-A9B5-45516E44F58C}" type="datetimeFigureOut">
              <a:rPr lang="sk-SK" smtClean="0"/>
              <a:pPr/>
              <a:t>9. 2. 2022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60FCB-7B60-4C04-8F15-350007E91ABB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143540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sk-SK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sk-SK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C9040-70BD-4995-A9B5-45516E44F58C}" type="datetimeFigureOut">
              <a:rPr lang="sk-SK" smtClean="0"/>
              <a:pPr/>
              <a:t>9. 2. 2022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60FCB-7B60-4C04-8F15-350007E91ABB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20327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  <a:endParaRPr lang="sk-SK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C9040-70BD-4995-A9B5-45516E44F58C}" type="datetimeFigureOut">
              <a:rPr lang="sk-SK" smtClean="0"/>
              <a:pPr/>
              <a:t>9. 2. 2022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60FCB-7B60-4C04-8F15-350007E91ABB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129681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sk-SK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sk-SK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sk-SK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C9040-70BD-4995-A9B5-45516E44F58C}" type="datetimeFigureOut">
              <a:rPr lang="sk-SK" smtClean="0"/>
              <a:pPr/>
              <a:t>9. 2. 2022</a:t>
            </a:fld>
            <a:endParaRPr lang="sk-SK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60FCB-7B60-4C04-8F15-350007E91ABB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09983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sk-SK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sk-SK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sk-SK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C9040-70BD-4995-A9B5-45516E44F58C}" type="datetimeFigureOut">
              <a:rPr lang="sk-SK" smtClean="0"/>
              <a:pPr/>
              <a:t>9. 2. 2022</a:t>
            </a:fld>
            <a:endParaRPr lang="sk-SK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60FCB-7B60-4C04-8F15-350007E91ABB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61370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sk-SK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C9040-70BD-4995-A9B5-45516E44F58C}" type="datetimeFigureOut">
              <a:rPr lang="sk-SK" smtClean="0"/>
              <a:pPr/>
              <a:t>9. 2. 2022</a:t>
            </a:fld>
            <a:endParaRPr lang="sk-SK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60FCB-7B60-4C04-8F15-350007E91ABB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39453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C9040-70BD-4995-A9B5-45516E44F58C}" type="datetimeFigureOut">
              <a:rPr lang="sk-SK" smtClean="0"/>
              <a:pPr/>
              <a:t>9. 2. 2022</a:t>
            </a:fld>
            <a:endParaRPr lang="sk-SK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60FCB-7B60-4C04-8F15-350007E91ABB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144801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sk-SK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sk-SK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C9040-70BD-4995-A9B5-45516E44F58C}" type="datetimeFigureOut">
              <a:rPr lang="sk-SK" smtClean="0"/>
              <a:pPr/>
              <a:t>9. 2. 2022</a:t>
            </a:fld>
            <a:endParaRPr lang="sk-SK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60FCB-7B60-4C04-8F15-350007E91ABB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22934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sk-SK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C9040-70BD-4995-A9B5-45516E44F58C}" type="datetimeFigureOut">
              <a:rPr lang="sk-SK" smtClean="0"/>
              <a:pPr/>
              <a:t>9. 2. 2022</a:t>
            </a:fld>
            <a:endParaRPr lang="sk-SK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60FCB-7B60-4C04-8F15-350007E91ABB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17075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sk-SK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sk-SK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7C9040-70BD-4995-A9B5-45516E44F58C}" type="datetimeFigureOut">
              <a:rPr lang="sk-SK" smtClean="0"/>
              <a:pPr/>
              <a:t>9. 2. 2022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60FCB-7B60-4C04-8F15-350007E91ABB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29655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VÝRAZ S PREMENNOU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/>
              <a:t>8.ročník</a:t>
            </a:r>
          </a:p>
        </p:txBody>
      </p:sp>
      <p:pic>
        <p:nvPicPr>
          <p:cNvPr id="4" name="Obrázek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05686" y="4569528"/>
            <a:ext cx="1580628" cy="182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209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OPAČNÝ VÝRAZ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Opačný výraz k danému výrazu:</a:t>
            </a:r>
          </a:p>
          <a:p>
            <a:pPr marL="457200" lvl="1" indent="0">
              <a:buNone/>
            </a:pPr>
            <a:r>
              <a:rPr lang="sk-SK" dirty="0"/>
              <a:t>v pôvodnom výraze všetky znamienka zmeníme na opačné</a:t>
            </a:r>
          </a:p>
          <a:p>
            <a:pPr marL="457200" lvl="1" indent="0">
              <a:buNone/>
            </a:pPr>
            <a:endParaRPr lang="sk-SK" dirty="0"/>
          </a:p>
          <a:p>
            <a:pPr marL="457200" lvl="1" indent="0">
              <a:buNone/>
            </a:pPr>
            <a:r>
              <a:rPr lang="sk-SK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pôvodný výraz</a:t>
            </a:r>
            <a:r>
              <a:rPr lang="sk-SK" dirty="0"/>
              <a:t>				</a:t>
            </a:r>
            <a:r>
              <a:rPr lang="sk-SK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opačný výraz</a:t>
            </a:r>
          </a:p>
          <a:p>
            <a:pPr marL="457200" lvl="1" indent="0">
              <a:buNone/>
            </a:pPr>
            <a:r>
              <a:rPr lang="sk-SK" dirty="0"/>
              <a:t>	2x						- 2x</a:t>
            </a:r>
          </a:p>
          <a:p>
            <a:pPr marL="457200" lvl="1" indent="0">
              <a:buNone/>
            </a:pPr>
            <a:r>
              <a:rPr lang="sk-SK" dirty="0"/>
              <a:t>	8 + 3y						- 8 – 3y</a:t>
            </a:r>
          </a:p>
          <a:p>
            <a:pPr marL="457200" lvl="1" indent="0">
              <a:buNone/>
            </a:pPr>
            <a:r>
              <a:rPr lang="sk-SK" dirty="0"/>
              <a:t>	a – b						- a + b	</a:t>
            </a:r>
          </a:p>
        </p:txBody>
      </p:sp>
      <p:pic>
        <p:nvPicPr>
          <p:cNvPr id="4" name="Obrázek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568183" y="115093"/>
            <a:ext cx="1580628" cy="1825625"/>
          </a:xfrm>
          <a:prstGeom prst="rect">
            <a:avLst/>
          </a:prstGeom>
        </p:spPr>
      </p:pic>
      <p:sp>
        <p:nvSpPr>
          <p:cNvPr id="5" name="Obousměrná vodorovná šipka 4"/>
          <p:cNvSpPr/>
          <p:nvPr/>
        </p:nvSpPr>
        <p:spPr>
          <a:xfrm>
            <a:off x="4559121" y="3065172"/>
            <a:ext cx="1996225" cy="41212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43520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8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8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8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ÚLOHY NA PRECVIČOVANIE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sk-SK" b="1" dirty="0"/>
              <a:t>Zapíš dané číselné výrazy:</a:t>
            </a:r>
          </a:p>
          <a:p>
            <a:pPr lvl="0"/>
            <a:r>
              <a:rPr lang="sk-SK" dirty="0"/>
              <a:t>súčet čísel päťdesiatštyri a nula celých tri stotiny: </a:t>
            </a:r>
          </a:p>
          <a:p>
            <a:r>
              <a:rPr lang="sk-SK" dirty="0"/>
              <a:t>podiel čísel päť celých štyri osminy a dvanásť</a:t>
            </a:r>
          </a:p>
          <a:p>
            <a:pPr lvl="0"/>
            <a:r>
              <a:rPr lang="sk-SK" dirty="0"/>
              <a:t>rozdiel čísel dve stotiny a jedna celá tri desatiny</a:t>
            </a:r>
          </a:p>
          <a:p>
            <a:r>
              <a:rPr lang="sk-SK" dirty="0"/>
              <a:t>polovica rozdielu čísel mínus päť a dva</a:t>
            </a:r>
          </a:p>
          <a:p>
            <a:pPr lvl="0"/>
            <a:r>
              <a:rPr lang="sk-SK" dirty="0"/>
              <a:t>trojnásobok súčtu čísel sedem a osem</a:t>
            </a:r>
          </a:p>
          <a:p>
            <a:r>
              <a:rPr lang="sk-SK" dirty="0"/>
              <a:t>súčet rozdielu  a súčinu čísel  dva a osem</a:t>
            </a:r>
          </a:p>
          <a:p>
            <a:r>
              <a:rPr lang="sk-SK" dirty="0"/>
              <a:t>súčin súčtu a podielu čísel desať a sedem	</a:t>
            </a:r>
          </a:p>
        </p:txBody>
      </p:sp>
      <p:pic>
        <p:nvPicPr>
          <p:cNvPr id="5" name="Obrázek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928989" y="230188"/>
            <a:ext cx="1498606" cy="1455313"/>
          </a:xfrm>
          <a:prstGeom prst="rect">
            <a:avLst/>
          </a:prstGeom>
        </p:spPr>
      </p:pic>
      <p:sp>
        <p:nvSpPr>
          <p:cNvPr id="14" name="TextovéPole 13"/>
          <p:cNvSpPr txBox="1"/>
          <p:nvPr/>
        </p:nvSpPr>
        <p:spPr>
          <a:xfrm>
            <a:off x="8358389" y="2279560"/>
            <a:ext cx="1534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54 + 0,03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ovéPole 14"/>
              <p:cNvSpPr txBox="1"/>
              <p:nvPr/>
            </p:nvSpPr>
            <p:spPr>
              <a:xfrm>
                <a:off x="8358389" y="2733495"/>
                <a:ext cx="1344407" cy="7148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sk-SK" sz="2800" b="1" dirty="0">
                    <a:solidFill>
                      <a:srgbClr val="00206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5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sk-SK" sz="2800" b="1" i="1" smtClean="0">
                            <a:solidFill>
                              <a:srgbClr val="00206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sz="2800" b="1" i="1" smtClean="0">
                            <a:solidFill>
                              <a:srgbClr val="00206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𝟑</m:t>
                        </m:r>
                      </m:num>
                      <m:den>
                        <m:r>
                          <a:rPr lang="sk-SK" sz="2800" b="1" i="1" smtClean="0">
                            <a:solidFill>
                              <a:srgbClr val="00206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𝟖</m:t>
                        </m:r>
                      </m:den>
                    </m:f>
                    <m:r>
                      <a:rPr lang="sk-SK" sz="2800" b="1" i="1" smtClean="0">
                        <a:solidFill>
                          <a:srgbClr val="00206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 :</m:t>
                    </m:r>
                    <m:r>
                      <a:rPr lang="sk-SK" sz="2800" b="1" i="1" smtClean="0">
                        <a:solidFill>
                          <a:srgbClr val="00206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𝟏𝟐</m:t>
                    </m:r>
                  </m:oMath>
                </a14:m>
                <a:endParaRPr lang="sk-SK" sz="2800" b="1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5" name="TextovéPole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8389" y="2733495"/>
                <a:ext cx="1344407" cy="714811"/>
              </a:xfrm>
              <a:prstGeom prst="rect">
                <a:avLst/>
              </a:prstGeom>
              <a:blipFill rotWithShape="0">
                <a:blip r:embed="rId3" cstate="print"/>
                <a:stretch>
                  <a:fillRect l="-9955" b="-16102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ovéPole 15"/>
          <p:cNvSpPr txBox="1"/>
          <p:nvPr/>
        </p:nvSpPr>
        <p:spPr>
          <a:xfrm>
            <a:off x="8358389" y="3321633"/>
            <a:ext cx="15584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0,02 - 1,3</a:t>
            </a:r>
          </a:p>
        </p:txBody>
      </p:sp>
      <p:sp>
        <p:nvSpPr>
          <p:cNvPr id="17" name="TextovéPole 16"/>
          <p:cNvSpPr txBox="1"/>
          <p:nvPr/>
        </p:nvSpPr>
        <p:spPr>
          <a:xfrm>
            <a:off x="8358389" y="3844853"/>
            <a:ext cx="17556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(- 5 – 2) : 2</a:t>
            </a:r>
          </a:p>
        </p:txBody>
      </p:sp>
      <p:sp>
        <p:nvSpPr>
          <p:cNvPr id="18" name="TextovéPole 17"/>
          <p:cNvSpPr txBox="1"/>
          <p:nvPr/>
        </p:nvSpPr>
        <p:spPr>
          <a:xfrm>
            <a:off x="8358389" y="4404283"/>
            <a:ext cx="14782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 (7 + 8)</a:t>
            </a:r>
          </a:p>
        </p:txBody>
      </p:sp>
      <p:sp>
        <p:nvSpPr>
          <p:cNvPr id="19" name="TextovéPole 18"/>
          <p:cNvSpPr txBox="1"/>
          <p:nvPr/>
        </p:nvSpPr>
        <p:spPr>
          <a:xfrm>
            <a:off x="8358389" y="4874482"/>
            <a:ext cx="20858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(2 – 8) + 2 . 8</a:t>
            </a:r>
          </a:p>
        </p:txBody>
      </p:sp>
      <p:sp>
        <p:nvSpPr>
          <p:cNvPr id="20" name="TextovéPole 19"/>
          <p:cNvSpPr txBox="1"/>
          <p:nvPr/>
        </p:nvSpPr>
        <p:spPr>
          <a:xfrm>
            <a:off x="8358389" y="5380891"/>
            <a:ext cx="23711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(10 + 7) . 10 : 7</a:t>
            </a:r>
          </a:p>
        </p:txBody>
      </p:sp>
    </p:spTree>
    <p:extLst>
      <p:ext uri="{BB962C8B-B14F-4D97-AF65-F5344CB8AC3E}">
        <p14:creationId xmlns:p14="http://schemas.microsoft.com/office/powerpoint/2010/main" val="3967239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 animBg="1"/>
      <p:bldP spid="16" grpId="0"/>
      <p:bldP spid="17" grpId="0"/>
      <p:bldP spid="18" grpId="0"/>
      <p:bldP spid="19" grpId="0"/>
      <p:bldP spid="2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ÚLOHY NA PRECVIČOVANIE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sk-SK" b="1" dirty="0"/>
              <a:t>Zapíš dané výrazy s premennou:</a:t>
            </a:r>
          </a:p>
          <a:p>
            <a:r>
              <a:rPr lang="sk-SK" dirty="0"/>
              <a:t>rozdiel premennej </a:t>
            </a:r>
            <a:r>
              <a:rPr lang="sk-SK" b="1" dirty="0"/>
              <a:t>s</a:t>
            </a:r>
            <a:r>
              <a:rPr lang="sk-SK" dirty="0"/>
              <a:t> a čísla 4</a:t>
            </a:r>
          </a:p>
          <a:p>
            <a:r>
              <a:rPr lang="sk-SK" dirty="0"/>
              <a:t>súčin čísla -8 a premennej </a:t>
            </a:r>
            <a:r>
              <a:rPr lang="sk-SK" b="1" dirty="0"/>
              <a:t>y</a:t>
            </a:r>
          </a:p>
          <a:p>
            <a:r>
              <a:rPr lang="sk-SK" dirty="0"/>
              <a:t>súčin 4 a premennej </a:t>
            </a:r>
            <a:r>
              <a:rPr lang="sk-SK" b="1" dirty="0"/>
              <a:t>m</a:t>
            </a:r>
            <a:r>
              <a:rPr lang="sk-SK" dirty="0"/>
              <a:t>  zväčšený o 5</a:t>
            </a:r>
          </a:p>
          <a:p>
            <a:r>
              <a:rPr lang="sk-SK" dirty="0"/>
              <a:t>desaťnásobok súčtu čísla 8 a premennej </a:t>
            </a:r>
            <a:r>
              <a:rPr lang="sk-SK" b="1" dirty="0"/>
              <a:t>d</a:t>
            </a:r>
          </a:p>
          <a:p>
            <a:r>
              <a:rPr lang="sk-SK" dirty="0"/>
              <a:t>tretina rozdielu premennej </a:t>
            </a:r>
            <a:r>
              <a:rPr lang="sk-SK" b="1" dirty="0"/>
              <a:t>f</a:t>
            </a:r>
            <a:r>
              <a:rPr lang="sk-SK" dirty="0"/>
              <a:t> a čísla  - 6,5</a:t>
            </a:r>
          </a:p>
          <a:p>
            <a:r>
              <a:rPr lang="sk-SK" dirty="0"/>
              <a:t>súčin rozdielu a súčtu čísla – 2 a premennej </a:t>
            </a:r>
            <a:r>
              <a:rPr lang="sk-SK" b="1" dirty="0"/>
              <a:t>b</a:t>
            </a:r>
          </a:p>
          <a:p>
            <a:r>
              <a:rPr lang="sk-SK" dirty="0"/>
              <a:t>súčet osminy premennej </a:t>
            </a:r>
            <a:r>
              <a:rPr lang="sk-SK" b="1" dirty="0"/>
              <a:t>x</a:t>
            </a:r>
            <a:r>
              <a:rPr lang="sk-SK" dirty="0"/>
              <a:t> a polovice premennej </a:t>
            </a:r>
            <a:r>
              <a:rPr lang="sk-SK" b="1" dirty="0"/>
              <a:t>y</a:t>
            </a:r>
            <a:r>
              <a:rPr lang="sk-SK" dirty="0"/>
              <a:t>	</a:t>
            </a:r>
          </a:p>
        </p:txBody>
      </p:sp>
      <p:pic>
        <p:nvPicPr>
          <p:cNvPr id="5" name="Obrázek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928989" y="230188"/>
            <a:ext cx="1498606" cy="1455313"/>
          </a:xfrm>
          <a:prstGeom prst="rect">
            <a:avLst/>
          </a:prstGeom>
        </p:spPr>
      </p:pic>
      <p:sp>
        <p:nvSpPr>
          <p:cNvPr id="14" name="TextovéPole 13"/>
          <p:cNvSpPr txBox="1"/>
          <p:nvPr/>
        </p:nvSpPr>
        <p:spPr>
          <a:xfrm>
            <a:off x="8358389" y="2279560"/>
            <a:ext cx="8114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 - 4</a:t>
            </a:r>
          </a:p>
        </p:txBody>
      </p:sp>
      <p:sp>
        <p:nvSpPr>
          <p:cNvPr id="15" name="TextovéPole 14"/>
          <p:cNvSpPr txBox="1"/>
          <p:nvPr/>
        </p:nvSpPr>
        <p:spPr>
          <a:xfrm>
            <a:off x="8358389" y="2733495"/>
            <a:ext cx="7296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- 8y</a:t>
            </a:r>
          </a:p>
        </p:txBody>
      </p:sp>
      <p:sp>
        <p:nvSpPr>
          <p:cNvPr id="16" name="TextovéPole 15"/>
          <p:cNvSpPr txBox="1"/>
          <p:nvPr/>
        </p:nvSpPr>
        <p:spPr>
          <a:xfrm>
            <a:off x="8358389" y="3321633"/>
            <a:ext cx="11849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4m + 5</a:t>
            </a:r>
          </a:p>
        </p:txBody>
      </p:sp>
      <p:sp>
        <p:nvSpPr>
          <p:cNvPr id="17" name="TextovéPole 16"/>
          <p:cNvSpPr txBox="1"/>
          <p:nvPr/>
        </p:nvSpPr>
        <p:spPr>
          <a:xfrm>
            <a:off x="8358389" y="3844853"/>
            <a:ext cx="16706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 .(8 + 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ovéPole 17"/>
              <p:cNvSpPr txBox="1"/>
              <p:nvPr/>
            </p:nvSpPr>
            <p:spPr>
              <a:xfrm>
                <a:off x="8358389" y="4404283"/>
                <a:ext cx="1972015" cy="6258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sk-SK" sz="2400" b="1" i="1" smtClean="0">
                            <a:solidFill>
                              <a:srgbClr val="00206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sz="2400" b="1" i="1" smtClean="0">
                            <a:solidFill>
                              <a:srgbClr val="00206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sk-SK" sz="2400" b="1" i="1" smtClean="0">
                            <a:solidFill>
                              <a:srgbClr val="00206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𝟑</m:t>
                        </m:r>
                      </m:den>
                    </m:f>
                  </m:oMath>
                </a14:m>
                <a:r>
                  <a:rPr lang="sk-SK" sz="2800" b="1" dirty="0">
                    <a:solidFill>
                      <a:srgbClr val="00206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. (f – (-6,5))</a:t>
                </a:r>
              </a:p>
            </p:txBody>
          </p:sp>
        </mc:Choice>
        <mc:Fallback xmlns="">
          <p:sp>
            <p:nvSpPr>
              <p:cNvPr id="18" name="TextovéPole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8389" y="4404283"/>
                <a:ext cx="1972015" cy="625812"/>
              </a:xfrm>
              <a:prstGeom prst="rect">
                <a:avLst/>
              </a:prstGeom>
              <a:blipFill rotWithShape="0">
                <a:blip r:embed="rId3" cstate="print"/>
                <a:stretch>
                  <a:fillRect t="-3883" r="-6481" b="-23301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ovéPole 18"/>
          <p:cNvSpPr txBox="1"/>
          <p:nvPr/>
        </p:nvSpPr>
        <p:spPr>
          <a:xfrm>
            <a:off x="8916152" y="4891293"/>
            <a:ext cx="26324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(-2 – b) . (- 2 + b)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ovéPole 19"/>
              <p:cNvSpPr txBox="1"/>
              <p:nvPr/>
            </p:nvSpPr>
            <p:spPr>
              <a:xfrm>
                <a:off x="8928989" y="5335988"/>
                <a:ext cx="912622" cy="6239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sk-SK" sz="2000" b="1" i="1" smtClean="0">
                              <a:solidFill>
                                <a:srgbClr val="00206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sz="2000" b="1" i="1" smtClean="0">
                              <a:solidFill>
                                <a:srgbClr val="00206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𝒙</m:t>
                          </m:r>
                        </m:num>
                        <m:den>
                          <m:r>
                            <a:rPr lang="sk-SK" sz="2000" b="1" i="1" smtClean="0">
                              <a:solidFill>
                                <a:srgbClr val="00206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𝟖</m:t>
                          </m:r>
                        </m:den>
                      </m:f>
                      <m:r>
                        <a:rPr lang="sk-SK" sz="2000" b="1" i="1" smtClean="0">
                          <a:solidFill>
                            <a:srgbClr val="00206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+ </m:t>
                      </m:r>
                      <m:f>
                        <m:fPr>
                          <m:ctrlPr>
                            <a:rPr lang="sk-SK" sz="2000" b="1" i="1" smtClean="0">
                              <a:solidFill>
                                <a:srgbClr val="00206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sz="2000" b="1" i="1" smtClean="0">
                              <a:solidFill>
                                <a:srgbClr val="00206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𝒚</m:t>
                          </m:r>
                        </m:num>
                        <m:den>
                          <m:r>
                            <a:rPr lang="sk-SK" sz="2000" b="1" i="1" smtClean="0">
                              <a:solidFill>
                                <a:srgbClr val="00206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sk-SK" sz="2000" b="1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0" name="TextovéPole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8989" y="5335988"/>
                <a:ext cx="912622" cy="623953"/>
              </a:xfrm>
              <a:prstGeom prst="rect">
                <a:avLst/>
              </a:prstGeom>
              <a:blipFill rotWithShape="0">
                <a:blip r:embed="rId4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132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  <p:bldP spid="18" grpId="0" animBg="1"/>
      <p:bldP spid="19" grpId="0"/>
      <p:bldP spid="2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PRÁCA V DVOJICIACH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sk-SK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ÚLOHA 1:</a:t>
            </a:r>
          </a:p>
          <a:p>
            <a:pPr marL="0" indent="0">
              <a:buNone/>
            </a:pPr>
            <a:r>
              <a:rPr lang="sk-SK" b="1" dirty="0"/>
              <a:t>Napíšte slovné vyjadrenia ako výrazy:</a:t>
            </a:r>
            <a:endParaRPr lang="sk-SK" dirty="0"/>
          </a:p>
          <a:p>
            <a:pPr lvl="0"/>
            <a:r>
              <a:rPr lang="sk-SK" dirty="0"/>
              <a:t>dvojnásobok premennej </a:t>
            </a:r>
            <a:r>
              <a:rPr lang="sk-SK" b="1" dirty="0"/>
              <a:t>x</a:t>
            </a:r>
            <a:r>
              <a:rPr lang="sk-SK" dirty="0"/>
              <a:t> zmenšený o 8</a:t>
            </a:r>
          </a:p>
          <a:p>
            <a:pPr lvl="0"/>
            <a:r>
              <a:rPr lang="sk-SK" dirty="0"/>
              <a:t>podiel čísel </a:t>
            </a:r>
            <a:r>
              <a:rPr lang="sk-SK" b="1" dirty="0"/>
              <a:t>y</a:t>
            </a:r>
            <a:r>
              <a:rPr lang="sk-SK" dirty="0"/>
              <a:t> a 8</a:t>
            </a:r>
          </a:p>
          <a:p>
            <a:pPr lvl="0"/>
            <a:r>
              <a:rPr lang="sk-SK" dirty="0"/>
              <a:t>súčet čísel 3</a:t>
            </a:r>
            <a:r>
              <a:rPr lang="sk-SK" b="1" dirty="0"/>
              <a:t>x</a:t>
            </a:r>
            <a:r>
              <a:rPr lang="sk-SK" dirty="0"/>
              <a:t> a 0,8 </a:t>
            </a:r>
          </a:p>
          <a:p>
            <a:pPr lvl="0"/>
            <a:r>
              <a:rPr lang="sk-SK" dirty="0"/>
              <a:t>rozdiel čísel 2</a:t>
            </a:r>
            <a:r>
              <a:rPr lang="sk-SK" b="1" dirty="0"/>
              <a:t>b</a:t>
            </a:r>
            <a:r>
              <a:rPr lang="sk-SK" dirty="0"/>
              <a:t> a 12 vynásobený súčtom čísel 3</a:t>
            </a:r>
            <a:r>
              <a:rPr lang="sk-SK" b="1" dirty="0"/>
              <a:t>d</a:t>
            </a:r>
            <a:r>
              <a:rPr lang="sk-SK" dirty="0"/>
              <a:t> a 15</a:t>
            </a:r>
          </a:p>
          <a:p>
            <a:pPr lvl="0"/>
            <a:r>
              <a:rPr lang="sk-SK" dirty="0"/>
              <a:t>jednočlen 8</a:t>
            </a:r>
            <a:r>
              <a:rPr lang="sk-SK" b="1" dirty="0"/>
              <a:t>y</a:t>
            </a:r>
            <a:r>
              <a:rPr lang="sk-SK" dirty="0"/>
              <a:t> zväčšený o 12</a:t>
            </a:r>
          </a:p>
          <a:p>
            <a:pPr lvl="0"/>
            <a:r>
              <a:rPr lang="sk-SK" dirty="0"/>
              <a:t>osmina súčtu 2</a:t>
            </a:r>
            <a:r>
              <a:rPr lang="sk-SK" b="1" dirty="0"/>
              <a:t>x</a:t>
            </a:r>
            <a:r>
              <a:rPr lang="sk-SK" dirty="0"/>
              <a:t> a 3</a:t>
            </a:r>
            <a:r>
              <a:rPr lang="sk-SK" b="1" dirty="0"/>
              <a:t>y</a:t>
            </a:r>
          </a:p>
          <a:p>
            <a:pPr lvl="0"/>
            <a:r>
              <a:rPr lang="sk-SK" dirty="0"/>
              <a:t>od rozdielu čísel </a:t>
            </a:r>
            <a:r>
              <a:rPr lang="sk-SK" b="1" dirty="0"/>
              <a:t>c</a:t>
            </a:r>
            <a:r>
              <a:rPr lang="sk-SK" dirty="0"/>
              <a:t> a 12 odpočítaj podiel čísel </a:t>
            </a:r>
            <a:r>
              <a:rPr lang="sk-SK" b="1" dirty="0"/>
              <a:t>g</a:t>
            </a:r>
            <a:r>
              <a:rPr lang="sk-SK" dirty="0"/>
              <a:t> a 6</a:t>
            </a:r>
          </a:p>
          <a:p>
            <a:pPr marL="0" indent="0">
              <a:buNone/>
            </a:pPr>
            <a:endParaRPr lang="sk-SK" dirty="0"/>
          </a:p>
        </p:txBody>
      </p:sp>
      <p:pic>
        <p:nvPicPr>
          <p:cNvPr id="4" name="Obrázek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884075" y="275837"/>
            <a:ext cx="1959937" cy="1504138"/>
          </a:xfrm>
          <a:prstGeom prst="rect">
            <a:avLst/>
          </a:prstGeom>
        </p:spPr>
      </p:pic>
      <p:sp>
        <p:nvSpPr>
          <p:cNvPr id="5" name="TextovéPole 4"/>
          <p:cNvSpPr txBox="1"/>
          <p:nvPr/>
        </p:nvSpPr>
        <p:spPr>
          <a:xfrm>
            <a:off x="7500541" y="2664445"/>
            <a:ext cx="9893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2x - 8</a:t>
            </a:r>
          </a:p>
        </p:txBody>
      </p:sp>
      <p:sp>
        <p:nvSpPr>
          <p:cNvPr id="6" name="TextovéPole 5"/>
          <p:cNvSpPr txBox="1"/>
          <p:nvPr/>
        </p:nvSpPr>
        <p:spPr>
          <a:xfrm>
            <a:off x="7500540" y="3060992"/>
            <a:ext cx="8162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 : 8</a:t>
            </a:r>
          </a:p>
        </p:txBody>
      </p:sp>
      <p:sp>
        <p:nvSpPr>
          <p:cNvPr id="7" name="TextovéPole 6"/>
          <p:cNvSpPr txBox="1"/>
          <p:nvPr/>
        </p:nvSpPr>
        <p:spPr>
          <a:xfrm>
            <a:off x="7500539" y="3564560"/>
            <a:ext cx="13340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3x + 0,8</a:t>
            </a:r>
          </a:p>
        </p:txBody>
      </p:sp>
      <p:sp>
        <p:nvSpPr>
          <p:cNvPr id="8" name="TextovéPole 7"/>
          <p:cNvSpPr txBox="1"/>
          <p:nvPr/>
        </p:nvSpPr>
        <p:spPr>
          <a:xfrm>
            <a:off x="9017915" y="4087780"/>
            <a:ext cx="30604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(2b – 12) . (3d + 15)</a:t>
            </a:r>
          </a:p>
        </p:txBody>
      </p:sp>
      <p:sp>
        <p:nvSpPr>
          <p:cNvPr id="9" name="TextovéPole 8"/>
          <p:cNvSpPr txBox="1"/>
          <p:nvPr/>
        </p:nvSpPr>
        <p:spPr>
          <a:xfrm>
            <a:off x="7504707" y="4557969"/>
            <a:ext cx="12458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8y + 12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ovéPole 9"/>
              <p:cNvSpPr txBox="1"/>
              <p:nvPr/>
            </p:nvSpPr>
            <p:spPr>
              <a:xfrm>
                <a:off x="7464951" y="5067431"/>
                <a:ext cx="1824538" cy="5370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sk-SK" sz="2000" b="1" i="1" smtClean="0">
                            <a:solidFill>
                              <a:srgbClr val="00206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sz="2000" b="1" i="1" smtClean="0">
                            <a:solidFill>
                              <a:srgbClr val="00206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sk-SK" sz="2000" b="1" i="1" smtClean="0">
                            <a:solidFill>
                              <a:srgbClr val="00206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𝟖</m:t>
                        </m:r>
                      </m:den>
                    </m:f>
                  </m:oMath>
                </a14:m>
                <a:r>
                  <a:rPr lang="sk-SK" sz="2800" b="1" dirty="0">
                    <a:solidFill>
                      <a:srgbClr val="00206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. (2x + 3y)</a:t>
                </a:r>
              </a:p>
            </p:txBody>
          </p:sp>
        </mc:Choice>
        <mc:Fallback xmlns="">
          <p:sp>
            <p:nvSpPr>
              <p:cNvPr id="10" name="TextovéPole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4951" y="5067431"/>
                <a:ext cx="1824538" cy="537006"/>
              </a:xfrm>
              <a:prstGeom prst="rect">
                <a:avLst/>
              </a:prstGeom>
              <a:blipFill rotWithShape="0">
                <a:blip r:embed="rId3" cstate="print"/>
                <a:stretch>
                  <a:fillRect t="-14773" r="-7023" b="-32955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ovéPole 10"/>
          <p:cNvSpPr txBox="1"/>
          <p:nvPr/>
        </p:nvSpPr>
        <p:spPr>
          <a:xfrm>
            <a:off x="9017915" y="5537648"/>
            <a:ext cx="22268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(c – 12) – g : 6</a:t>
            </a:r>
          </a:p>
        </p:txBody>
      </p:sp>
    </p:spTree>
    <p:extLst>
      <p:ext uri="{BB962C8B-B14F-4D97-AF65-F5344CB8AC3E}">
        <p14:creationId xmlns:p14="http://schemas.microsoft.com/office/powerpoint/2010/main" val="3683168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 animBg="1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PRÁCA V DVOJICIACH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pro obsah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sk-SK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ÚLOHA 2:</a:t>
                </a:r>
              </a:p>
              <a:p>
                <a:pPr marL="0" indent="0">
                  <a:buNone/>
                </a:pPr>
                <a:r>
                  <a:rPr lang="sk-SK" b="1" dirty="0"/>
                  <a:t>Určte počet členov výrazov a vypočítajte ich hodnotu pre dané hodnoty premenných:</a:t>
                </a:r>
                <a:endParaRPr lang="sk-SK" dirty="0"/>
              </a:p>
              <a:p>
                <a:r>
                  <a:rPr lang="sk-SK" dirty="0"/>
                  <a:t>6y , pre y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sk-SK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endParaRPr lang="sk-SK" dirty="0"/>
              </a:p>
              <a:p>
                <a:r>
                  <a:rPr lang="sk-SK" dirty="0"/>
                  <a:t>12x – 15 , pre x = - 2</a:t>
                </a:r>
              </a:p>
              <a:p>
                <a:r>
                  <a:rPr lang="sk-SK" dirty="0"/>
                  <a:t>3 – 5u , pre u = 5</a:t>
                </a:r>
              </a:p>
              <a:p>
                <a:r>
                  <a:rPr lang="sk-SK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sk-SK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num>
                      <m:den>
                        <m:r>
                          <a:rPr lang="sk-SK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sk-SK" sz="2400" b="0" i="1" smtClean="0">
                        <a:latin typeface="Cambria Math" panose="02040503050406030204" pitchFamily="18" charset="0"/>
                      </a:rPr>
                      <m:t> − </m:t>
                    </m:r>
                    <m:f>
                      <m:fPr>
                        <m:ctrlPr>
                          <a:rPr lang="sk-SK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sz="2400" b="0" i="1" smtClean="0">
                            <a:latin typeface="Cambria Math" panose="02040503050406030204" pitchFamily="18" charset="0"/>
                          </a:rPr>
                          <m:t>2 </m:t>
                        </m:r>
                        <m:r>
                          <a:rPr lang="sk-SK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num>
                      <m:den>
                        <m:r>
                          <a:rPr lang="sk-SK" sz="24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den>
                    </m:f>
                    <m:r>
                      <a:rPr lang="sk-SK" sz="2400" b="0" i="1" smtClean="0">
                        <a:latin typeface="Cambria Math" panose="02040503050406030204" pitchFamily="18" charset="0"/>
                      </a:rPr>
                      <m:t>+ </m:t>
                    </m:r>
                    <m:f>
                      <m:fPr>
                        <m:ctrlPr>
                          <a:rPr lang="sk-SK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sk-SK" sz="24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sk-SK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sk-SK" sz="2400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sk-SK" sz="2400" b="0" i="0" smtClean="0">
                        <a:latin typeface="Cambria Math" panose="02040503050406030204" pitchFamily="18" charset="0"/>
                      </a:rPr>
                      <m:t>pre</m:t>
                    </m:r>
                    <m:r>
                      <a:rPr lang="sk-SK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sk-SK" sz="2400" b="0" i="0" smtClean="0">
                        <a:latin typeface="Cambria Math" panose="02040503050406030204" pitchFamily="18" charset="0"/>
                      </a:rPr>
                      <m:t>z</m:t>
                    </m:r>
                    <m:r>
                      <a:rPr lang="sk-SK" sz="2400" b="0" i="0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sk-SK" sz="2400" dirty="0">
                  <a:latin typeface="Calibri" panose="020F0502020204030204" pitchFamily="34" charset="0"/>
                </a:endParaRPr>
              </a:p>
              <a:p>
                <a:r>
                  <a:rPr lang="sk-SK" sz="2400" dirty="0">
                    <a:latin typeface="Calibri" panose="020F0502020204030204" pitchFamily="34" charset="0"/>
                  </a:rPr>
                  <a:t>a + b + 8 , pre a = -7, b = -11 </a:t>
                </a:r>
              </a:p>
              <a:p>
                <a:endParaRPr lang="sk-SK" dirty="0"/>
              </a:p>
              <a:p>
                <a:endParaRPr lang="sk-SK" dirty="0"/>
              </a:p>
              <a:p>
                <a:pPr marL="0" indent="0">
                  <a:buNone/>
                </a:pPr>
                <a:endParaRPr lang="sk-SK" dirty="0"/>
              </a:p>
            </p:txBody>
          </p:sp>
        </mc:Choice>
        <mc:Fallback xmlns="">
          <p:sp>
            <p:nvSpPr>
              <p:cNvPr id="3" name="Zástupný symbol pro obsah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 cstate="print"/>
                <a:stretch>
                  <a:fillRect l="-1275" t="-2381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Obrázek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884075" y="275837"/>
            <a:ext cx="1959937" cy="1504138"/>
          </a:xfrm>
          <a:prstGeom prst="rect">
            <a:avLst/>
          </a:prstGeom>
        </p:spPr>
      </p:pic>
      <p:sp>
        <p:nvSpPr>
          <p:cNvPr id="11" name="TextovéPole 10"/>
          <p:cNvSpPr txBox="1"/>
          <p:nvPr/>
        </p:nvSpPr>
        <p:spPr>
          <a:xfrm>
            <a:off x="4600587" y="3278399"/>
            <a:ext cx="22557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 ;   jednočlen</a:t>
            </a:r>
          </a:p>
        </p:txBody>
      </p:sp>
      <p:sp>
        <p:nvSpPr>
          <p:cNvPr id="12" name="TextovéPole 11"/>
          <p:cNvSpPr txBox="1"/>
          <p:nvPr/>
        </p:nvSpPr>
        <p:spPr>
          <a:xfrm>
            <a:off x="4600587" y="3847269"/>
            <a:ext cx="24239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- 39 ;   dvojčlen</a:t>
            </a:r>
          </a:p>
        </p:txBody>
      </p:sp>
      <p:sp>
        <p:nvSpPr>
          <p:cNvPr id="13" name="TextovéPole 12"/>
          <p:cNvSpPr txBox="1"/>
          <p:nvPr/>
        </p:nvSpPr>
        <p:spPr>
          <a:xfrm>
            <a:off x="4600587" y="4370489"/>
            <a:ext cx="24239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- 22 ;   dvojčlen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ovéPole 13"/>
              <p:cNvSpPr txBox="1"/>
              <p:nvPr/>
            </p:nvSpPr>
            <p:spPr>
              <a:xfrm>
                <a:off x="4600587" y="4939359"/>
                <a:ext cx="2070247" cy="7127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sk-SK" sz="2800" b="1" i="1" dirty="0" smtClean="0">
                            <a:solidFill>
                              <a:srgbClr val="00206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sz="2800" b="1" i="1" dirty="0" smtClean="0">
                            <a:solidFill>
                              <a:srgbClr val="00206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𝟕</m:t>
                        </m:r>
                      </m:num>
                      <m:den>
                        <m:r>
                          <a:rPr lang="sk-SK" sz="2800" b="1" i="1" dirty="0" smtClean="0">
                            <a:solidFill>
                              <a:srgbClr val="00206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𝟏𝟖</m:t>
                        </m:r>
                      </m:den>
                    </m:f>
                  </m:oMath>
                </a14:m>
                <a:r>
                  <a:rPr lang="sk-SK" sz="2800" b="1" dirty="0">
                    <a:solidFill>
                      <a:srgbClr val="00206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;   </a:t>
                </a:r>
                <a:r>
                  <a:rPr lang="sk-SK" sz="2800" b="1" dirty="0" err="1">
                    <a:solidFill>
                      <a:srgbClr val="00206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trojčlen</a:t>
                </a:r>
                <a:endParaRPr lang="sk-SK" sz="2800" b="1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4" name="TextovéPole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0587" y="4939359"/>
                <a:ext cx="2070247" cy="712759"/>
              </a:xfrm>
              <a:prstGeom prst="rect">
                <a:avLst/>
              </a:prstGeom>
              <a:blipFill rotWithShape="0">
                <a:blip r:embed="rId4" cstate="print"/>
                <a:stretch>
                  <a:fillRect r="-6490" b="-17094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ovéPole 14"/>
          <p:cNvSpPr txBox="1"/>
          <p:nvPr/>
        </p:nvSpPr>
        <p:spPr>
          <a:xfrm>
            <a:off x="4600587" y="5652118"/>
            <a:ext cx="23139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- 10 ;   </a:t>
            </a:r>
            <a:r>
              <a:rPr lang="sk-SK" sz="28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trojčlen</a:t>
            </a:r>
            <a:endParaRPr lang="sk-SK" sz="28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26997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 animBg="1"/>
      <p:bldP spid="1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PRÁCA V DVOJICIACH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sk-SK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ÚLOHA 3:</a:t>
            </a:r>
          </a:p>
          <a:p>
            <a:pPr marL="0" indent="0">
              <a:buNone/>
            </a:pPr>
            <a:r>
              <a:rPr lang="sk-SK" b="1" dirty="0"/>
              <a:t>K daným výrazom napíšte opačné!</a:t>
            </a:r>
            <a:endParaRPr lang="sk-SK" dirty="0"/>
          </a:p>
          <a:p>
            <a:pPr marL="0" indent="0">
              <a:buNone/>
            </a:pPr>
            <a:endParaRPr lang="sk-SK" dirty="0"/>
          </a:p>
        </p:txBody>
      </p:sp>
      <p:pic>
        <p:nvPicPr>
          <p:cNvPr id="4" name="Obrázek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884075" y="275837"/>
            <a:ext cx="1959937" cy="1504138"/>
          </a:xfrm>
          <a:prstGeom prst="rect">
            <a:avLst/>
          </a:prstGeom>
        </p:spPr>
      </p:pic>
      <p:graphicFrame>
        <p:nvGraphicFramePr>
          <p:cNvPr id="5" name="Tabulk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5367873"/>
              </p:ext>
            </p:extLst>
          </p:nvPr>
        </p:nvGraphicFramePr>
        <p:xfrm>
          <a:off x="838199" y="3449804"/>
          <a:ext cx="10826934" cy="1463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044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19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157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558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044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044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sk-SK" sz="2800" dirty="0"/>
                        <a:t>VÝRAZ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28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2800" dirty="0"/>
                        <a:t>2a - 3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2800" dirty="0"/>
                        <a:t>-0,5b + 3,4c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2800" dirty="0"/>
                        <a:t>x – y +</a:t>
                      </a:r>
                      <a:r>
                        <a:rPr lang="sk-SK" sz="2800" baseline="0" dirty="0"/>
                        <a:t> z</a:t>
                      </a:r>
                      <a:endParaRPr lang="sk-SK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2800" dirty="0"/>
                        <a:t>8</a:t>
                      </a:r>
                      <a:r>
                        <a:rPr lang="sk-SK" sz="2800" baseline="0" dirty="0"/>
                        <a:t> + 1,9 w</a:t>
                      </a:r>
                      <a:endParaRPr lang="sk-SK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k-SK" sz="2800" dirty="0"/>
                        <a:t>OPAČNÝ VÝRAZ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Tabulk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3319006"/>
              </p:ext>
            </p:extLst>
          </p:nvPr>
        </p:nvGraphicFramePr>
        <p:xfrm>
          <a:off x="838200" y="3458513"/>
          <a:ext cx="10826934" cy="1463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044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19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157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558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044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044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sk-SK" sz="2800" dirty="0"/>
                        <a:t>VÝRAZ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28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2800" dirty="0"/>
                        <a:t>2a - 3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2800" dirty="0"/>
                        <a:t>-0,5b + 3,4c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2800" dirty="0"/>
                        <a:t>x – y +</a:t>
                      </a:r>
                      <a:r>
                        <a:rPr lang="sk-SK" sz="2800" baseline="0" dirty="0"/>
                        <a:t> z</a:t>
                      </a:r>
                      <a:endParaRPr lang="sk-SK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2800" dirty="0"/>
                        <a:t>8</a:t>
                      </a:r>
                      <a:r>
                        <a:rPr lang="sk-SK" sz="2800" baseline="0" dirty="0"/>
                        <a:t> + 1,9w</a:t>
                      </a:r>
                      <a:endParaRPr lang="sk-SK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k-SK" sz="2800" dirty="0"/>
                        <a:t>OPAČNÝ VÝRAZ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2800" dirty="0"/>
                        <a:t>- 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2800" dirty="0"/>
                        <a:t>- 2a + 3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2800" dirty="0"/>
                        <a:t>0,5b – 3,4c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2800" dirty="0"/>
                        <a:t>-x + y</a:t>
                      </a:r>
                      <a:r>
                        <a:rPr lang="sk-SK" sz="2800" baseline="0" dirty="0"/>
                        <a:t> - z</a:t>
                      </a:r>
                      <a:endParaRPr lang="sk-SK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2800" dirty="0"/>
                        <a:t>- 8 – 1,9w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8721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PRÁCA V DVOJICIACH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sk-SK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ÚLOHA 4:</a:t>
            </a:r>
          </a:p>
          <a:p>
            <a:pPr marL="0" indent="0">
              <a:buNone/>
            </a:pPr>
            <a:r>
              <a:rPr lang="sk-SK" b="1" dirty="0"/>
              <a:t>Rieš úlohy pomocou výrazov:</a:t>
            </a:r>
            <a:endParaRPr lang="sk-SK" dirty="0"/>
          </a:p>
          <a:p>
            <a:r>
              <a:rPr lang="sk-SK" dirty="0"/>
              <a:t>Do 8. triedy chodí </a:t>
            </a:r>
            <a:r>
              <a:rPr lang="sk-SK" b="1" dirty="0"/>
              <a:t>t</a:t>
            </a:r>
            <a:r>
              <a:rPr lang="sk-SK" dirty="0"/>
              <a:t> žiakov. Dievčat je o 12 menej. Koľko je v ôsmej triede chlapcov? </a:t>
            </a:r>
          </a:p>
          <a:p>
            <a:r>
              <a:rPr lang="sk-SK" dirty="0"/>
              <a:t>Jedna kniha stojí </a:t>
            </a:r>
            <a:r>
              <a:rPr lang="sk-SK" b="1" dirty="0"/>
              <a:t>f</a:t>
            </a:r>
            <a:r>
              <a:rPr lang="sk-SK" dirty="0"/>
              <a:t> eur. Koľko stojí 5 takýchto kníh?</a:t>
            </a:r>
          </a:p>
          <a:p>
            <a:r>
              <a:rPr lang="sk-SK" dirty="0"/>
              <a:t>Dve knihy stoja </a:t>
            </a:r>
            <a:r>
              <a:rPr lang="sk-SK" b="1" dirty="0"/>
              <a:t>g</a:t>
            </a:r>
            <a:r>
              <a:rPr lang="sk-SK" dirty="0"/>
              <a:t> eur. Koľko stojí 5 takýchto kníh ?</a:t>
            </a:r>
          </a:p>
          <a:p>
            <a:r>
              <a:rPr lang="sk-SK" dirty="0"/>
              <a:t>V divadle je </a:t>
            </a:r>
            <a:r>
              <a:rPr lang="sk-SK" b="1" dirty="0"/>
              <a:t>ch </a:t>
            </a:r>
            <a:r>
              <a:rPr lang="sk-SK" dirty="0"/>
              <a:t>chlapcov a </a:t>
            </a:r>
            <a:r>
              <a:rPr lang="sk-SK" b="1" dirty="0"/>
              <a:t>d</a:t>
            </a:r>
            <a:r>
              <a:rPr lang="sk-SK" dirty="0"/>
              <a:t> dievčat. Koľko detí je v divadle? </a:t>
            </a:r>
          </a:p>
          <a:p>
            <a:r>
              <a:rPr lang="sk-SK" dirty="0"/>
              <a:t>Koľko ich je teraz, ak ešte prišli 4 dievčatá a odišli 3 chlapci?</a:t>
            </a:r>
          </a:p>
          <a:p>
            <a:endParaRPr lang="sk-SK" dirty="0"/>
          </a:p>
          <a:p>
            <a:endParaRPr lang="sk-SK" dirty="0"/>
          </a:p>
          <a:p>
            <a:pPr marL="0" indent="0">
              <a:buNone/>
            </a:pPr>
            <a:endParaRPr lang="sk-SK" dirty="0"/>
          </a:p>
        </p:txBody>
      </p:sp>
      <p:pic>
        <p:nvPicPr>
          <p:cNvPr id="4" name="Obrázek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884075" y="275837"/>
            <a:ext cx="1959937" cy="1504138"/>
          </a:xfrm>
          <a:prstGeom prst="rect">
            <a:avLst/>
          </a:prstGeom>
        </p:spPr>
      </p:pic>
      <p:sp>
        <p:nvSpPr>
          <p:cNvPr id="5" name="TextovéPole 4"/>
          <p:cNvSpPr txBox="1"/>
          <p:nvPr/>
        </p:nvSpPr>
        <p:spPr>
          <a:xfrm>
            <a:off x="8588266" y="3160834"/>
            <a:ext cx="9492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 - 12</a:t>
            </a:r>
          </a:p>
        </p:txBody>
      </p:sp>
      <p:sp>
        <p:nvSpPr>
          <p:cNvPr id="6" name="TextovéPole 5"/>
          <p:cNvSpPr txBox="1"/>
          <p:nvPr/>
        </p:nvSpPr>
        <p:spPr>
          <a:xfrm>
            <a:off x="8588266" y="3684054"/>
            <a:ext cx="5629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 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ovéPole 6"/>
              <p:cNvSpPr txBox="1"/>
              <p:nvPr/>
            </p:nvSpPr>
            <p:spPr>
              <a:xfrm>
                <a:off x="8588265" y="4207274"/>
                <a:ext cx="805029" cy="6648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sk-SK" sz="2800" b="1" dirty="0">
                    <a:solidFill>
                      <a:srgbClr val="00206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5 .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sk-SK" sz="2800" b="1" i="1" smtClean="0">
                            <a:solidFill>
                              <a:srgbClr val="00206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sz="2800" b="1" i="1" smtClean="0">
                            <a:solidFill>
                              <a:srgbClr val="00206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𝒈</m:t>
                        </m:r>
                      </m:num>
                      <m:den>
                        <m:r>
                          <a:rPr lang="sk-SK" sz="2800" b="1" i="1" smtClean="0">
                            <a:solidFill>
                              <a:srgbClr val="00206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endParaRPr lang="sk-SK" sz="2800" b="1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7" name="TextovéPole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8265" y="4207274"/>
                <a:ext cx="805029" cy="664862"/>
              </a:xfrm>
              <a:prstGeom prst="rect">
                <a:avLst/>
              </a:prstGeom>
              <a:blipFill rotWithShape="0">
                <a:blip r:embed="rId3" cstate="print"/>
                <a:stretch>
                  <a:fillRect l="-16667" t="-917" b="-18349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ovéPole 7"/>
          <p:cNvSpPr txBox="1"/>
          <p:nvPr/>
        </p:nvSpPr>
        <p:spPr>
          <a:xfrm>
            <a:off x="9864043" y="4718361"/>
            <a:ext cx="11031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 + d</a:t>
            </a:r>
          </a:p>
        </p:txBody>
      </p:sp>
      <p:sp>
        <p:nvSpPr>
          <p:cNvPr id="9" name="TextovéPole 8"/>
          <p:cNvSpPr txBox="1"/>
          <p:nvPr/>
        </p:nvSpPr>
        <p:spPr>
          <a:xfrm>
            <a:off x="9864043" y="5241581"/>
            <a:ext cx="214834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 + 4 + ch – 3</a:t>
            </a:r>
          </a:p>
          <a:p>
            <a:r>
              <a:rPr lang="sk-SK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 </a:t>
            </a:r>
            <a:r>
              <a:rPr lang="sk-SK" sz="2800" b="1" u="sng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 + ch + 1</a:t>
            </a:r>
          </a:p>
        </p:txBody>
      </p:sp>
    </p:spTree>
    <p:extLst>
      <p:ext uri="{BB962C8B-B14F-4D97-AF65-F5344CB8AC3E}">
        <p14:creationId xmlns:p14="http://schemas.microsoft.com/office/powerpoint/2010/main" val="3836641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 animBg="1"/>
      <p:bldP spid="8" grpId="0"/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DOMÁCA ÚLOHA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str. 82/ 5, 6, 7</a:t>
            </a:r>
          </a:p>
          <a:p>
            <a:pPr marL="0" indent="0">
              <a:buNone/>
            </a:pPr>
            <a:r>
              <a:rPr lang="sk-SK" b="1" dirty="0"/>
              <a:t>Zopakovať si učivo od začiatku výrazov:</a:t>
            </a:r>
          </a:p>
          <a:p>
            <a:r>
              <a:rPr lang="sk-SK" dirty="0"/>
              <a:t>číselný výraz, jeho hodnota, zápis výrazu</a:t>
            </a:r>
          </a:p>
          <a:p>
            <a:r>
              <a:rPr lang="sk-SK" dirty="0"/>
              <a:t>výraz s premennou</a:t>
            </a:r>
          </a:p>
          <a:p>
            <a:r>
              <a:rPr lang="sk-SK" dirty="0"/>
              <a:t>hodnota výrazu</a:t>
            </a:r>
          </a:p>
          <a:p>
            <a:r>
              <a:rPr lang="sk-SK" dirty="0"/>
              <a:t>počet členov výrazu</a:t>
            </a:r>
          </a:p>
          <a:p>
            <a:r>
              <a:rPr lang="sk-SK" dirty="0"/>
              <a:t>opačný výraz</a:t>
            </a:r>
          </a:p>
          <a:p>
            <a:r>
              <a:rPr lang="sk-SK" dirty="0"/>
              <a:t>zápis výrazu</a:t>
            </a:r>
          </a:p>
        </p:txBody>
      </p:sp>
      <p:pic>
        <p:nvPicPr>
          <p:cNvPr id="4" name="Obrázek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551927" y="2227892"/>
            <a:ext cx="2252730" cy="3128792"/>
          </a:xfrm>
          <a:prstGeom prst="rect">
            <a:avLst/>
          </a:prstGeom>
        </p:spPr>
      </p:pic>
      <p:pic>
        <p:nvPicPr>
          <p:cNvPr id="5" name="Obrázek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928989" y="230188"/>
            <a:ext cx="1498606" cy="1455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715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ZOPAKUJME SI...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k-SK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Číselný výraz: </a:t>
            </a:r>
          </a:p>
          <a:p>
            <a:pPr marL="0" indent="0">
              <a:buNone/>
            </a:pPr>
            <a:r>
              <a:rPr lang="sk-SK" dirty="0"/>
              <a:t>	je príklad zapísaný pomocou čísel, znakov počtových operácií </a:t>
            </a:r>
          </a:p>
          <a:p>
            <a:pPr marL="0" indent="0">
              <a:buNone/>
            </a:pPr>
            <a:r>
              <a:rPr lang="sk-SK" dirty="0"/>
              <a:t>	(+, -, ., :) a zátvoriek</a:t>
            </a:r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r>
              <a:rPr lang="sk-SK" dirty="0"/>
              <a:t>	</a:t>
            </a:r>
            <a:r>
              <a:rPr lang="sk-SK" b="1" dirty="0"/>
              <a:t>(1,2 + 5,7) : 3</a:t>
            </a:r>
          </a:p>
          <a:p>
            <a:endParaRPr lang="sk-SK" dirty="0"/>
          </a:p>
          <a:p>
            <a:r>
              <a:rPr lang="sk-SK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Hodnota výrazu: </a:t>
            </a:r>
          </a:p>
          <a:p>
            <a:pPr marL="0" indent="0">
              <a:buNone/>
            </a:pPr>
            <a:r>
              <a:rPr lang="sk-SK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sk-SK" dirty="0"/>
              <a:t>je výsledok príkladu</a:t>
            </a:r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r>
              <a:rPr lang="sk-SK" dirty="0"/>
              <a:t>	</a:t>
            </a:r>
            <a:r>
              <a:rPr lang="sk-SK" b="1" dirty="0"/>
              <a:t>(1,2 + 5,7) : 3 = 6,9 : 3 = 2,3</a:t>
            </a:r>
          </a:p>
          <a:p>
            <a:pPr marL="0" indent="0">
              <a:buNone/>
            </a:pPr>
            <a:endParaRPr lang="sk-SK" dirty="0"/>
          </a:p>
        </p:txBody>
      </p:sp>
      <p:pic>
        <p:nvPicPr>
          <p:cNvPr id="4" name="Obrázek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568183" y="115093"/>
            <a:ext cx="1580628" cy="182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356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ÚLOHY NA PRECVIČENIE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sk-SK" dirty="0"/>
              <a:t>Určte hodnotu výrazu: </a:t>
            </a:r>
            <a:r>
              <a:rPr lang="sk-SK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1,5 + (2,8 - 3,5 </a:t>
            </a:r>
            <a:r>
              <a:rPr lang="sk-SK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r>
              <a:rPr lang="sk-SK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2) </a:t>
            </a:r>
            <a:br>
              <a:rPr lang="sk-SK" dirty="0"/>
            </a:br>
            <a:r>
              <a:rPr lang="sk-SK" dirty="0"/>
              <a:t>	</a:t>
            </a:r>
            <a:r>
              <a:rPr lang="sk-SK" b="1" dirty="0"/>
              <a:t>A</a:t>
            </a:r>
            <a:r>
              <a:rPr lang="sk-SK" dirty="0"/>
              <a:t>	-2,7 </a:t>
            </a:r>
            <a:br>
              <a:rPr lang="sk-SK" dirty="0"/>
            </a:br>
            <a:r>
              <a:rPr lang="sk-SK" dirty="0"/>
              <a:t>	</a:t>
            </a:r>
            <a:r>
              <a:rPr lang="sk-SK" b="1" dirty="0"/>
              <a:t>B	</a:t>
            </a:r>
            <a:r>
              <a:rPr lang="sk-SK" dirty="0"/>
              <a:t>2,7 </a:t>
            </a:r>
            <a:br>
              <a:rPr lang="sk-SK" dirty="0"/>
            </a:br>
            <a:r>
              <a:rPr lang="sk-SK" dirty="0"/>
              <a:t>	</a:t>
            </a:r>
            <a:r>
              <a:rPr lang="sk-SK" b="1" dirty="0"/>
              <a:t>C</a:t>
            </a:r>
            <a:r>
              <a:rPr lang="sk-SK" dirty="0"/>
              <a:t>	4,2 </a:t>
            </a:r>
            <a:br>
              <a:rPr lang="sk-SK" dirty="0"/>
            </a:br>
            <a:r>
              <a:rPr lang="sk-SK" dirty="0"/>
              <a:t>	</a:t>
            </a:r>
            <a:r>
              <a:rPr lang="sk-SK" b="1" dirty="0"/>
              <a:t>D</a:t>
            </a:r>
            <a:r>
              <a:rPr lang="sk-SK" dirty="0"/>
              <a:t>	-4,2 </a:t>
            </a:r>
          </a:p>
          <a:p>
            <a:pPr marL="0" indent="0">
              <a:buNone/>
            </a:pPr>
            <a:endParaRPr lang="sk-SK" b="1" dirty="0"/>
          </a:p>
          <a:p>
            <a:pPr marL="0" indent="0">
              <a:buNone/>
            </a:pPr>
            <a:r>
              <a:rPr lang="sk-SK" dirty="0"/>
              <a:t>Určte hodnotu výrazu:</a:t>
            </a:r>
            <a:r>
              <a:rPr lang="sk-SK" b="1" dirty="0"/>
              <a:t> </a:t>
            </a:r>
            <a:r>
              <a:rPr lang="sk-SK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24 + [</a:t>
            </a:r>
            <a:r>
              <a:rPr lang="sk-SK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sk-SK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8 - 3 . 2</a:t>
            </a:r>
            <a:r>
              <a:rPr lang="sk-SK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sk-SK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- </a:t>
            </a:r>
            <a:r>
              <a:rPr lang="sk-SK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sk-SK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 +4</a:t>
            </a:r>
            <a:r>
              <a:rPr lang="sk-SK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sk-SK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 - 4 </a:t>
            </a:r>
            <a:br>
              <a:rPr lang="sk-SK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sk-SK" dirty="0"/>
              <a:t>	</a:t>
            </a:r>
            <a:r>
              <a:rPr lang="sk-SK" b="1" dirty="0"/>
              <a:t>A</a:t>
            </a:r>
            <a:r>
              <a:rPr lang="sk-SK" dirty="0"/>
              <a:t>	16 </a:t>
            </a:r>
            <a:br>
              <a:rPr lang="sk-SK" dirty="0"/>
            </a:br>
            <a:r>
              <a:rPr lang="sk-SK" dirty="0"/>
              <a:t>	</a:t>
            </a:r>
            <a:r>
              <a:rPr lang="sk-SK" b="1" dirty="0"/>
              <a:t>B</a:t>
            </a:r>
            <a:r>
              <a:rPr lang="sk-SK" dirty="0"/>
              <a:t>	24 </a:t>
            </a:r>
            <a:br>
              <a:rPr lang="sk-SK" dirty="0"/>
            </a:br>
            <a:r>
              <a:rPr lang="sk-SK" dirty="0"/>
              <a:t>	</a:t>
            </a:r>
            <a:r>
              <a:rPr lang="sk-SK" b="1" dirty="0"/>
              <a:t>C</a:t>
            </a:r>
            <a:r>
              <a:rPr lang="sk-SK" dirty="0"/>
              <a:t> 	32 </a:t>
            </a:r>
            <a:br>
              <a:rPr lang="sk-SK" dirty="0"/>
            </a:br>
            <a:r>
              <a:rPr lang="sk-SK" dirty="0"/>
              <a:t>	</a:t>
            </a:r>
            <a:r>
              <a:rPr lang="sk-SK" b="1" dirty="0"/>
              <a:t>D</a:t>
            </a:r>
            <a:r>
              <a:rPr lang="sk-SK" dirty="0"/>
              <a:t>	20 </a:t>
            </a:r>
            <a:br>
              <a:rPr lang="sk-SK" dirty="0"/>
            </a:br>
            <a:endParaRPr lang="sk-SK" dirty="0"/>
          </a:p>
        </p:txBody>
      </p:sp>
      <p:pic>
        <p:nvPicPr>
          <p:cNvPr id="4" name="Obrázek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928989" y="230188"/>
            <a:ext cx="1498606" cy="1455313"/>
          </a:xfrm>
          <a:prstGeom prst="rect">
            <a:avLst/>
          </a:prstGeom>
        </p:spPr>
      </p:pic>
      <p:sp>
        <p:nvSpPr>
          <p:cNvPr id="5" name="TextovéPole 4"/>
          <p:cNvSpPr txBox="1"/>
          <p:nvPr/>
        </p:nvSpPr>
        <p:spPr>
          <a:xfrm>
            <a:off x="4172755" y="2638537"/>
            <a:ext cx="695414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1,5 + (2,8 - 3,5 . 2) = 1,5 + (2,8 – 7) = 1,5 + (-4,2) = -2,7 </a:t>
            </a:r>
            <a:br>
              <a:rPr lang="sk-SK" sz="2400" dirty="0">
                <a:solidFill>
                  <a:srgbClr val="002060"/>
                </a:solidFill>
              </a:rPr>
            </a:br>
            <a:endParaRPr lang="sk-SK" sz="2400" dirty="0">
              <a:solidFill>
                <a:srgbClr val="002060"/>
              </a:solidFill>
            </a:endParaRPr>
          </a:p>
        </p:txBody>
      </p:sp>
      <p:sp>
        <p:nvSpPr>
          <p:cNvPr id="6" name="Ovál 5"/>
          <p:cNvSpPr/>
          <p:nvPr/>
        </p:nvSpPr>
        <p:spPr>
          <a:xfrm>
            <a:off x="1764406" y="2163651"/>
            <a:ext cx="373487" cy="34772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TextovéPole 6"/>
          <p:cNvSpPr txBox="1"/>
          <p:nvPr/>
        </p:nvSpPr>
        <p:spPr>
          <a:xfrm>
            <a:off x="4172755" y="4893972"/>
            <a:ext cx="72170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b="1" dirty="0">
                <a:solidFill>
                  <a:srgbClr val="002060"/>
                </a:solidFill>
              </a:rPr>
              <a:t>24 + [(8 - 3 . 2) - (2 +4)] – 4 = 24 + [2 - 6] = 24 + (-4) = 20  </a:t>
            </a:r>
            <a:br>
              <a:rPr lang="sk-SK" sz="2400" dirty="0">
                <a:solidFill>
                  <a:srgbClr val="002060"/>
                </a:solidFill>
              </a:rPr>
            </a:br>
            <a:endParaRPr lang="sk-SK" sz="2400" dirty="0">
              <a:solidFill>
                <a:srgbClr val="002060"/>
              </a:solidFill>
            </a:endParaRPr>
          </a:p>
        </p:txBody>
      </p:sp>
      <p:sp>
        <p:nvSpPr>
          <p:cNvPr id="8" name="Ovál 7"/>
          <p:cNvSpPr/>
          <p:nvPr/>
        </p:nvSpPr>
        <p:spPr>
          <a:xfrm>
            <a:off x="1764405" y="5309470"/>
            <a:ext cx="373487" cy="34772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TextovéPole 8"/>
          <p:cNvSpPr txBox="1"/>
          <p:nvPr/>
        </p:nvSpPr>
        <p:spPr>
          <a:xfrm>
            <a:off x="338975" y="5834846"/>
            <a:ext cx="1183522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NEZABUDNI: </a:t>
            </a:r>
            <a:r>
              <a:rPr lang="sk-SK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Výraz v zátvorke má vždy prednosť! Ak vo výraze nie sú zátvorky, </a:t>
            </a:r>
          </a:p>
          <a:p>
            <a:r>
              <a:rPr lang="sk-SK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tak násobenie a delenie má prednosť pred sčítaním a odčítaním!</a:t>
            </a:r>
          </a:p>
        </p:txBody>
      </p:sp>
    </p:spTree>
    <p:extLst>
      <p:ext uri="{BB962C8B-B14F-4D97-AF65-F5344CB8AC3E}">
        <p14:creationId xmlns:p14="http://schemas.microsoft.com/office/powerpoint/2010/main" val="4216916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ÚLOHY NA PRECVIČENIE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78206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sk-SK" dirty="0"/>
              <a:t>Zapíšte číselný výraz a určte jeho hodnotu:</a:t>
            </a:r>
            <a:r>
              <a:rPr lang="sk-SK" b="1" dirty="0"/>
              <a:t> </a:t>
            </a:r>
            <a:r>
              <a:rPr lang="sk-SK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súčet čísel 2,5 a 4,5 zväčšite trikrát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sk-SK" b="1" dirty="0"/>
              <a:t>	A	</a:t>
            </a:r>
            <a:r>
              <a:rPr lang="sk-SK" dirty="0"/>
              <a:t>33,75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sk-SK" b="1" dirty="0"/>
              <a:t>	B	</a:t>
            </a:r>
            <a:r>
              <a:rPr lang="sk-SK" dirty="0"/>
              <a:t>21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sk-SK" b="1" dirty="0"/>
              <a:t>	C	</a:t>
            </a:r>
            <a:r>
              <a:rPr lang="sk-SK" dirty="0"/>
              <a:t>14,25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sk-SK" b="1" dirty="0"/>
              <a:t>	D	</a:t>
            </a:r>
            <a:r>
              <a:rPr lang="sk-SK" dirty="0"/>
              <a:t>-4,5 </a:t>
            </a:r>
          </a:p>
          <a:p>
            <a:pPr marL="0" indent="0">
              <a:buNone/>
            </a:pPr>
            <a:r>
              <a:rPr lang="sk-SK" dirty="0"/>
              <a:t>Zapíšte číselný výraz a určte jeho hodnotu: </a:t>
            </a:r>
            <a:r>
              <a:rPr lang="sk-SK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súčin podielu čísel 24 a 16 a čísla mínus 4 </a:t>
            </a:r>
            <a:br>
              <a:rPr lang="sk-SK" dirty="0"/>
            </a:br>
            <a:endParaRPr lang="sk-SK" dirty="0"/>
          </a:p>
          <a:p>
            <a:pPr marL="0" indent="0">
              <a:lnSpc>
                <a:spcPct val="120000"/>
              </a:lnSpc>
              <a:buNone/>
            </a:pPr>
            <a:r>
              <a:rPr lang="sk-SK" dirty="0"/>
              <a:t>	</a:t>
            </a:r>
            <a:r>
              <a:rPr lang="sk-SK" b="1" dirty="0"/>
              <a:t>A</a:t>
            </a:r>
            <a:r>
              <a:rPr lang="sk-SK" dirty="0"/>
              <a:t>	- 32 </a:t>
            </a:r>
            <a:br>
              <a:rPr lang="sk-SK" dirty="0"/>
            </a:br>
            <a:r>
              <a:rPr lang="sk-SK" dirty="0"/>
              <a:t>	</a:t>
            </a:r>
            <a:r>
              <a:rPr lang="sk-SK" b="1" dirty="0"/>
              <a:t>B</a:t>
            </a:r>
            <a:r>
              <a:rPr lang="sk-SK" dirty="0"/>
              <a:t>	- 6 </a:t>
            </a:r>
            <a:br>
              <a:rPr lang="sk-SK" dirty="0"/>
            </a:br>
            <a:r>
              <a:rPr lang="sk-SK" dirty="0"/>
              <a:t>	</a:t>
            </a:r>
            <a:r>
              <a:rPr lang="sk-SK" b="1" dirty="0"/>
              <a:t>C</a:t>
            </a:r>
            <a:r>
              <a:rPr lang="sk-SK" dirty="0"/>
              <a:t>	96</a:t>
            </a:r>
            <a:br>
              <a:rPr lang="sk-SK" dirty="0"/>
            </a:br>
            <a:r>
              <a:rPr lang="sk-SK" dirty="0"/>
              <a:t>	</a:t>
            </a:r>
            <a:r>
              <a:rPr lang="sk-SK" b="1" dirty="0"/>
              <a:t>D</a:t>
            </a:r>
            <a:r>
              <a:rPr lang="sk-SK" dirty="0"/>
              <a:t>	- 96 </a:t>
            </a:r>
            <a:br>
              <a:rPr lang="sk-SK" dirty="0"/>
            </a:br>
            <a:endParaRPr lang="sk-SK" dirty="0"/>
          </a:p>
        </p:txBody>
      </p:sp>
      <p:pic>
        <p:nvPicPr>
          <p:cNvPr id="4" name="Obrázek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928989" y="230188"/>
            <a:ext cx="1498606" cy="1455313"/>
          </a:xfrm>
          <a:prstGeom prst="rect">
            <a:avLst/>
          </a:prstGeom>
        </p:spPr>
      </p:pic>
      <p:sp>
        <p:nvSpPr>
          <p:cNvPr id="5" name="TextovéPole 4"/>
          <p:cNvSpPr txBox="1"/>
          <p:nvPr/>
        </p:nvSpPr>
        <p:spPr>
          <a:xfrm>
            <a:off x="4172755" y="2638537"/>
            <a:ext cx="32512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(2,5 + 4,5) . 3 = 7 . 3 = 21</a:t>
            </a:r>
            <a:br>
              <a:rPr lang="sk-SK" sz="2400" dirty="0">
                <a:solidFill>
                  <a:srgbClr val="002060"/>
                </a:solidFill>
              </a:rPr>
            </a:br>
            <a:endParaRPr lang="sk-SK" sz="2400" dirty="0">
              <a:solidFill>
                <a:srgbClr val="002060"/>
              </a:solidFill>
            </a:endParaRPr>
          </a:p>
        </p:txBody>
      </p:sp>
      <p:sp>
        <p:nvSpPr>
          <p:cNvPr id="6" name="Ovál 5"/>
          <p:cNvSpPr/>
          <p:nvPr/>
        </p:nvSpPr>
        <p:spPr>
          <a:xfrm>
            <a:off x="1764404" y="2650093"/>
            <a:ext cx="373487" cy="34772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TextovéPole 6"/>
          <p:cNvSpPr txBox="1"/>
          <p:nvPr/>
        </p:nvSpPr>
        <p:spPr>
          <a:xfrm>
            <a:off x="4172755" y="4893972"/>
            <a:ext cx="39773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b="1" dirty="0">
                <a:solidFill>
                  <a:srgbClr val="002060"/>
                </a:solidFill>
              </a:rPr>
              <a:t>(24 : 16) . (-4) =  1,5 . (-4) = - 6 </a:t>
            </a:r>
            <a:br>
              <a:rPr lang="sk-SK" sz="2400" dirty="0">
                <a:solidFill>
                  <a:srgbClr val="002060"/>
                </a:solidFill>
              </a:rPr>
            </a:br>
            <a:endParaRPr lang="sk-SK" sz="2400" dirty="0">
              <a:solidFill>
                <a:srgbClr val="002060"/>
              </a:solidFill>
            </a:endParaRPr>
          </a:p>
        </p:txBody>
      </p:sp>
      <p:sp>
        <p:nvSpPr>
          <p:cNvPr id="8" name="Ovál 7"/>
          <p:cNvSpPr/>
          <p:nvPr/>
        </p:nvSpPr>
        <p:spPr>
          <a:xfrm>
            <a:off x="1764404" y="4961741"/>
            <a:ext cx="373487" cy="34772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53933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Zapamätáme si...</a:t>
            </a:r>
            <a:endParaRPr lang="sk-SK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k-SK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Výraz s premennou: </a:t>
            </a:r>
          </a:p>
          <a:p>
            <a:pPr marL="0" indent="0">
              <a:buNone/>
            </a:pPr>
            <a:r>
              <a:rPr lang="sk-SK" dirty="0"/>
              <a:t>	je taký, ktorý obsahuje okrem čísel, znamienok a zátvoriek aj 	</a:t>
            </a:r>
            <a:r>
              <a:rPr lang="sk-SK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premenné</a:t>
            </a:r>
            <a:r>
              <a:rPr lang="sk-SK" dirty="0"/>
              <a:t> (neznáme), ktoré zapisujeme písmenami abecedy.</a:t>
            </a:r>
          </a:p>
          <a:p>
            <a:pPr marL="0" indent="0">
              <a:buNone/>
            </a:pPr>
            <a:r>
              <a:rPr lang="sk-SK" dirty="0"/>
              <a:t>	</a:t>
            </a:r>
          </a:p>
          <a:p>
            <a:pPr marL="0" indent="0">
              <a:buNone/>
            </a:pPr>
            <a:r>
              <a:rPr lang="sk-SK" b="1" dirty="0"/>
              <a:t>	(1,2 + x) : 3</a:t>
            </a:r>
          </a:p>
          <a:p>
            <a:r>
              <a:rPr lang="sk-SK" dirty="0"/>
              <a:t>Za premennú môžeme do výrazu dosadiť číslo a potom vypočítať </a:t>
            </a:r>
            <a:r>
              <a:rPr lang="sk-SK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hodnotu výrazu</a:t>
            </a:r>
            <a:r>
              <a:rPr lang="sk-SK" dirty="0"/>
              <a:t>. Vtedy hovoríme, že sme určili hodnotu výrazu pre danú hodnotu premennej.</a:t>
            </a:r>
          </a:p>
          <a:p>
            <a:pPr marL="0" indent="0">
              <a:buNone/>
            </a:pPr>
            <a:r>
              <a:rPr lang="sk-SK" dirty="0"/>
              <a:t> 	pre x = 0 ...          	</a:t>
            </a:r>
            <a:r>
              <a:rPr lang="sk-SK" b="1" dirty="0"/>
              <a:t>(1,2 + x) : 3 = (1,2 + 0) : 3 = 1,2 : 3 = 0,4</a:t>
            </a:r>
          </a:p>
          <a:p>
            <a:pPr marL="0" indent="0">
              <a:buNone/>
            </a:pPr>
            <a:r>
              <a:rPr lang="sk-SK" dirty="0"/>
              <a:t>	pre x = -0,6 ...          </a:t>
            </a:r>
            <a:r>
              <a:rPr lang="sk-SK" b="1" dirty="0"/>
              <a:t>(1,2 + x) : 3 = (1,2 + (-0,6)) : 3 = 0,6 : 3 = 0,2</a:t>
            </a:r>
          </a:p>
          <a:p>
            <a:pPr marL="0" indent="0">
              <a:buNone/>
            </a:pPr>
            <a:endParaRPr lang="sk-SK" b="1" dirty="0"/>
          </a:p>
          <a:p>
            <a:pPr marL="0" indent="0">
              <a:buNone/>
            </a:pPr>
            <a:endParaRPr lang="sk-SK" dirty="0"/>
          </a:p>
        </p:txBody>
      </p:sp>
      <p:pic>
        <p:nvPicPr>
          <p:cNvPr id="4" name="Obrázek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568183" y="115093"/>
            <a:ext cx="1580628" cy="1825625"/>
          </a:xfrm>
          <a:prstGeom prst="rect">
            <a:avLst/>
          </a:prstGeom>
        </p:spPr>
      </p:pic>
      <p:cxnSp>
        <p:nvCxnSpPr>
          <p:cNvPr id="6" name="Přímá spojnice se šipkou 5"/>
          <p:cNvCxnSpPr/>
          <p:nvPr/>
        </p:nvCxnSpPr>
        <p:spPr>
          <a:xfrm flipH="1">
            <a:off x="2833353" y="3052293"/>
            <a:ext cx="12878" cy="51515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aoblený obdélník 10"/>
          <p:cNvSpPr/>
          <p:nvPr/>
        </p:nvSpPr>
        <p:spPr>
          <a:xfrm>
            <a:off x="4972475" y="115093"/>
            <a:ext cx="4185887" cy="197209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2000" dirty="0"/>
              <a:t>Ak je medzi premennou a číslom násobenie, nemusíme tam znamienko násobenia písať, napríklad: </a:t>
            </a:r>
            <a:r>
              <a:rPr lang="sk-SK" sz="2000" b="1" dirty="0"/>
              <a:t>3 . x </a:t>
            </a:r>
            <a:r>
              <a:rPr lang="sk-SK" sz="2000" dirty="0"/>
              <a:t>napíšeme zjednodušene </a:t>
            </a:r>
            <a:r>
              <a:rPr lang="sk-SK" sz="2000" b="1" dirty="0"/>
              <a:t>3x </a:t>
            </a:r>
            <a:r>
              <a:rPr lang="sk-SK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81399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ÚLOHY NA PRECVIČENIE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pro obsah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sk-SK" dirty="0"/>
                  <a:t>Určte hodnotu výrazu s premennou: </a:t>
                </a:r>
                <a:r>
                  <a:rPr lang="it-IT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2x – 3 </a:t>
                </a:r>
                <a:r>
                  <a:rPr lang="sk-SK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, </a:t>
                </a:r>
                <a:r>
                  <a:rPr lang="it-IT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pre x = 4</a:t>
                </a:r>
                <a:endParaRPr lang="sk-SK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 marL="0" indent="0">
                  <a:buNone/>
                </a:pPr>
                <a:r>
                  <a:rPr lang="sk-SK" dirty="0"/>
                  <a:t>	</a:t>
                </a:r>
                <a:endParaRPr lang="sk-SK" b="1" dirty="0"/>
              </a:p>
              <a:p>
                <a:pPr marL="0" indent="0">
                  <a:buNone/>
                </a:pPr>
                <a:r>
                  <a:rPr lang="sk-SK" dirty="0"/>
                  <a:t>Určte hodnotu výrazu s premennou: </a:t>
                </a:r>
                <a:r>
                  <a:rPr lang="sk-SK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4 – 2x , pre x = 1;  -5;  0;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sk-SK" b="1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b="1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𝟑</m:t>
                        </m:r>
                      </m:num>
                      <m:den>
                        <m:r>
                          <a:rPr lang="sk-SK" b="1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𝟒</m:t>
                        </m:r>
                      </m:den>
                    </m:f>
                  </m:oMath>
                </a14:m>
                <a:r>
                  <a:rPr lang="sk-SK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;  2,7</a:t>
                </a:r>
                <a:br>
                  <a:rPr lang="sk-SK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</a:br>
                <a:r>
                  <a:rPr lang="sk-SK" dirty="0"/>
                  <a:t>	</a:t>
                </a:r>
              </a:p>
            </p:txBody>
          </p:sp>
        </mc:Choice>
        <mc:Fallback xmlns="">
          <p:sp>
            <p:nvSpPr>
              <p:cNvPr id="3" name="Zástupný symbol pro obsah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 cstate="print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Obrázek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928989" y="230188"/>
            <a:ext cx="1498606" cy="1455313"/>
          </a:xfrm>
          <a:prstGeom prst="rect">
            <a:avLst/>
          </a:prstGeom>
        </p:spPr>
      </p:pic>
      <p:sp>
        <p:nvSpPr>
          <p:cNvPr id="5" name="TextovéPole 4"/>
          <p:cNvSpPr txBox="1"/>
          <p:nvPr/>
        </p:nvSpPr>
        <p:spPr>
          <a:xfrm>
            <a:off x="1107583" y="2321052"/>
            <a:ext cx="412965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2x – 3 = 2 . 4 – 3 = 8 – 3 = 5</a:t>
            </a:r>
            <a:br>
              <a:rPr lang="sk-SK" sz="2800" dirty="0">
                <a:solidFill>
                  <a:srgbClr val="002060"/>
                </a:solidFill>
              </a:rPr>
            </a:br>
            <a:endParaRPr lang="sk-SK" sz="28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ulka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30505603"/>
                  </p:ext>
                </p:extLst>
              </p:nvPr>
            </p:nvGraphicFramePr>
            <p:xfrm>
              <a:off x="1815920" y="4092558"/>
              <a:ext cx="8128002" cy="1690624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35466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sk-SK" sz="2400" dirty="0"/>
                            <a:t>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sk-SK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sk-SK" sz="2400" dirty="0"/>
                            <a:t>- 5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sk-SK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sk-SK" sz="2400" i="1" smtClean="0"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sk-SK" sz="2400" smtClean="0"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num>
                                  <m:den>
                                    <m:r>
                                      <a:rPr lang="sk-SK" sz="2400" smtClean="0"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sk-SK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sk-SK" sz="2400" dirty="0"/>
                            <a:t>2,7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sk-SK" sz="2400" b="1" dirty="0"/>
                            <a:t>2x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sk-SK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sk-SK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sk-SK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sk-SK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sk-SK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sk-SK" sz="2400" b="1" dirty="0"/>
                            <a:t>4 – 2x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sk-SK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sk-SK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sk-SK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sk-SK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sk-SK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ulka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xmlns="" val="2730505603"/>
                  </p:ext>
                </p:extLst>
              </p:nvPr>
            </p:nvGraphicFramePr>
            <p:xfrm>
              <a:off x="1815920" y="4092558"/>
              <a:ext cx="8128002" cy="1690624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354667"/>
                    <a:gridCol w="1354667"/>
                    <a:gridCol w="1354667"/>
                    <a:gridCol w="1354667"/>
                    <a:gridCol w="1354667"/>
                    <a:gridCol w="1354667"/>
                  </a:tblGrid>
                  <a:tr h="776224">
                    <a:tc>
                      <a:txBody>
                        <a:bodyPr/>
                        <a:lstStyle/>
                        <a:p>
                          <a:r>
                            <a:rPr lang="sk-SK" sz="2400" dirty="0" smtClean="0"/>
                            <a:t>X</a:t>
                          </a:r>
                          <a:endParaRPr lang="sk-SK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sk-SK" sz="2400" dirty="0" smtClean="0"/>
                            <a:t>1</a:t>
                          </a:r>
                          <a:endParaRPr lang="sk-SK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sk-SK" sz="2400" dirty="0" smtClean="0"/>
                            <a:t>- 5</a:t>
                          </a:r>
                          <a:endParaRPr lang="sk-SK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sk-SK" sz="2400" dirty="0" smtClean="0"/>
                            <a:t>0</a:t>
                          </a:r>
                          <a:endParaRPr lang="sk-SK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399552" t="-6250" r="-101345" b="-1351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sk-SK" sz="2400" dirty="0" smtClean="0"/>
                            <a:t>2,7</a:t>
                          </a:r>
                          <a:endParaRPr lang="sk-SK" sz="2400" dirty="0"/>
                        </a:p>
                      </a:txBody>
                      <a:tcPr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sk-SK" sz="2400" b="1" dirty="0" smtClean="0"/>
                            <a:t>2x</a:t>
                          </a:r>
                          <a:endParaRPr lang="sk-SK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sk-SK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sk-SK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sk-SK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sk-SK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sk-SK" sz="2400" dirty="0"/>
                        </a:p>
                      </a:txBody>
                      <a:tcPr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sk-SK" sz="2400" b="1" dirty="0" smtClean="0"/>
                            <a:t>4 – 2x</a:t>
                          </a:r>
                          <a:endParaRPr lang="sk-SK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sk-SK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sk-SK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sk-SK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sk-SK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sk-SK" sz="24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ulka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76020820"/>
                  </p:ext>
                </p:extLst>
              </p:nvPr>
            </p:nvGraphicFramePr>
            <p:xfrm>
              <a:off x="1813776" y="4062312"/>
              <a:ext cx="8128002" cy="1998853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35466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23136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477972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sk-SK" sz="2400" dirty="0"/>
                            <a:t>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sk-SK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sk-SK" sz="2400" dirty="0"/>
                            <a:t>- 5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sk-SK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sk-SK" sz="2400" i="1" smtClean="0"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sk-SK" sz="2400" smtClean="0"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num>
                                  <m:den>
                                    <m:r>
                                      <a:rPr lang="sk-SK" sz="2400" smtClean="0"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sk-SK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sk-SK" sz="2400" dirty="0"/>
                            <a:t>2,7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sk-SK" sz="2400" b="1" dirty="0"/>
                            <a:t>2x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sk-SK" sz="24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sk-SK" sz="2400" dirty="0"/>
                            <a:t>-10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sk-SK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sk-SK" sz="2400" dirty="0"/>
                            <a:t>1,5 (=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sk-SK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sk-SK" sz="2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sk-SK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oMath>
                          </a14:m>
                          <a:r>
                            <a:rPr lang="sk-SK" sz="2400" dirty="0"/>
                            <a:t> 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sk-SK" sz="2400" dirty="0"/>
                            <a:t>5,4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sk-SK" sz="2400" b="1" dirty="0"/>
                            <a:t>4 – 2x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sk-SK" sz="24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sk-SK" sz="2400" dirty="0"/>
                            <a:t>14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sk-SK" sz="2400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sk-SK" sz="2400" dirty="0"/>
                            <a:t>2,5  ( =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sk-SK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sk-SK" sz="2400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num>
                                <m:den>
                                  <m:r>
                                    <a:rPr lang="sk-SK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sk-SK" sz="2400" b="0" i="1" smtClean="0">
                                  <a:latin typeface="Cambria Math" panose="02040503050406030204" pitchFamily="18" charset="0"/>
                                </a:rPr>
                                <m:t> )</m:t>
                              </m:r>
                            </m:oMath>
                          </a14:m>
                          <a:endParaRPr lang="sk-SK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sk-SK" sz="2400" dirty="0"/>
                            <a:t>- 1,4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ulka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xmlns="" val="1276020820"/>
                  </p:ext>
                </p:extLst>
              </p:nvPr>
            </p:nvGraphicFramePr>
            <p:xfrm>
              <a:off x="1813776" y="4062312"/>
              <a:ext cx="8128002" cy="1998853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354667"/>
                    <a:gridCol w="1354667"/>
                    <a:gridCol w="1354667"/>
                    <a:gridCol w="1231362"/>
                    <a:gridCol w="1477972"/>
                    <a:gridCol w="1354667"/>
                  </a:tblGrid>
                  <a:tr h="776224">
                    <a:tc>
                      <a:txBody>
                        <a:bodyPr/>
                        <a:lstStyle/>
                        <a:p>
                          <a:r>
                            <a:rPr lang="sk-SK" sz="2400" dirty="0" smtClean="0"/>
                            <a:t>X</a:t>
                          </a:r>
                          <a:endParaRPr lang="sk-SK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sk-SK" sz="2400" dirty="0" smtClean="0"/>
                            <a:t>1</a:t>
                          </a:r>
                          <a:endParaRPr lang="sk-SK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sk-SK" sz="2400" dirty="0" smtClean="0"/>
                            <a:t>- 5</a:t>
                          </a:r>
                          <a:endParaRPr lang="sk-SK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sk-SK" sz="2400" dirty="0" smtClean="0"/>
                            <a:t>0</a:t>
                          </a:r>
                          <a:endParaRPr lang="sk-SK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358025" t="-6250" r="-93416" b="-1656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sk-SK" sz="2400" dirty="0" smtClean="0"/>
                            <a:t>2,7</a:t>
                          </a:r>
                          <a:endParaRPr lang="sk-SK" sz="2400" dirty="0"/>
                        </a:p>
                      </a:txBody>
                      <a:tcPr/>
                    </a:tc>
                  </a:tr>
                  <a:tr h="608711">
                    <a:tc>
                      <a:txBody>
                        <a:bodyPr/>
                        <a:lstStyle/>
                        <a:p>
                          <a:r>
                            <a:rPr lang="sk-SK" sz="2400" b="1" dirty="0" smtClean="0"/>
                            <a:t>2x</a:t>
                          </a:r>
                          <a:endParaRPr lang="sk-SK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sk-SK" sz="2400" dirty="0" smtClean="0"/>
                            <a:t>2</a:t>
                          </a:r>
                          <a:endParaRPr lang="sk-SK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sk-SK" sz="2400" dirty="0" smtClean="0"/>
                            <a:t>-10</a:t>
                          </a:r>
                          <a:endParaRPr lang="sk-SK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sk-SK" sz="2400" dirty="0" smtClean="0"/>
                            <a:t>0</a:t>
                          </a:r>
                          <a:endParaRPr lang="sk-SK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358025" t="-136000" r="-93416" b="-11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sk-SK" sz="2400" dirty="0" smtClean="0"/>
                            <a:t>5,4</a:t>
                          </a:r>
                          <a:endParaRPr lang="sk-SK" sz="2400" dirty="0"/>
                        </a:p>
                      </a:txBody>
                      <a:tcPr/>
                    </a:tc>
                  </a:tr>
                  <a:tr h="613918">
                    <a:tc>
                      <a:txBody>
                        <a:bodyPr/>
                        <a:lstStyle/>
                        <a:p>
                          <a:r>
                            <a:rPr lang="sk-SK" sz="2400" b="1" dirty="0" smtClean="0"/>
                            <a:t>4 – 2x</a:t>
                          </a:r>
                          <a:endParaRPr lang="sk-SK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sk-SK" sz="2400" dirty="0" smtClean="0"/>
                            <a:t>2</a:t>
                          </a:r>
                          <a:endParaRPr lang="sk-SK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sk-SK" sz="2400" dirty="0" smtClean="0"/>
                            <a:t>14</a:t>
                          </a:r>
                          <a:endParaRPr lang="sk-SK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sk-SK" sz="2400" dirty="0" smtClean="0"/>
                            <a:t>4</a:t>
                          </a:r>
                          <a:endParaRPr lang="sk-SK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358025" t="-233663" r="-93416" b="-108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sk-SK" sz="2400" dirty="0" smtClean="0"/>
                            <a:t>- 1,4</a:t>
                          </a:r>
                          <a:endParaRPr lang="sk-SK" sz="24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759155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ÚLOHY NA PRECVIČENIE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pro obsah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sk-SK" dirty="0"/>
                  <a:t>Určte hodnotu výrazu s premennou (pomôžte si s tabuľkou) : </a:t>
                </a:r>
              </a:p>
              <a:p>
                <a:pPr marL="0" indent="0">
                  <a:buNone/>
                </a:pPr>
                <a:r>
                  <a:rPr lang="sk-SK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2b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sk-SK" b="1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b="1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𝒃</m:t>
                        </m:r>
                      </m:num>
                      <m:den>
                        <m:r>
                          <a:rPr lang="sk-SK" b="1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  <m:r>
                      <a:rPr lang="sk-SK" b="1" i="1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sk-SK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+ 8 , pre b = 2 ;   - 5 ;   0 ;   0,4 ;   100</a:t>
                </a:r>
                <a:br>
                  <a:rPr lang="sk-SK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</a:br>
                <a:r>
                  <a:rPr lang="sk-SK" dirty="0"/>
                  <a:t>	</a:t>
                </a:r>
              </a:p>
            </p:txBody>
          </p:sp>
        </mc:Choice>
        <mc:Fallback xmlns="">
          <p:sp>
            <p:nvSpPr>
              <p:cNvPr id="3" name="Zástupný symbol pro obsah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 cstate="print"/>
                <a:stretch>
                  <a:fillRect l="-1275" t="-2241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Obrázek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928989" y="230188"/>
            <a:ext cx="1498606" cy="145531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ulka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95961927"/>
                  </p:ext>
                </p:extLst>
              </p:nvPr>
            </p:nvGraphicFramePr>
            <p:xfrm>
              <a:off x="1609859" y="3600796"/>
              <a:ext cx="8550858" cy="2572131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42514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42514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42514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425143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425143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425143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sk-SK" sz="2400" dirty="0"/>
                            <a:t>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sk-SK" sz="24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sk-SK" sz="2400" dirty="0"/>
                            <a:t>- 5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sk-SK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sk-SK" sz="2400" b="1" i="0" smtClean="0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sk-SK" sz="2400" b="1" i="0" smtClean="0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sk-SK" sz="2400" b="1" i="0" smtClean="0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</m:oMath>
                            </m:oMathPara>
                          </a14:m>
                          <a:endParaRPr lang="sk-SK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sk-SK" sz="2400" dirty="0"/>
                            <a:t>100</a:t>
                          </a:r>
                        </a:p>
                        <a:p>
                          <a:endParaRPr lang="sk-SK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sk-SK" sz="2400" b="1" dirty="0"/>
                            <a:t>2b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sk-SK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sk-SK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sk-SK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sk-SK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sk-SK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sk-SK" sz="2000" b="1" i="1" smtClean="0"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sk-SK" sz="2000" b="1" i="1" smtClean="0"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𝒃</m:t>
                                    </m:r>
                                  </m:num>
                                  <m:den>
                                    <m:r>
                                      <a:rPr lang="sk-SK" sz="2000" b="1" i="1" smtClean="0"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sk-SK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sk-SK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sk-SK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sk-SK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sk-SK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sk-SK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sk-SK" sz="2400" b="1" dirty="0"/>
                            <a:t>2b +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sk-SK" sz="2400" b="1" i="1" smtClean="0"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sk-SK" sz="2400" b="1" i="1" smtClean="0"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num>
                                <m:den>
                                  <m:r>
                                    <a:rPr lang="sk-SK" sz="2400" b="1" i="1" smtClean="0"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den>
                              </m:f>
                            </m:oMath>
                          </a14:m>
                          <a:r>
                            <a:rPr lang="sk-SK" sz="2400" b="1" dirty="0"/>
                            <a:t> + 8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sk-SK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sk-SK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sk-SK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sk-SK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sk-SK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ulka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xmlns="" xmlns:a14="http://schemas.microsoft.com/office/drawing/2010/main" val="3295961927"/>
                  </p:ext>
                </p:extLst>
              </p:nvPr>
            </p:nvGraphicFramePr>
            <p:xfrm>
              <a:off x="1609859" y="3600796"/>
              <a:ext cx="8550858" cy="2572131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425143"/>
                    <a:gridCol w="1425143"/>
                    <a:gridCol w="1425143"/>
                    <a:gridCol w="1425143"/>
                    <a:gridCol w="1425143"/>
                    <a:gridCol w="1425143"/>
                  </a:tblGrid>
                  <a:tr h="822960">
                    <a:tc>
                      <a:txBody>
                        <a:bodyPr/>
                        <a:lstStyle/>
                        <a:p>
                          <a:r>
                            <a:rPr lang="sk-SK" sz="2400" dirty="0" smtClean="0"/>
                            <a:t>X</a:t>
                          </a:r>
                          <a:endParaRPr lang="sk-SK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sk-SK" sz="2400" dirty="0" smtClean="0"/>
                            <a:t>2</a:t>
                          </a:r>
                          <a:endParaRPr lang="sk-SK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sk-SK" sz="2400" dirty="0" smtClean="0"/>
                            <a:t>- 5</a:t>
                          </a:r>
                          <a:endParaRPr lang="sk-SK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sk-SK" sz="2400" dirty="0" smtClean="0"/>
                            <a:t>0</a:t>
                          </a:r>
                          <a:endParaRPr lang="sk-SK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400000" t="-5185" r="-101709" b="-2207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sk-SK" sz="2400" dirty="0" smtClean="0"/>
                            <a:t>100</a:t>
                          </a:r>
                        </a:p>
                        <a:p>
                          <a:endParaRPr lang="sk-SK" sz="2400" dirty="0"/>
                        </a:p>
                      </a:txBody>
                      <a:tcPr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sk-SK" sz="2400" b="1" dirty="0" smtClean="0"/>
                            <a:t>2b </a:t>
                          </a:r>
                          <a:endParaRPr lang="sk-SK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sk-SK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sk-SK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sk-SK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sk-SK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sk-SK" sz="2400" dirty="0"/>
                        </a:p>
                      </a:txBody>
                      <a:tcPr/>
                    </a:tc>
                  </a:tr>
                  <a:tr h="668401">
                    <a:tc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427" t="-200000" r="-501282" b="-1036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sk-SK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sk-SK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sk-SK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sk-SK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sk-SK" sz="2400" dirty="0"/>
                        </a:p>
                      </a:txBody>
                      <a:tcPr/>
                    </a:tc>
                  </a:tr>
                  <a:tr h="623570">
                    <a:tc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427" t="-317476" r="-501282" b="-97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sk-SK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sk-SK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sk-SK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sk-SK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sk-SK" sz="24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ulka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41987956"/>
                  </p:ext>
                </p:extLst>
              </p:nvPr>
            </p:nvGraphicFramePr>
            <p:xfrm>
              <a:off x="1594834" y="3604832"/>
              <a:ext cx="8550858" cy="2572131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42514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42514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42514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425143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425143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425143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sk-SK" sz="2400" dirty="0"/>
                            <a:t>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sk-SK" sz="24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sk-SK" sz="2400" dirty="0"/>
                            <a:t>- 5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sk-SK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sk-SK" sz="2400" b="1" i="0" smtClean="0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sk-SK" sz="2400" b="1" i="0" smtClean="0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sk-SK" sz="2400" b="1" i="0" smtClean="0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</m:oMath>
                            </m:oMathPara>
                          </a14:m>
                          <a:endParaRPr lang="sk-SK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sk-SK" sz="2400" dirty="0"/>
                            <a:t>100</a:t>
                          </a:r>
                        </a:p>
                        <a:p>
                          <a:endParaRPr lang="sk-SK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sk-SK" sz="2400" b="1" dirty="0"/>
                            <a:t>2b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sk-SK" sz="2400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FontTx/>
                            <a:buNone/>
                          </a:pPr>
                          <a:r>
                            <a:rPr lang="sk-SK" sz="2400" dirty="0"/>
                            <a:t>- 10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sk-SK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sk-SK" sz="2400" dirty="0"/>
                            <a:t>0,8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sk-SK" sz="2400" dirty="0"/>
                            <a:t>200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sk-SK" sz="2000" b="1" i="1" smtClean="0"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sk-SK" sz="2000" b="1" i="1" smtClean="0"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𝒃</m:t>
                                    </m:r>
                                  </m:num>
                                  <m:den>
                                    <m:r>
                                      <a:rPr lang="sk-SK" sz="2000" b="1" i="1" smtClean="0"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sk-SK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sk-SK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sk-SK" sz="2400" dirty="0"/>
                            <a:t>- 2,5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sk-SK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sk-SK" sz="2400" dirty="0"/>
                            <a:t>0,2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sk-SK" sz="2400" dirty="0"/>
                            <a:t>50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sk-SK" sz="2400" b="1" dirty="0"/>
                            <a:t>2b +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sk-SK" sz="2400" b="1" i="1" smtClean="0"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sk-SK" sz="2400" b="1" i="1" smtClean="0"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num>
                                <m:den>
                                  <m:r>
                                    <a:rPr lang="sk-SK" sz="2400" b="1" i="1" smtClean="0"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den>
                              </m:f>
                            </m:oMath>
                          </a14:m>
                          <a:r>
                            <a:rPr lang="sk-SK" sz="2400" b="1" dirty="0"/>
                            <a:t> + 8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sk-SK" sz="2400" dirty="0"/>
                            <a:t>13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sk-SK" sz="2400" dirty="0"/>
                            <a:t>- 4,5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sk-SK" sz="2400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sk-SK" sz="2400" dirty="0"/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sk-SK" sz="2400" dirty="0"/>
                            <a:t>258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ulka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xmlns="" val="1641987956"/>
                  </p:ext>
                </p:extLst>
              </p:nvPr>
            </p:nvGraphicFramePr>
            <p:xfrm>
              <a:off x="1594834" y="3604832"/>
              <a:ext cx="8550858" cy="2572131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425143"/>
                    <a:gridCol w="1425143"/>
                    <a:gridCol w="1425143"/>
                    <a:gridCol w="1425143"/>
                    <a:gridCol w="1425143"/>
                    <a:gridCol w="1425143"/>
                  </a:tblGrid>
                  <a:tr h="822960">
                    <a:tc>
                      <a:txBody>
                        <a:bodyPr/>
                        <a:lstStyle/>
                        <a:p>
                          <a:r>
                            <a:rPr lang="sk-SK" sz="2400" dirty="0" smtClean="0"/>
                            <a:t>X</a:t>
                          </a:r>
                          <a:endParaRPr lang="sk-SK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sk-SK" sz="2400" dirty="0" smtClean="0"/>
                            <a:t>2</a:t>
                          </a:r>
                          <a:endParaRPr lang="sk-SK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sk-SK" sz="2400" dirty="0" smtClean="0"/>
                            <a:t>- 5</a:t>
                          </a:r>
                          <a:endParaRPr lang="sk-SK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sk-SK" sz="2400" dirty="0" smtClean="0"/>
                            <a:t>0</a:t>
                          </a:r>
                          <a:endParaRPr lang="sk-SK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400427" t="-5926" r="-101709" b="-2207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sk-SK" sz="2400" dirty="0" smtClean="0"/>
                            <a:t>100</a:t>
                          </a:r>
                        </a:p>
                        <a:p>
                          <a:endParaRPr lang="sk-SK" sz="2400" dirty="0"/>
                        </a:p>
                      </a:txBody>
                      <a:tcPr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sk-SK" sz="2400" b="1" dirty="0" smtClean="0"/>
                            <a:t>2b </a:t>
                          </a:r>
                          <a:endParaRPr lang="sk-SK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sk-SK" sz="2400" dirty="0" smtClean="0"/>
                            <a:t>4</a:t>
                          </a:r>
                          <a:endParaRPr lang="sk-SK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FontTx/>
                            <a:buNone/>
                          </a:pPr>
                          <a:r>
                            <a:rPr lang="sk-SK" sz="2400" dirty="0" smtClean="0"/>
                            <a:t>- 10</a:t>
                          </a:r>
                          <a:endParaRPr lang="sk-SK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sk-SK" sz="2400" dirty="0" smtClean="0"/>
                            <a:t>0</a:t>
                          </a:r>
                          <a:endParaRPr lang="sk-SK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sk-SK" sz="2400" dirty="0" smtClean="0"/>
                            <a:t>0,8</a:t>
                          </a:r>
                          <a:endParaRPr lang="sk-SK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sk-SK" sz="2400" dirty="0" smtClean="0"/>
                            <a:t>200</a:t>
                          </a:r>
                          <a:endParaRPr lang="sk-SK" sz="2400" dirty="0"/>
                        </a:p>
                      </a:txBody>
                      <a:tcPr/>
                    </a:tc>
                  </a:tr>
                  <a:tr h="668401">
                    <a:tc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427" t="-200917" r="-501709" b="-1036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sk-SK" sz="2400" dirty="0" smtClean="0"/>
                            <a:t>1</a:t>
                          </a:r>
                          <a:endParaRPr lang="sk-SK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sk-SK" sz="2400" dirty="0" smtClean="0"/>
                            <a:t>- 2,5</a:t>
                          </a:r>
                          <a:endParaRPr lang="sk-SK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sk-SK" sz="2400" dirty="0" smtClean="0"/>
                            <a:t>0</a:t>
                          </a:r>
                          <a:endParaRPr lang="sk-SK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sk-SK" sz="2400" dirty="0" smtClean="0"/>
                            <a:t>0,2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sk-SK" sz="2400" dirty="0" smtClean="0"/>
                            <a:t>50</a:t>
                          </a:r>
                          <a:endParaRPr lang="sk-SK" sz="2400" dirty="0"/>
                        </a:p>
                      </a:txBody>
                      <a:tcPr/>
                    </a:tc>
                  </a:tr>
                  <a:tr h="623570">
                    <a:tc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427" t="-318447" r="-501709" b="-97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sk-SK" sz="2400" dirty="0" smtClean="0"/>
                            <a:t>13</a:t>
                          </a:r>
                          <a:endParaRPr lang="sk-SK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sk-SK" sz="2400" dirty="0" smtClean="0"/>
                            <a:t>- 4,5</a:t>
                          </a:r>
                          <a:endParaRPr lang="sk-SK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sk-SK" sz="2400" dirty="0" smtClean="0"/>
                            <a:t>8</a:t>
                          </a:r>
                          <a:endParaRPr lang="sk-SK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sk-SK" sz="2400" dirty="0" smtClean="0"/>
                            <a:t>9</a:t>
                          </a:r>
                          <a:endParaRPr lang="sk-SK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sk-SK" sz="2400" dirty="0" smtClean="0"/>
                            <a:t>258</a:t>
                          </a:r>
                          <a:endParaRPr lang="sk-SK" sz="24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172242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POČET ČLENOV VÝRAZU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pro obsah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sk-SK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Jednočleny:</a:t>
                </a:r>
              </a:p>
              <a:p>
                <a:pPr marL="0" indent="0">
                  <a:buNone/>
                </a:pPr>
                <a:r>
                  <a:rPr lang="sk-SK" dirty="0"/>
                  <a:t>	sú to čísla alebo súčiny a podiely čísel a premenných</a:t>
                </a:r>
              </a:p>
              <a:p>
                <a:pPr marL="0" indent="0">
                  <a:buNone/>
                </a:pPr>
                <a:r>
                  <a:rPr lang="sk-SK" dirty="0"/>
                  <a:t>	</a:t>
                </a:r>
                <a:r>
                  <a:rPr lang="sk-SK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8 ;   6a ;   -9,5s : 5 ;   24 . r : 0,8 . (-4)</a:t>
                </a:r>
              </a:p>
              <a:p>
                <a:r>
                  <a:rPr lang="sk-SK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Dvojčleny:</a:t>
                </a:r>
              </a:p>
              <a:p>
                <a:pPr marL="0" indent="0">
                  <a:buNone/>
                </a:pPr>
                <a:r>
                  <a:rPr lang="sk-SK" dirty="0"/>
                  <a:t>	sú to súčty alebo rozdiely jednočlenov</a:t>
                </a:r>
              </a:p>
              <a:p>
                <a:pPr marL="0" indent="0">
                  <a:buNone/>
                </a:pPr>
                <a:r>
                  <a:rPr lang="sk-SK" dirty="0"/>
                  <a:t>	</a:t>
                </a:r>
                <a:r>
                  <a:rPr lang="sk-SK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x - 12 ;   10t + 1,5 ;   8:e + 5f ;   24 . r 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sk-SK" b="1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b="1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𝒌</m:t>
                        </m:r>
                      </m:num>
                      <m:den>
                        <m:r>
                          <a:rPr lang="sk-SK" b="1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𝟓</m:t>
                        </m:r>
                      </m:den>
                    </m:f>
                  </m:oMath>
                </a14:m>
                <a:endParaRPr lang="sk-SK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r>
                  <a:rPr lang="sk-SK" b="1" dirty="0" err="1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Trojčleny</a:t>
                </a:r>
                <a:r>
                  <a:rPr lang="sk-SK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:</a:t>
                </a:r>
              </a:p>
              <a:p>
                <a:pPr marL="0" indent="0">
                  <a:buNone/>
                </a:pPr>
                <a:r>
                  <a:rPr lang="sk-SK" dirty="0"/>
                  <a:t>	</a:t>
                </a:r>
                <a:r>
                  <a:rPr lang="sk-SK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...</a:t>
                </a:r>
              </a:p>
              <a:p>
                <a:pPr marL="0" indent="0">
                  <a:buNone/>
                </a:pPr>
                <a:endParaRPr lang="sk-SK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 marL="0" indent="0">
                  <a:buNone/>
                </a:pPr>
                <a:endParaRPr lang="sk-SK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3" name="Zástupný symbol pro obsah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 cstate="print"/>
                <a:stretch>
                  <a:fillRect l="-1101" t="-2381" b="-1961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Obrázek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568183" y="115093"/>
            <a:ext cx="1580628" cy="182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013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ÚLOHY NA PRECVIČOVANIE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pro obsah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549417"/>
              </a:xfrm>
            </p:spPr>
            <p:txBody>
              <a:bodyPr>
                <a:normAutofit/>
              </a:bodyPr>
              <a:lstStyle/>
              <a:p>
                <a:pPr lvl="0"/>
                <a:r>
                  <a:rPr lang="sk-SK" b="1" dirty="0"/>
                  <a:t>Urč výraz s premennou podľa počtu členov:</a:t>
                </a:r>
                <a:endParaRPr lang="sk-SK" dirty="0"/>
              </a:p>
              <a:p>
                <a:pPr marL="0" indent="0">
                  <a:buNone/>
                </a:pPr>
                <a:r>
                  <a:rPr lang="sk-SK" dirty="0"/>
                  <a:t>	 b + 3 . b – 8:z             </a:t>
                </a:r>
              </a:p>
              <a:p>
                <a:pPr marL="0" indent="0">
                  <a:buNone/>
                </a:pPr>
                <a:r>
                  <a:rPr lang="sk-SK" dirty="0"/>
                  <a:t>	x + c – 3         </a:t>
                </a:r>
              </a:p>
              <a:p>
                <a:pPr marL="0" indent="0">
                  <a:buNone/>
                </a:pPr>
                <a:r>
                  <a:rPr lang="sk-SK" dirty="0"/>
                  <a:t>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i="1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sk-SK" i="1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r>
                  <a:rPr lang="sk-SK" dirty="0"/>
                  <a:t> + ( - 2 . m)         </a:t>
                </a:r>
              </a:p>
              <a:p>
                <a:pPr marL="0" indent="0">
                  <a:buNone/>
                </a:pPr>
                <a:r>
                  <a:rPr lang="sk-SK" dirty="0"/>
                  <a:t>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sk-SK" i="1">
                            <a:latin typeface="Cambria Math" panose="02040503050406030204" pitchFamily="18" charset="0"/>
                          </a:rPr>
                          <m:t> .5 .6 .</m:t>
                        </m:r>
                        <m:r>
                          <a:rPr lang="sk-SK" i="1">
                            <a:latin typeface="Cambria Math" panose="02040503050406030204" pitchFamily="18" charset="0"/>
                          </a:rPr>
                          <m:t>𝑙</m:t>
                        </m:r>
                      </m:num>
                      <m:den>
                        <m:r>
                          <a:rPr lang="sk-SK" i="1">
                            <a:latin typeface="Cambria Math" panose="02040503050406030204" pitchFamily="18" charset="0"/>
                          </a:rPr>
                          <m:t>14</m:t>
                        </m:r>
                      </m:den>
                    </m:f>
                  </m:oMath>
                </a14:m>
                <a:endParaRPr lang="sk-SK" dirty="0"/>
              </a:p>
              <a:p>
                <a:pPr marL="0" indent="0">
                  <a:buNone/>
                </a:pPr>
                <a:r>
                  <a:rPr lang="sk-SK" dirty="0"/>
                  <a:t>	5 . o . 7 : h . (-6) </a:t>
                </a:r>
              </a:p>
              <a:p>
                <a:pPr marL="0" indent="0">
                  <a:buNone/>
                </a:pPr>
                <a:r>
                  <a:rPr lang="sk-SK" dirty="0"/>
                  <a:t>	0,8 . (-3) .h + 3 . u         </a:t>
                </a:r>
              </a:p>
              <a:p>
                <a:pPr marL="0" indent="0">
                  <a:buNone/>
                </a:pPr>
                <a:r>
                  <a:rPr lang="sk-SK" dirty="0"/>
                  <a:t>	a + (-2. a) – 3 : a + a</a:t>
                </a:r>
              </a:p>
              <a:p>
                <a:endParaRPr lang="sk-SK" dirty="0"/>
              </a:p>
            </p:txBody>
          </p:sp>
        </mc:Choice>
        <mc:Fallback xmlns="">
          <p:sp>
            <p:nvSpPr>
              <p:cNvPr id="3" name="Zástupný symbol pro obsah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549417"/>
              </a:xfrm>
              <a:blipFill rotWithShape="0">
                <a:blip r:embed="rId2" cstate="print"/>
                <a:stretch>
                  <a:fillRect l="-1043" t="-2142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Obrázek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928989" y="230188"/>
            <a:ext cx="1498606" cy="1455313"/>
          </a:xfrm>
          <a:prstGeom prst="rect">
            <a:avLst/>
          </a:prstGeom>
        </p:spPr>
      </p:pic>
      <p:sp>
        <p:nvSpPr>
          <p:cNvPr id="6" name="TextovéPole 5"/>
          <p:cNvSpPr txBox="1"/>
          <p:nvPr/>
        </p:nvSpPr>
        <p:spPr>
          <a:xfrm>
            <a:off x="5203065" y="2253802"/>
            <a:ext cx="13296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8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trojčlen</a:t>
            </a:r>
            <a:endParaRPr lang="sk-SK" sz="28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ovéPole 6"/>
          <p:cNvSpPr txBox="1"/>
          <p:nvPr/>
        </p:nvSpPr>
        <p:spPr>
          <a:xfrm>
            <a:off x="5203064" y="2777022"/>
            <a:ext cx="13296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8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trojčlen</a:t>
            </a:r>
            <a:endParaRPr lang="sk-SK" sz="28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ovéPole 7"/>
          <p:cNvSpPr txBox="1"/>
          <p:nvPr/>
        </p:nvSpPr>
        <p:spPr>
          <a:xfrm>
            <a:off x="5203063" y="3300242"/>
            <a:ext cx="14396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dvojčlen</a:t>
            </a:r>
          </a:p>
        </p:txBody>
      </p:sp>
      <p:sp>
        <p:nvSpPr>
          <p:cNvPr id="9" name="TextovéPole 8"/>
          <p:cNvSpPr txBox="1"/>
          <p:nvPr/>
        </p:nvSpPr>
        <p:spPr>
          <a:xfrm>
            <a:off x="5203063" y="3990030"/>
            <a:ext cx="16466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jednočlen</a:t>
            </a:r>
          </a:p>
        </p:txBody>
      </p:sp>
      <p:sp>
        <p:nvSpPr>
          <p:cNvPr id="10" name="TextovéPole 9"/>
          <p:cNvSpPr txBox="1"/>
          <p:nvPr/>
        </p:nvSpPr>
        <p:spPr>
          <a:xfrm>
            <a:off x="5203063" y="4612587"/>
            <a:ext cx="16466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jednočlen</a:t>
            </a:r>
          </a:p>
        </p:txBody>
      </p:sp>
      <p:sp>
        <p:nvSpPr>
          <p:cNvPr id="11" name="TextovéPole 10"/>
          <p:cNvSpPr txBox="1"/>
          <p:nvPr/>
        </p:nvSpPr>
        <p:spPr>
          <a:xfrm>
            <a:off x="5203063" y="5135909"/>
            <a:ext cx="14396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dvojčlen</a:t>
            </a:r>
          </a:p>
        </p:txBody>
      </p:sp>
      <p:sp>
        <p:nvSpPr>
          <p:cNvPr id="12" name="TextovéPole 11"/>
          <p:cNvSpPr txBox="1"/>
          <p:nvPr/>
        </p:nvSpPr>
        <p:spPr>
          <a:xfrm>
            <a:off x="5203063" y="5659129"/>
            <a:ext cx="15427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8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štvorčlen</a:t>
            </a:r>
            <a:endParaRPr lang="sk-SK" sz="28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50800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2" grpId="0"/>
    </p:bldLst>
  </p:timing>
</p:sld>
</file>

<file path=ppt/theme/theme1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848</Words>
  <Application>Microsoft Office PowerPoint</Application>
  <PresentationFormat>Širokouhlá</PresentationFormat>
  <Paragraphs>249</Paragraphs>
  <Slides>17</Slides>
  <Notes>0</Notes>
  <HiddenSlides>9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Motiv Office</vt:lpstr>
      <vt:lpstr>VÝRAZ S PREMENNOU</vt:lpstr>
      <vt:lpstr>ZOPAKUJME SI...</vt:lpstr>
      <vt:lpstr>ÚLOHY NA PRECVIČENIE</vt:lpstr>
      <vt:lpstr>ÚLOHY NA PRECVIČENIE</vt:lpstr>
      <vt:lpstr>Zapamätáme si...</vt:lpstr>
      <vt:lpstr>ÚLOHY NA PRECVIČENIE</vt:lpstr>
      <vt:lpstr>ÚLOHY NA PRECVIČENIE</vt:lpstr>
      <vt:lpstr>POČET ČLENOV VÝRAZU</vt:lpstr>
      <vt:lpstr>ÚLOHY NA PRECVIČOVANIE</vt:lpstr>
      <vt:lpstr>OPAČNÝ VÝRAZ</vt:lpstr>
      <vt:lpstr>ÚLOHY NA PRECVIČOVANIE</vt:lpstr>
      <vt:lpstr>ÚLOHY NA PRECVIČOVANIE</vt:lpstr>
      <vt:lpstr>PRÁCA V DVOJICIACH</vt:lpstr>
      <vt:lpstr>PRÁCA V DVOJICIACH</vt:lpstr>
      <vt:lpstr>PRÁCA V DVOJICIACH</vt:lpstr>
      <vt:lpstr>PRÁCA V DVOJICIACH</vt:lpstr>
      <vt:lpstr>DOMÁCA ÚLOHA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VÝRAZ S PREMENNOU</dc:title>
  <dc:creator>Mirka Chlupíková</dc:creator>
  <cp:lastModifiedBy>Slovenkaiová</cp:lastModifiedBy>
  <cp:revision>25</cp:revision>
  <dcterms:created xsi:type="dcterms:W3CDTF">2013-11-18T13:02:57Z</dcterms:created>
  <dcterms:modified xsi:type="dcterms:W3CDTF">2022-02-09T10:22:06Z</dcterms:modified>
</cp:coreProperties>
</file>