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8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798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58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17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1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929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806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37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B01B9FA-9A15-435A-B19D-055B098302F5}" type="datetimeFigureOut">
              <a:rPr lang="sk-SK" smtClean="0"/>
              <a:t>26. 4. 2022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9CD2-70EC-4ACC-9871-20C45666D954}" type="slidenum">
              <a:rPr lang="sk-SK" smtClean="0"/>
              <a:t>‹#›</a:t>
            </a:fld>
            <a:endParaRPr lang="sk-SK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015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93154" y="3373580"/>
            <a:ext cx="5992336" cy="2833256"/>
          </a:xfrm>
        </p:spPr>
        <p:txBody>
          <a:bodyPr>
            <a:normAutofit/>
          </a:bodyPr>
          <a:lstStyle/>
          <a:p>
            <a:r>
              <a:rPr lang="sk-SK" sz="9800" b="1" dirty="0" smtClean="0"/>
              <a:t>UHOL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sz="4000" dirty="0" smtClean="0"/>
              <a:t>a jeho vlastnosti, meranie a rysovanie uhlov</a:t>
            </a:r>
            <a:endParaRPr lang="sk-SK" sz="4000" dirty="0"/>
          </a:p>
        </p:txBody>
      </p:sp>
      <p:pic>
        <p:nvPicPr>
          <p:cNvPr id="4" name="Picture 2" descr="Alfa Icon of Glyph style - Available in SVG, PNG, EPS, AI &amp; Icon fon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39" y="135143"/>
            <a:ext cx="1783706" cy="17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h Geometry Let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1" y="21543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mbol Math Geometr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945" y="486539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eta Alphabet Gree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731" y="4685221"/>
            <a:ext cx="2025214" cy="20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amma Letter Greek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790" y="3036594"/>
            <a:ext cx="1593273" cy="159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Omega Alphabet Greek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292" y="2181209"/>
            <a:ext cx="758825" cy="7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u Alphabet Greek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48" y="477179"/>
            <a:ext cx="731116" cy="7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21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583044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Základné geometrické útvary</a:t>
            </a:r>
            <a:endParaRPr lang="sk-SK" sz="3200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288472" y="1261939"/>
            <a:ext cx="3801104" cy="95410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Bod</a:t>
            </a:r>
            <a:endParaRPr lang="sk-SK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k-SK" dirty="0" smtClean="0"/>
              <a:t>- </a:t>
            </a:r>
            <a:r>
              <a:rPr lang="sk-SK" dirty="0" smtClean="0"/>
              <a:t>o</a:t>
            </a:r>
            <a:r>
              <a:rPr lang="sk-SK" dirty="0" smtClean="0"/>
              <a:t>značujeme veľkými písmenami A, B, C,...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288471" y="2383408"/>
            <a:ext cx="3801105" cy="12311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Úsečka</a:t>
            </a:r>
            <a:endParaRPr lang="sk-SK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k-SK" dirty="0" smtClean="0"/>
              <a:t>- </a:t>
            </a:r>
            <a:r>
              <a:rPr lang="sk-SK" dirty="0"/>
              <a:t>r</a:t>
            </a:r>
            <a:r>
              <a:rPr lang="sk-SK" dirty="0" smtClean="0"/>
              <a:t>ovná čiara medzi 2 bodmi</a:t>
            </a:r>
            <a:endParaRPr lang="sk-SK" dirty="0" smtClean="0"/>
          </a:p>
          <a:p>
            <a:r>
              <a:rPr lang="sk-SK" dirty="0" smtClean="0"/>
              <a:t>- </a:t>
            </a:r>
            <a:r>
              <a:rPr lang="sk-SK" dirty="0" smtClean="0"/>
              <a:t>označujeme dvojicami písmen AB, BC, CD...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1271957" y="3869156"/>
            <a:ext cx="3801105" cy="12311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Priamka</a:t>
            </a:r>
            <a:endParaRPr lang="sk-SK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k-SK" dirty="0" smtClean="0"/>
              <a:t>- </a:t>
            </a:r>
            <a:r>
              <a:rPr lang="sk-SK" dirty="0"/>
              <a:t>r</a:t>
            </a:r>
            <a:r>
              <a:rPr lang="sk-SK" dirty="0" smtClean="0"/>
              <a:t>ovná čiara bez začiatku a konca</a:t>
            </a:r>
          </a:p>
          <a:p>
            <a:r>
              <a:rPr lang="sk-SK" dirty="0" smtClean="0"/>
              <a:t>- </a:t>
            </a:r>
            <a:r>
              <a:rPr lang="sk-SK" dirty="0" smtClean="0"/>
              <a:t>označujeme malými písmenami p, q, r, s, ...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271956" y="5354904"/>
            <a:ext cx="7564036" cy="95410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Polpriamka</a:t>
            </a:r>
            <a:endParaRPr lang="sk-SK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k-SK" dirty="0" smtClean="0"/>
              <a:t>- </a:t>
            </a:r>
            <a:r>
              <a:rPr lang="sk-SK" dirty="0"/>
              <a:t>r</a:t>
            </a:r>
            <a:r>
              <a:rPr lang="sk-SK" dirty="0" smtClean="0"/>
              <a:t>ovná čiara, ktorá má začiatok, ale nemá koniec</a:t>
            </a:r>
          </a:p>
          <a:p>
            <a:r>
              <a:rPr lang="sk-SK" dirty="0" smtClean="0"/>
              <a:t>- </a:t>
            </a:r>
            <a:r>
              <a:rPr lang="sk-SK" dirty="0" smtClean="0"/>
              <a:t>označujeme dvojicami písmen so šípkou nad nimi, AB, CD,....</a:t>
            </a:r>
            <a:endParaRPr lang="sk-SK" dirty="0"/>
          </a:p>
        </p:txBody>
      </p:sp>
      <p:sp>
        <p:nvSpPr>
          <p:cNvPr id="13" name="Vývojový diagram: proces 12"/>
          <p:cNvSpPr/>
          <p:nvPr/>
        </p:nvSpPr>
        <p:spPr>
          <a:xfrm>
            <a:off x="6041205" y="1235111"/>
            <a:ext cx="5517223" cy="38651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5" name="Rovná spojnica 14"/>
          <p:cNvCxnSpPr/>
          <p:nvPr/>
        </p:nvCxnSpPr>
        <p:spPr>
          <a:xfrm flipV="1">
            <a:off x="6524090" y="1438382"/>
            <a:ext cx="164386" cy="226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H="1" flipV="1">
            <a:off x="6524090" y="1513840"/>
            <a:ext cx="164387" cy="113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6690848" y="1290530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19" name="Rovná spojnica 18"/>
          <p:cNvCxnSpPr/>
          <p:nvPr/>
        </p:nvCxnSpPr>
        <p:spPr>
          <a:xfrm flipH="1">
            <a:off x="6453884" y="2691829"/>
            <a:ext cx="1200363" cy="14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 flipH="1" flipV="1">
            <a:off x="6458050" y="2621280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 flipH="1" flipV="1">
            <a:off x="7651449" y="2606426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6176617" y="2597008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7717480" y="2588807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bg1"/>
                </a:solidFill>
              </a:rPr>
              <a:t>B</a:t>
            </a:r>
            <a:endParaRPr lang="sk-SK" b="1" dirty="0">
              <a:solidFill>
                <a:schemeClr val="bg1"/>
              </a:solidFill>
            </a:endParaRPr>
          </a:p>
        </p:txBody>
      </p:sp>
      <p:cxnSp>
        <p:nvCxnSpPr>
          <p:cNvPr id="27" name="Rovná spojnica 26"/>
          <p:cNvCxnSpPr/>
          <p:nvPr/>
        </p:nvCxnSpPr>
        <p:spPr>
          <a:xfrm flipH="1">
            <a:off x="6390650" y="3922693"/>
            <a:ext cx="3093948" cy="7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BlokTextu 28"/>
          <p:cNvSpPr txBox="1"/>
          <p:nvPr/>
        </p:nvSpPr>
        <p:spPr>
          <a:xfrm>
            <a:off x="7411885" y="3555208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p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30" name="Rovná spojnica 29"/>
          <p:cNvCxnSpPr/>
          <p:nvPr/>
        </p:nvCxnSpPr>
        <p:spPr>
          <a:xfrm flipH="1">
            <a:off x="6390650" y="4886672"/>
            <a:ext cx="3093948" cy="7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BlokTextu 30"/>
          <p:cNvSpPr txBox="1"/>
          <p:nvPr/>
        </p:nvSpPr>
        <p:spPr>
          <a:xfrm>
            <a:off x="6096023" y="4581689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A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2" name="BlokTextu 31"/>
          <p:cNvSpPr txBox="1"/>
          <p:nvPr/>
        </p:nvSpPr>
        <p:spPr>
          <a:xfrm>
            <a:off x="8054401" y="4527039"/>
            <a:ext cx="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B</a:t>
            </a:r>
            <a:endParaRPr lang="sk-SK" dirty="0">
              <a:solidFill>
                <a:schemeClr val="bg1"/>
              </a:solidFill>
            </a:endParaRPr>
          </a:p>
        </p:txBody>
      </p:sp>
      <p:cxnSp>
        <p:nvCxnSpPr>
          <p:cNvPr id="33" name="Rovná spojnica 32"/>
          <p:cNvCxnSpPr/>
          <p:nvPr/>
        </p:nvCxnSpPr>
        <p:spPr>
          <a:xfrm flipH="1" flipV="1">
            <a:off x="6390650" y="4807225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ovná spojnica 33"/>
          <p:cNvCxnSpPr/>
          <p:nvPr/>
        </p:nvCxnSpPr>
        <p:spPr>
          <a:xfrm flipH="1" flipV="1">
            <a:off x="8098489" y="4800920"/>
            <a:ext cx="1" cy="17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576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134684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UHOL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937605" y="1060522"/>
            <a:ext cx="1053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- časť roviny ohraničená dvoma polpriamkami, ktoré majú spoločný začiatok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3" y="1842515"/>
            <a:ext cx="4918363" cy="358976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622473" y="2535382"/>
            <a:ext cx="3694153" cy="677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RAMENÁ UHLA</a:t>
            </a:r>
          </a:p>
          <a:p>
            <a:r>
              <a:rPr lang="sk-SK" dirty="0" smtClean="0"/>
              <a:t>- polpriamky, ktoré ohraničujú uhol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6622473" y="3853145"/>
            <a:ext cx="2954655" cy="6771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VRCHOL UHLA</a:t>
            </a:r>
          </a:p>
          <a:p>
            <a:r>
              <a:rPr lang="sk-SK" dirty="0" smtClean="0"/>
              <a:t>- spoločný bod ramien uhla</a:t>
            </a:r>
            <a:endParaRPr lang="sk-SK" dirty="0"/>
          </a:p>
        </p:txBody>
      </p:sp>
      <p:sp>
        <p:nvSpPr>
          <p:cNvPr id="7" name="Čiarová bublina 1 6"/>
          <p:cNvSpPr/>
          <p:nvPr/>
        </p:nvSpPr>
        <p:spPr>
          <a:xfrm>
            <a:off x="1620984" y="5752609"/>
            <a:ext cx="1302326" cy="239963"/>
          </a:xfrm>
          <a:prstGeom prst="borderCallout1">
            <a:avLst>
              <a:gd name="adj1" fmla="val -426"/>
              <a:gd name="adj2" fmla="val 661"/>
              <a:gd name="adj3" fmla="val -257277"/>
              <a:gd name="adj4" fmla="val 1437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vrchol</a:t>
            </a:r>
            <a:endParaRPr lang="sk-SK" dirty="0"/>
          </a:p>
        </p:txBody>
      </p:sp>
      <p:sp>
        <p:nvSpPr>
          <p:cNvPr id="8" name="Čiarová bublina 1 7"/>
          <p:cNvSpPr/>
          <p:nvPr/>
        </p:nvSpPr>
        <p:spPr>
          <a:xfrm>
            <a:off x="3574475" y="5752609"/>
            <a:ext cx="1302326" cy="239963"/>
          </a:xfrm>
          <a:prstGeom prst="borderCallout1">
            <a:avLst>
              <a:gd name="adj1" fmla="val -426"/>
              <a:gd name="adj2" fmla="val 661"/>
              <a:gd name="adj3" fmla="val -257277"/>
              <a:gd name="adj4" fmla="val 1437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rameno</a:t>
            </a:r>
            <a:endParaRPr lang="sk-SK" dirty="0"/>
          </a:p>
        </p:txBody>
      </p:sp>
      <p:sp>
        <p:nvSpPr>
          <p:cNvPr id="9" name="Čiarová bublina 1 8"/>
          <p:cNvSpPr/>
          <p:nvPr/>
        </p:nvSpPr>
        <p:spPr>
          <a:xfrm>
            <a:off x="1781787" y="2796854"/>
            <a:ext cx="1302326" cy="239963"/>
          </a:xfrm>
          <a:prstGeom prst="borderCallout1">
            <a:avLst>
              <a:gd name="adj1" fmla="val 97725"/>
              <a:gd name="adj2" fmla="val 84704"/>
              <a:gd name="adj3" fmla="val 360499"/>
              <a:gd name="adj4" fmla="val 111183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rameno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3797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288473" y="360219"/>
            <a:ext cx="385554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OZNAČENIE UHLA</a:t>
            </a:r>
            <a:endParaRPr lang="sk-SK" sz="3200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1288473" y="1357745"/>
            <a:ext cx="3191899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1. Pomocou troch bodov</a:t>
            </a:r>
            <a:endParaRPr lang="sk-SK" sz="2000" b="1" dirty="0"/>
          </a:p>
        </p:txBody>
      </p:sp>
      <p:sp>
        <p:nvSpPr>
          <p:cNvPr id="4" name="BlokTextu 3"/>
          <p:cNvSpPr txBox="1"/>
          <p:nvPr/>
        </p:nvSpPr>
        <p:spPr>
          <a:xfrm>
            <a:off x="6608618" y="1357745"/>
            <a:ext cx="467307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2. Pomocou písmen gréckej abecedy</a:t>
            </a:r>
            <a:endParaRPr lang="sk-SK" sz="2000" b="1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4" y="1984323"/>
            <a:ext cx="3286125" cy="258127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763" y="1946121"/>
            <a:ext cx="3399559" cy="2665086"/>
          </a:xfrm>
          <a:prstGeom prst="rect">
            <a:avLst/>
          </a:prstGeom>
        </p:spPr>
      </p:pic>
      <p:pic>
        <p:nvPicPr>
          <p:cNvPr id="1028" name="Picture 4" descr="Greek alphabet Letter case Alpha and Omega, symbol, text, logo png | PNGEg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72" y="4159419"/>
            <a:ext cx="175309" cy="1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lúk 12"/>
          <p:cNvSpPr/>
          <p:nvPr/>
        </p:nvSpPr>
        <p:spPr>
          <a:xfrm rot="2040000">
            <a:off x="3243374" y="5836531"/>
            <a:ext cx="252687" cy="36633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1" name="Skupina 10"/>
          <p:cNvGrpSpPr/>
          <p:nvPr/>
        </p:nvGrpSpPr>
        <p:grpSpPr>
          <a:xfrm>
            <a:off x="1162129" y="5715883"/>
            <a:ext cx="3306509" cy="523220"/>
            <a:chOff x="1162129" y="5715883"/>
            <a:chExt cx="3306509" cy="523220"/>
          </a:xfrm>
        </p:grpSpPr>
        <p:sp>
          <p:nvSpPr>
            <p:cNvPr id="9" name="BlokTextu 8"/>
            <p:cNvSpPr txBox="1"/>
            <p:nvPr/>
          </p:nvSpPr>
          <p:spPr>
            <a:xfrm>
              <a:off x="1239292" y="5715883"/>
              <a:ext cx="3229346" cy="523220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k-SK" sz="2800" dirty="0" smtClean="0"/>
                <a:t>&lt; A</a:t>
              </a:r>
              <a:r>
                <a:rPr lang="sk-SK" sz="2800" dirty="0" smtClean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sk-SK" sz="2800" dirty="0" smtClean="0"/>
                <a:t>B    =  	  &lt; B</a:t>
              </a:r>
              <a:r>
                <a:rPr lang="sk-SK" sz="2800" dirty="0" smtClean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  <a:r>
                <a:rPr lang="sk-SK" sz="2800" dirty="0" smtClean="0"/>
                <a:t>A</a:t>
              </a:r>
            </a:p>
          </p:txBody>
        </p:sp>
        <p:sp>
          <p:nvSpPr>
            <p:cNvPr id="14" name="Oblúk 13"/>
            <p:cNvSpPr/>
            <p:nvPr/>
          </p:nvSpPr>
          <p:spPr>
            <a:xfrm rot="2040000">
              <a:off x="1162129" y="5836531"/>
              <a:ext cx="252687" cy="366339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12" name="BlokTextu 11"/>
          <p:cNvSpPr txBox="1"/>
          <p:nvPr/>
        </p:nvSpPr>
        <p:spPr>
          <a:xfrm>
            <a:off x="1178211" y="6263709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</a:t>
            </a:r>
            <a:r>
              <a:rPr lang="sk-SK" u="sng" dirty="0" smtClean="0"/>
              <a:t>vrchol uhla je vždy v strede</a:t>
            </a:r>
            <a:endParaRPr lang="sk-SK" u="sng" dirty="0"/>
          </a:p>
        </p:txBody>
      </p:sp>
      <p:sp>
        <p:nvSpPr>
          <p:cNvPr id="15" name="BlokTextu 14"/>
          <p:cNvSpPr txBox="1"/>
          <p:nvPr/>
        </p:nvSpPr>
        <p:spPr>
          <a:xfrm>
            <a:off x="3162546" y="493797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C000"/>
                </a:solidFill>
              </a:rPr>
              <a:t>rameno – vrchol - rameno</a:t>
            </a:r>
            <a:endParaRPr lang="sk-SK" b="1" dirty="0">
              <a:solidFill>
                <a:srgbClr val="FFC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1015091" y="4681255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- Napíšeme značku pre uhol a zapíšeme</a:t>
            </a:r>
          </a:p>
          <a:p>
            <a:r>
              <a:rPr lang="sk-SK" dirty="0" smtClean="0"/>
              <a:t>Body v postupnosti: </a:t>
            </a:r>
            <a:endParaRPr lang="sk-SK" dirty="0"/>
          </a:p>
        </p:txBody>
      </p:sp>
      <p:sp>
        <p:nvSpPr>
          <p:cNvPr id="20" name="BlokTextu 19"/>
          <p:cNvSpPr txBox="1"/>
          <p:nvPr/>
        </p:nvSpPr>
        <p:spPr>
          <a:xfrm>
            <a:off x="6994829" y="4805273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 smtClean="0"/>
              <a:t>Písmená gréckej abecedy vždy píšeme </a:t>
            </a:r>
          </a:p>
          <a:p>
            <a:r>
              <a:rPr lang="sk-SK" u="sng" dirty="0" smtClean="0"/>
              <a:t>samostatne</a:t>
            </a:r>
            <a:r>
              <a:rPr lang="sk-SK" dirty="0" smtClean="0"/>
              <a:t> (bez značky pre uhol)</a:t>
            </a:r>
            <a:endParaRPr lang="sk-SK" dirty="0"/>
          </a:p>
        </p:txBody>
      </p:sp>
      <p:sp>
        <p:nvSpPr>
          <p:cNvPr id="17" name="Obdĺžnik 16"/>
          <p:cNvSpPr/>
          <p:nvPr/>
        </p:nvSpPr>
        <p:spPr>
          <a:xfrm>
            <a:off x="2336214" y="5206842"/>
            <a:ext cx="1263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dirty="0"/>
              <a:t>&lt; AVB </a:t>
            </a:r>
          </a:p>
        </p:txBody>
      </p:sp>
      <p:sp>
        <p:nvSpPr>
          <p:cNvPr id="22" name="Oblúk 21"/>
          <p:cNvSpPr/>
          <p:nvPr/>
        </p:nvSpPr>
        <p:spPr>
          <a:xfrm rot="2040000">
            <a:off x="2311569" y="5338566"/>
            <a:ext cx="252687" cy="36633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 sz="1050"/>
          </a:p>
        </p:txBody>
      </p:sp>
      <p:sp>
        <p:nvSpPr>
          <p:cNvPr id="18" name="BlokTextu 17"/>
          <p:cNvSpPr txBox="1"/>
          <p:nvPr/>
        </p:nvSpPr>
        <p:spPr>
          <a:xfrm>
            <a:off x="7486149" y="5521735"/>
            <a:ext cx="3568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400" dirty="0" smtClean="0"/>
              <a:t>α</a:t>
            </a:r>
            <a:r>
              <a:rPr lang="sk-SK" sz="4400" dirty="0" smtClean="0"/>
              <a:t>,  </a:t>
            </a:r>
            <a:r>
              <a:rPr lang="el-GR" sz="4400" dirty="0" smtClean="0"/>
              <a:t>β</a:t>
            </a:r>
            <a:r>
              <a:rPr lang="sk-SK" sz="4400" dirty="0" smtClean="0"/>
              <a:t>,  </a:t>
            </a:r>
            <a:r>
              <a:rPr lang="el-GR" sz="4400" dirty="0" smtClean="0"/>
              <a:t>γ</a:t>
            </a:r>
            <a:r>
              <a:rPr lang="sk-SK" sz="4400" dirty="0" smtClean="0"/>
              <a:t>,  </a:t>
            </a:r>
            <a:r>
              <a:rPr lang="el-GR" sz="4400" dirty="0" smtClean="0"/>
              <a:t>δ</a:t>
            </a:r>
            <a:r>
              <a:rPr lang="sk-SK" sz="4400" dirty="0" smtClean="0"/>
              <a:t>,  </a:t>
            </a:r>
            <a:r>
              <a:rPr lang="el-GR" sz="4400" dirty="0" smtClean="0"/>
              <a:t>ε</a:t>
            </a:r>
            <a:endParaRPr lang="sk-SK" sz="4400" dirty="0"/>
          </a:p>
        </p:txBody>
      </p:sp>
    </p:spTree>
    <p:extLst>
      <p:ext uri="{BB962C8B-B14F-4D97-AF65-F5344CB8AC3E}">
        <p14:creationId xmlns:p14="http://schemas.microsoft.com/office/powerpoint/2010/main" val="4080368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937164" y="346364"/>
            <a:ext cx="6260816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PÍSMENÁ GRÉCKEJ ABECEDY</a:t>
            </a:r>
            <a:endParaRPr lang="sk-SK" sz="3200" b="1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82" y="1091221"/>
            <a:ext cx="8589818" cy="5600411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828799" y="126076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828798" y="1947318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828798" y="263387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1828797" y="3289642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1828797" y="400545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4689763" y="3289641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689762" y="2603086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4689761" y="5981964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7536872" y="1260762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7536872" y="1947317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>
            <a:off x="7536872" y="5981963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7536872" y="3964640"/>
            <a:ext cx="2452255" cy="526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0486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1244</TotalTime>
  <Words>179</Words>
  <Application>Microsoft Office PowerPoint</Application>
  <PresentationFormat>Širokouhlá</PresentationFormat>
  <Paragraphs>41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UHOL a jeho vlastnosti, meranie a rysovanie uhlov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ZŠ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UHOL a jeho vlastnosti</dc:title>
  <dc:creator>ucitel</dc:creator>
  <cp:lastModifiedBy>Dušan Andraško</cp:lastModifiedBy>
  <cp:revision>31</cp:revision>
  <dcterms:created xsi:type="dcterms:W3CDTF">2021-02-23T08:52:26Z</dcterms:created>
  <dcterms:modified xsi:type="dcterms:W3CDTF">2022-04-26T05:58:06Z</dcterms:modified>
</cp:coreProperties>
</file>