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73" r:id="rId3"/>
    <p:sldId id="272" r:id="rId4"/>
    <p:sldId id="274" r:id="rId5"/>
    <p:sldId id="271" r:id="rId6"/>
    <p:sldId id="267" r:id="rId7"/>
    <p:sldId id="265" r:id="rId8"/>
    <p:sldId id="266" r:id="rId9"/>
    <p:sldId id="268" r:id="rId10"/>
    <p:sldId id="270" r:id="rId11"/>
    <p:sldId id="275" r:id="rId12"/>
    <p:sldId id="276" r:id="rId13"/>
    <p:sldId id="264" r:id="rId1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67" d="100"/>
          <a:sy n="67" d="100"/>
        </p:scale>
        <p:origin x="4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40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313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2509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2034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3724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1537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8816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6494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894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081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358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94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224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772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67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054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7B2D-90C6-4E1D-9DD5-DFC5182B5C26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5705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0477B2D-90C6-4E1D-9DD5-DFC5182B5C26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68B9E8-60CC-4091-9801-4A0CA494D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6742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830888" y="1314450"/>
            <a:ext cx="8017962" cy="3096209"/>
          </a:xfrm>
        </p:spPr>
        <p:txBody>
          <a:bodyPr>
            <a:noAutofit/>
          </a:bodyPr>
          <a:lstStyle/>
          <a:p>
            <a:pPr algn="ctr"/>
            <a:r>
              <a:rPr lang="sk-SK" sz="6600" b="1" dirty="0" smtClean="0">
                <a:solidFill>
                  <a:srgbClr val="FF0000"/>
                </a:solidFill>
              </a:rPr>
              <a:t>Stereometria</a:t>
            </a:r>
            <a:br>
              <a:rPr lang="sk-SK" sz="6600" b="1" dirty="0" smtClean="0">
                <a:solidFill>
                  <a:srgbClr val="FF0000"/>
                </a:solidFill>
              </a:rPr>
            </a:br>
            <a:r>
              <a:rPr lang="sk-SK" sz="6600" b="1" dirty="0" smtClean="0">
                <a:solidFill>
                  <a:srgbClr val="FF0000"/>
                </a:solidFill>
              </a:rPr>
              <a:t>-zobrazovanie do roviny</a:t>
            </a:r>
            <a:endParaRPr lang="sk-SK" sz="6600" b="1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683968" y="5570376"/>
            <a:ext cx="7221894" cy="995265"/>
          </a:xfrm>
        </p:spPr>
        <p:txBody>
          <a:bodyPr>
            <a:normAutofit/>
          </a:bodyPr>
          <a:lstStyle/>
          <a:p>
            <a:r>
              <a:rPr lang="sk-SK" sz="3200" dirty="0" smtClean="0">
                <a:solidFill>
                  <a:schemeClr val="bg1"/>
                </a:solidFill>
              </a:rPr>
              <a:t>Obraz kocky, kvádra, ihlana </a:t>
            </a:r>
            <a:endParaRPr lang="sk-SK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36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325729" y="943476"/>
            <a:ext cx="10519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 smtClean="0">
                <a:solidFill>
                  <a:schemeClr val="bg1"/>
                </a:solidFill>
              </a:rPr>
              <a:t>Úloha 2: </a:t>
            </a:r>
            <a:r>
              <a:rPr lang="sk-SK" sz="2400" b="1" dirty="0">
                <a:solidFill>
                  <a:schemeClr val="bg1"/>
                </a:solidFill>
              </a:rPr>
              <a:t>Narysuj </a:t>
            </a:r>
            <a:r>
              <a:rPr lang="sk-SK" sz="2400" b="1" dirty="0" smtClean="0">
                <a:solidFill>
                  <a:schemeClr val="bg1"/>
                </a:solidFill>
              </a:rPr>
              <a:t>kváder </a:t>
            </a:r>
            <a:r>
              <a:rPr lang="sk-SK" sz="2400" b="1" dirty="0">
                <a:solidFill>
                  <a:schemeClr val="bg1"/>
                </a:solidFill>
              </a:rPr>
              <a:t>ABCDEFGH , </a:t>
            </a:r>
            <a:r>
              <a:rPr lang="sk-SK" sz="2400" b="1" dirty="0" smtClean="0">
                <a:solidFill>
                  <a:schemeClr val="bg1"/>
                </a:solidFill>
              </a:rPr>
              <a:t>ktorého </a:t>
            </a:r>
            <a:r>
              <a:rPr lang="sk-SK" sz="2400" b="1" dirty="0">
                <a:solidFill>
                  <a:schemeClr val="bg1"/>
                </a:solidFill>
              </a:rPr>
              <a:t>hrana </a:t>
            </a:r>
            <a:r>
              <a:rPr lang="sk-SK" sz="2400" b="1" dirty="0" smtClean="0">
                <a:solidFill>
                  <a:schemeClr val="bg1"/>
                </a:solidFill>
              </a:rPr>
              <a:t> a má </a:t>
            </a:r>
            <a:r>
              <a:rPr lang="sk-SK" sz="2400" b="1" dirty="0">
                <a:solidFill>
                  <a:schemeClr val="bg1"/>
                </a:solidFill>
              </a:rPr>
              <a:t>dĺžku </a:t>
            </a:r>
            <a:r>
              <a:rPr lang="sk-SK" sz="2400" b="1" dirty="0" smtClean="0">
                <a:solidFill>
                  <a:schemeClr val="bg1"/>
                </a:solidFill>
              </a:rPr>
              <a:t>6 cm, hrana b meria 4cm a hrana c meria 8cm.  </a:t>
            </a:r>
            <a:endParaRPr lang="sk-SK" sz="2400" b="1" dirty="0">
              <a:solidFill>
                <a:schemeClr val="bg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325729" y="1859404"/>
            <a:ext cx="7276532" cy="469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dirty="0">
                <a:solidFill>
                  <a:schemeClr val="bg1"/>
                </a:solidFill>
              </a:rPr>
              <a:t>1)narysujeme </a:t>
            </a:r>
            <a:r>
              <a:rPr lang="sk-SK" dirty="0" smtClean="0">
                <a:solidFill>
                  <a:schemeClr val="bg1"/>
                </a:solidFill>
              </a:rPr>
              <a:t>obdĺžnik ABFE – strana  AB=6cm, strana AE = 8 cm</a:t>
            </a:r>
            <a:endParaRPr lang="sk-SK" dirty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dirty="0">
                <a:solidFill>
                  <a:schemeClr val="bg1"/>
                </a:solidFill>
              </a:rPr>
              <a:t>   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dirty="0">
                <a:solidFill>
                  <a:schemeClr val="bg1"/>
                </a:solidFill>
              </a:rPr>
              <a:t>2)narysujeme  uhly o veľkosti 45° s  </a:t>
            </a:r>
            <a:r>
              <a:rPr lang="sk-SK" dirty="0" smtClean="0">
                <a:solidFill>
                  <a:schemeClr val="bg1"/>
                </a:solidFill>
              </a:rPr>
              <a:t>vrcholom </a:t>
            </a:r>
            <a:r>
              <a:rPr lang="sk-SK" dirty="0">
                <a:solidFill>
                  <a:schemeClr val="bg1"/>
                </a:solidFill>
              </a:rPr>
              <a:t>v </a:t>
            </a:r>
            <a:r>
              <a:rPr lang="sk-SK" dirty="0" smtClean="0">
                <a:solidFill>
                  <a:schemeClr val="bg1"/>
                </a:solidFill>
              </a:rPr>
              <a:t>  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smtClean="0">
                <a:solidFill>
                  <a:schemeClr val="bg1"/>
                </a:solidFill>
              </a:rPr>
              <a:t>  bodoch  </a:t>
            </a:r>
            <a:r>
              <a:rPr lang="sk-SK" dirty="0">
                <a:solidFill>
                  <a:schemeClr val="bg1"/>
                </a:solidFill>
              </a:rPr>
              <a:t>A,B,E ,F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sk-SK" dirty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dirty="0">
                <a:solidFill>
                  <a:schemeClr val="bg1"/>
                </a:solidFill>
              </a:rPr>
              <a:t>3) na ramene uhla nameriame dĺžku, ktorá 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dirty="0">
                <a:solidFill>
                  <a:schemeClr val="bg1"/>
                </a:solidFill>
              </a:rPr>
              <a:t>    sa rovná polovici dĺžky </a:t>
            </a:r>
            <a:r>
              <a:rPr lang="sk-SK" dirty="0" smtClean="0">
                <a:solidFill>
                  <a:schemeClr val="bg1"/>
                </a:solidFill>
              </a:rPr>
              <a:t>hrany b  </a:t>
            </a:r>
            <a:r>
              <a:rPr lang="sk-SK" dirty="0">
                <a:solidFill>
                  <a:schemeClr val="bg1"/>
                </a:solidFill>
              </a:rPr>
              <a:t>–  </a:t>
            </a:r>
            <a:r>
              <a:rPr lang="sk-SK" dirty="0" smtClean="0">
                <a:solidFill>
                  <a:schemeClr val="bg1"/>
                </a:solidFill>
              </a:rPr>
              <a:t>2 cm</a:t>
            </a:r>
            <a:endParaRPr lang="sk-SK" dirty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sk-SK" dirty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dirty="0">
                <a:solidFill>
                  <a:schemeClr val="bg1"/>
                </a:solidFill>
              </a:rPr>
              <a:t>4) dostaneme body C,D,G,H 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sk-SK" dirty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dirty="0">
                <a:solidFill>
                  <a:schemeClr val="bg1"/>
                </a:solidFill>
              </a:rPr>
              <a:t>5) narysujeme úsečky DC, HG, DH, CG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sk-SK" dirty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dirty="0" smtClean="0">
                <a:solidFill>
                  <a:schemeClr val="bg1"/>
                </a:solidFill>
              </a:rPr>
              <a:t>6) hrany </a:t>
            </a:r>
            <a:r>
              <a:rPr lang="sk-SK" dirty="0">
                <a:solidFill>
                  <a:schemeClr val="bg1"/>
                </a:solidFill>
              </a:rPr>
              <a:t>AD, DC a DH </a:t>
            </a:r>
            <a:r>
              <a:rPr lang="sk-SK" b="1" dirty="0">
                <a:solidFill>
                  <a:schemeClr val="bg1"/>
                </a:solidFill>
              </a:rPr>
              <a:t>nevidíme</a:t>
            </a:r>
            <a:r>
              <a:rPr lang="sk-SK" dirty="0">
                <a:solidFill>
                  <a:schemeClr val="bg1"/>
                </a:solidFill>
              </a:rPr>
              <a:t>, preto ich rysujeme </a:t>
            </a:r>
            <a:r>
              <a:rPr lang="sk-SK" dirty="0" smtClean="0">
                <a:solidFill>
                  <a:schemeClr val="bg1"/>
                </a:solidFill>
              </a:rPr>
              <a:t>    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b="1" dirty="0" smtClean="0">
                <a:solidFill>
                  <a:schemeClr val="bg1"/>
                </a:solidFill>
              </a:rPr>
              <a:t>    čiarkovane</a:t>
            </a:r>
            <a:r>
              <a:rPr lang="sk-SK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Obdĺžnik 5"/>
          <p:cNvSpPr/>
          <p:nvPr/>
        </p:nvSpPr>
        <p:spPr>
          <a:xfrm>
            <a:off x="7035433" y="2917170"/>
            <a:ext cx="2160000" cy="2520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7" name="Rovná spojnica 6"/>
          <p:cNvCxnSpPr/>
          <p:nvPr/>
        </p:nvCxnSpPr>
        <p:spPr>
          <a:xfrm rot="18900000">
            <a:off x="9037270" y="2535332"/>
            <a:ext cx="10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nica 7"/>
          <p:cNvCxnSpPr/>
          <p:nvPr/>
        </p:nvCxnSpPr>
        <p:spPr>
          <a:xfrm rot="18900000">
            <a:off x="6908175" y="2535328"/>
            <a:ext cx="10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8900000">
            <a:off x="9037271" y="5055334"/>
            <a:ext cx="10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 rot="18900000">
            <a:off x="6877272" y="5055331"/>
            <a:ext cx="108000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/>
          <p:cNvCxnSpPr/>
          <p:nvPr/>
        </p:nvCxnSpPr>
        <p:spPr>
          <a:xfrm>
            <a:off x="7799108" y="2153490"/>
            <a:ext cx="2160000" cy="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9979196" y="2176231"/>
            <a:ext cx="17513" cy="252000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/>
          <p:nvPr/>
        </p:nvCxnSpPr>
        <p:spPr>
          <a:xfrm>
            <a:off x="7832175" y="2153487"/>
            <a:ext cx="17513" cy="252000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7830013" y="4630852"/>
            <a:ext cx="2142488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 rot="19343301">
            <a:off x="7195096" y="2643738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b="1" dirty="0" smtClean="0">
                <a:solidFill>
                  <a:schemeClr val="bg1"/>
                </a:solidFill>
                <a:latin typeface="Comic Sans MS" pitchFamily="66" charset="0"/>
              </a:rPr>
              <a:t>45°</a:t>
            </a:r>
            <a:endParaRPr lang="sk-SK" sz="11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9" name="BlokTextu 18"/>
          <p:cNvSpPr txBox="1"/>
          <p:nvPr/>
        </p:nvSpPr>
        <p:spPr>
          <a:xfrm rot="19343301">
            <a:off x="7158876" y="5065267"/>
            <a:ext cx="667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b="1" dirty="0" smtClean="0">
                <a:solidFill>
                  <a:schemeClr val="bg1"/>
                </a:solidFill>
                <a:latin typeface="Comic Sans MS" pitchFamily="66" charset="0"/>
              </a:rPr>
              <a:t>45°</a:t>
            </a:r>
            <a:endParaRPr lang="sk-SK" sz="11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2" name="BlokTextu 21"/>
          <p:cNvSpPr txBox="1"/>
          <p:nvPr/>
        </p:nvSpPr>
        <p:spPr>
          <a:xfrm rot="19343301">
            <a:off x="9253124" y="5092240"/>
            <a:ext cx="667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b="1" dirty="0" smtClean="0">
                <a:solidFill>
                  <a:schemeClr val="bg1"/>
                </a:solidFill>
                <a:latin typeface="Comic Sans MS" pitchFamily="66" charset="0"/>
              </a:rPr>
              <a:t>45°</a:t>
            </a:r>
            <a:endParaRPr lang="sk-SK" sz="11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3" name="BlokTextu 22"/>
          <p:cNvSpPr txBox="1"/>
          <p:nvPr/>
        </p:nvSpPr>
        <p:spPr>
          <a:xfrm rot="19343301">
            <a:off x="9432562" y="2479079"/>
            <a:ext cx="667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b="1" dirty="0" smtClean="0">
                <a:solidFill>
                  <a:schemeClr val="bg1"/>
                </a:solidFill>
                <a:latin typeface="Comic Sans MS" pitchFamily="66" charset="0"/>
              </a:rPr>
              <a:t>45°</a:t>
            </a:r>
            <a:endParaRPr lang="sk-SK" sz="11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25" name="Rovná spojnica 24"/>
          <p:cNvCxnSpPr/>
          <p:nvPr/>
        </p:nvCxnSpPr>
        <p:spPr>
          <a:xfrm>
            <a:off x="9195015" y="2917166"/>
            <a:ext cx="697262" cy="0"/>
          </a:xfrm>
          <a:prstGeom prst="line">
            <a:avLst/>
          </a:prstGeom>
          <a:ln w="3175">
            <a:solidFill>
              <a:schemeClr val="bg1">
                <a:lumMod val="65000"/>
                <a:lumOff val="3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nica 26"/>
          <p:cNvCxnSpPr/>
          <p:nvPr/>
        </p:nvCxnSpPr>
        <p:spPr>
          <a:xfrm flipV="1">
            <a:off x="9195015" y="5415050"/>
            <a:ext cx="764093" cy="22119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ĺžnik 28"/>
          <p:cNvSpPr/>
          <p:nvPr/>
        </p:nvSpPr>
        <p:spPr>
          <a:xfrm>
            <a:off x="6773905" y="5467799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>
                <a:solidFill>
                  <a:schemeClr val="bg1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0" name="Obdĺžnik 29"/>
          <p:cNvSpPr/>
          <p:nvPr/>
        </p:nvSpPr>
        <p:spPr>
          <a:xfrm>
            <a:off x="9069104" y="541505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>
                <a:solidFill>
                  <a:schemeClr val="bg1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1" name="Obdĺžnik 30"/>
          <p:cNvSpPr/>
          <p:nvPr/>
        </p:nvSpPr>
        <p:spPr>
          <a:xfrm>
            <a:off x="9990013" y="4488821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>
                <a:solidFill>
                  <a:schemeClr val="bg1"/>
                </a:solidFill>
                <a:latin typeface="Comic Sans MS" pitchFamily="66" charset="0"/>
              </a:rPr>
              <a:t>C</a:t>
            </a:r>
            <a:endParaRPr lang="sk-SK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2" name="Obdĺžnik 31"/>
          <p:cNvSpPr/>
          <p:nvPr/>
        </p:nvSpPr>
        <p:spPr>
          <a:xfrm>
            <a:off x="7408532" y="4390489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>
                <a:solidFill>
                  <a:schemeClr val="bg1"/>
                </a:solidFill>
                <a:latin typeface="Comic Sans MS" pitchFamily="66" charset="0"/>
              </a:rPr>
              <a:t>D</a:t>
            </a:r>
            <a:endParaRPr lang="sk-SK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3" name="Obdĺžnik 32"/>
          <p:cNvSpPr/>
          <p:nvPr/>
        </p:nvSpPr>
        <p:spPr>
          <a:xfrm>
            <a:off x="6681966" y="2893060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>
                <a:solidFill>
                  <a:schemeClr val="bg1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34" name="Obdĺžnik 33"/>
          <p:cNvSpPr/>
          <p:nvPr/>
        </p:nvSpPr>
        <p:spPr>
          <a:xfrm>
            <a:off x="9182040" y="2906106"/>
            <a:ext cx="482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>
                <a:solidFill>
                  <a:schemeClr val="bg1"/>
                </a:solidFill>
                <a:latin typeface="Comic Sans MS" pitchFamily="66" charset="0"/>
              </a:rPr>
              <a:t>F</a:t>
            </a:r>
            <a:endParaRPr lang="sk-SK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5" name="Obdĺžnik 34"/>
          <p:cNvSpPr/>
          <p:nvPr/>
        </p:nvSpPr>
        <p:spPr>
          <a:xfrm>
            <a:off x="9907760" y="1859404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>
                <a:solidFill>
                  <a:schemeClr val="bg1"/>
                </a:solidFill>
                <a:latin typeface="Comic Sans MS" pitchFamily="66" charset="0"/>
              </a:rPr>
              <a:t>G</a:t>
            </a:r>
            <a:endParaRPr lang="sk-SK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6" name="Obdĺžnik 35"/>
          <p:cNvSpPr/>
          <p:nvPr/>
        </p:nvSpPr>
        <p:spPr>
          <a:xfrm>
            <a:off x="7782740" y="181997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>
                <a:solidFill>
                  <a:schemeClr val="bg1"/>
                </a:solidFill>
                <a:latin typeface="Comic Sans MS" pitchFamily="66" charset="0"/>
              </a:rPr>
              <a:t>H</a:t>
            </a:r>
            <a:endParaRPr lang="sk-SK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7" name="BlokTextu 36"/>
          <p:cNvSpPr txBox="1"/>
          <p:nvPr/>
        </p:nvSpPr>
        <p:spPr>
          <a:xfrm>
            <a:off x="7605608" y="5483188"/>
            <a:ext cx="68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b="1" dirty="0" smtClean="0">
                <a:solidFill>
                  <a:schemeClr val="bg1"/>
                </a:solidFill>
              </a:rPr>
              <a:t>6cm</a:t>
            </a:r>
            <a:endParaRPr lang="sk-SK" sz="1600" b="1" dirty="0">
              <a:solidFill>
                <a:schemeClr val="bg1"/>
              </a:solidFill>
            </a:endParaRPr>
          </a:p>
        </p:txBody>
      </p:sp>
      <p:sp>
        <p:nvSpPr>
          <p:cNvPr id="38" name="BlokTextu 37"/>
          <p:cNvSpPr txBox="1"/>
          <p:nvPr/>
        </p:nvSpPr>
        <p:spPr>
          <a:xfrm>
            <a:off x="8589064" y="3720729"/>
            <a:ext cx="68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b="1" dirty="0">
                <a:solidFill>
                  <a:schemeClr val="bg1"/>
                </a:solidFill>
              </a:rPr>
              <a:t>8</a:t>
            </a:r>
            <a:r>
              <a:rPr lang="sk-SK" sz="1600" b="1" dirty="0" smtClean="0">
                <a:solidFill>
                  <a:schemeClr val="bg1"/>
                </a:solidFill>
              </a:rPr>
              <a:t>cm</a:t>
            </a:r>
            <a:endParaRPr lang="sk-SK" sz="1600" b="1" dirty="0">
              <a:solidFill>
                <a:schemeClr val="bg1"/>
              </a:solidFill>
            </a:endParaRPr>
          </a:p>
        </p:txBody>
      </p:sp>
      <p:sp>
        <p:nvSpPr>
          <p:cNvPr id="39" name="BlokTextu 38"/>
          <p:cNvSpPr txBox="1"/>
          <p:nvPr/>
        </p:nvSpPr>
        <p:spPr>
          <a:xfrm>
            <a:off x="9600937" y="4911602"/>
            <a:ext cx="68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b="1" dirty="0">
                <a:solidFill>
                  <a:schemeClr val="bg1"/>
                </a:solidFill>
              </a:rPr>
              <a:t>2</a:t>
            </a:r>
            <a:r>
              <a:rPr lang="sk-SK" sz="1600" b="1" dirty="0" smtClean="0">
                <a:solidFill>
                  <a:schemeClr val="bg1"/>
                </a:solidFill>
              </a:rPr>
              <a:t>cm</a:t>
            </a:r>
            <a:endParaRPr lang="sk-SK" sz="1600" b="1" dirty="0">
              <a:solidFill>
                <a:schemeClr val="bg1"/>
              </a:solidFill>
            </a:endParaRPr>
          </a:p>
        </p:txBody>
      </p:sp>
      <p:sp>
        <p:nvSpPr>
          <p:cNvPr id="40" name="Nadpis 1"/>
          <p:cNvSpPr txBox="1">
            <a:spLocks/>
          </p:cNvSpPr>
          <p:nvPr/>
        </p:nvSpPr>
        <p:spPr>
          <a:xfrm>
            <a:off x="1713181" y="173691"/>
            <a:ext cx="8534400" cy="8191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k-SK" b="1" dirty="0" smtClean="0"/>
              <a:t>obraz kvádra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79405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  <p:bldP spid="19" grpId="0"/>
      <p:bldP spid="22" grpId="0"/>
      <p:bldP spid="23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ázo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22" y="1381125"/>
            <a:ext cx="4156498" cy="5003374"/>
          </a:xfrm>
          <a:prstGeom prst="rect">
            <a:avLst/>
          </a:prstGeom>
        </p:spPr>
      </p:pic>
      <p:sp>
        <p:nvSpPr>
          <p:cNvPr id="16" name="Obdĺžnik 15"/>
          <p:cNvSpPr/>
          <p:nvPr/>
        </p:nvSpPr>
        <p:spPr>
          <a:xfrm>
            <a:off x="6317728" y="2562228"/>
            <a:ext cx="4378847" cy="208672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400" b="1" dirty="0">
                <a:solidFill>
                  <a:schemeClr val="bg1"/>
                </a:solidFill>
              </a:rPr>
              <a:t>ROZMERY </a:t>
            </a:r>
            <a:r>
              <a:rPr lang="sk-SK" sz="2400" b="1" dirty="0" smtClean="0">
                <a:solidFill>
                  <a:schemeClr val="bg1"/>
                </a:solidFill>
              </a:rPr>
              <a:t>IHLANA (pravidelného 4-bokého):</a:t>
            </a:r>
            <a:r>
              <a:rPr lang="sk-SK" sz="2400" b="1" dirty="0">
                <a:solidFill>
                  <a:schemeClr val="bg1"/>
                </a:solidFill>
              </a:rPr>
              <a:t/>
            </a:r>
            <a:br>
              <a:rPr lang="sk-SK" sz="2400" b="1" dirty="0">
                <a:solidFill>
                  <a:schemeClr val="bg1"/>
                </a:solidFill>
              </a:rPr>
            </a:br>
            <a:endParaRPr lang="sk-SK" sz="2400" b="1" dirty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400" b="1" dirty="0">
                <a:solidFill>
                  <a:srgbClr val="FF0000"/>
                </a:solidFill>
              </a:rPr>
              <a:t>dĺžka - </a:t>
            </a:r>
            <a:r>
              <a:rPr lang="sk-SK" sz="2400" b="1" dirty="0" smtClean="0">
                <a:solidFill>
                  <a:srgbClr val="FF0000"/>
                </a:solidFill>
              </a:rPr>
              <a:t> a</a:t>
            </a:r>
            <a:endParaRPr lang="sk-SK" sz="2400" b="1" dirty="0">
              <a:solidFill>
                <a:srgbClr val="FF0000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400" b="1" dirty="0" smtClean="0">
                <a:solidFill>
                  <a:srgbClr val="92D050"/>
                </a:solidFill>
              </a:rPr>
              <a:t>výška </a:t>
            </a:r>
            <a:r>
              <a:rPr lang="sk-SK" sz="2400" b="1" dirty="0" smtClean="0">
                <a:solidFill>
                  <a:srgbClr val="92D050"/>
                </a:solidFill>
              </a:rPr>
              <a:t>- </a:t>
            </a:r>
            <a:r>
              <a:rPr lang="sk-SK" sz="2400" b="1" dirty="0" smtClean="0">
                <a:solidFill>
                  <a:srgbClr val="92D050"/>
                </a:solidFill>
              </a:rPr>
              <a:t>v</a:t>
            </a:r>
            <a:endParaRPr lang="sk-SK" sz="2400" b="1" dirty="0">
              <a:solidFill>
                <a:srgbClr val="92D050"/>
              </a:solidFill>
            </a:endParaRPr>
          </a:p>
        </p:txBody>
      </p:sp>
      <p:cxnSp>
        <p:nvCxnSpPr>
          <p:cNvPr id="18" name="Rovná spojnica 17"/>
          <p:cNvCxnSpPr>
            <a:stCxn id="3" idx="0"/>
          </p:cNvCxnSpPr>
          <p:nvPr/>
        </p:nvCxnSpPr>
        <p:spPr>
          <a:xfrm>
            <a:off x="1873983" y="5719049"/>
            <a:ext cx="2428161" cy="0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/>
          <p:cNvCxnSpPr/>
          <p:nvPr/>
        </p:nvCxnSpPr>
        <p:spPr>
          <a:xfrm>
            <a:off x="3593485" y="1657323"/>
            <a:ext cx="0" cy="3356876"/>
          </a:xfrm>
          <a:prstGeom prst="line">
            <a:avLst/>
          </a:prstGeom>
          <a:ln w="57150">
            <a:solidFill>
              <a:srgbClr val="00B0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Nadpis 1"/>
          <p:cNvSpPr txBox="1">
            <a:spLocks/>
          </p:cNvSpPr>
          <p:nvPr/>
        </p:nvSpPr>
        <p:spPr>
          <a:xfrm>
            <a:off x="1713181" y="173691"/>
            <a:ext cx="8534400" cy="8191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k-SK" b="1" dirty="0" smtClean="0"/>
              <a:t>Vlastnosti </a:t>
            </a:r>
            <a:r>
              <a:rPr lang="sk-SK" b="1" dirty="0" smtClean="0"/>
              <a:t>IHLANA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408662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325729" y="943476"/>
            <a:ext cx="10519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 smtClean="0">
                <a:solidFill>
                  <a:schemeClr val="bg1"/>
                </a:solidFill>
              </a:rPr>
              <a:t>Úloha </a:t>
            </a:r>
            <a:r>
              <a:rPr lang="sk-SK" sz="2400" b="1" dirty="0" smtClean="0">
                <a:solidFill>
                  <a:schemeClr val="bg1"/>
                </a:solidFill>
              </a:rPr>
              <a:t>3: </a:t>
            </a:r>
            <a:r>
              <a:rPr lang="sk-SK" sz="2400" b="1" dirty="0">
                <a:solidFill>
                  <a:schemeClr val="bg1"/>
                </a:solidFill>
              </a:rPr>
              <a:t>Narysuj </a:t>
            </a:r>
            <a:r>
              <a:rPr lang="sk-SK" sz="2400" b="1" dirty="0" smtClean="0">
                <a:solidFill>
                  <a:schemeClr val="bg1"/>
                </a:solidFill>
              </a:rPr>
              <a:t>pravidelný štvorboký ihlan ABCDV </a:t>
            </a:r>
            <a:r>
              <a:rPr lang="sk-SK" sz="2400" b="1" dirty="0">
                <a:solidFill>
                  <a:schemeClr val="bg1"/>
                </a:solidFill>
              </a:rPr>
              <a:t>, </a:t>
            </a:r>
            <a:r>
              <a:rPr lang="sk-SK" sz="2400" b="1" dirty="0" smtClean="0">
                <a:solidFill>
                  <a:schemeClr val="bg1"/>
                </a:solidFill>
              </a:rPr>
              <a:t>ktorého </a:t>
            </a:r>
            <a:r>
              <a:rPr lang="sk-SK" sz="2400" b="1" dirty="0">
                <a:solidFill>
                  <a:schemeClr val="bg1"/>
                </a:solidFill>
              </a:rPr>
              <a:t>hrana </a:t>
            </a:r>
            <a:r>
              <a:rPr lang="sk-SK" sz="2400" b="1" dirty="0" smtClean="0">
                <a:solidFill>
                  <a:schemeClr val="bg1"/>
                </a:solidFill>
              </a:rPr>
              <a:t> a má </a:t>
            </a:r>
            <a:r>
              <a:rPr lang="sk-SK" sz="2400" b="1" dirty="0">
                <a:solidFill>
                  <a:schemeClr val="bg1"/>
                </a:solidFill>
              </a:rPr>
              <a:t>dĺžku </a:t>
            </a:r>
            <a:r>
              <a:rPr lang="sk-SK" sz="2400" b="1" dirty="0" smtClean="0">
                <a:solidFill>
                  <a:schemeClr val="bg1"/>
                </a:solidFill>
              </a:rPr>
              <a:t>6 </a:t>
            </a:r>
            <a:r>
              <a:rPr lang="sk-SK" sz="2400" b="1" dirty="0" smtClean="0">
                <a:solidFill>
                  <a:schemeClr val="bg1"/>
                </a:solidFill>
              </a:rPr>
              <a:t>cm a výška v </a:t>
            </a:r>
            <a:r>
              <a:rPr lang="sk-SK" sz="2400" b="1" dirty="0" smtClean="0">
                <a:solidFill>
                  <a:schemeClr val="bg1"/>
                </a:solidFill>
              </a:rPr>
              <a:t>meria </a:t>
            </a:r>
            <a:r>
              <a:rPr lang="sk-SK" sz="2400" b="1" dirty="0" smtClean="0">
                <a:solidFill>
                  <a:schemeClr val="bg1"/>
                </a:solidFill>
              </a:rPr>
              <a:t>8 cm</a:t>
            </a:r>
            <a:r>
              <a:rPr lang="sk-SK" sz="2400" b="1" dirty="0" smtClean="0">
                <a:solidFill>
                  <a:schemeClr val="bg1"/>
                </a:solidFill>
              </a:rPr>
              <a:t>.  </a:t>
            </a:r>
            <a:endParaRPr lang="sk-SK" sz="2400" b="1" dirty="0">
              <a:solidFill>
                <a:schemeClr val="bg1"/>
              </a:solidFill>
            </a:endParaRPr>
          </a:p>
        </p:txBody>
      </p:sp>
      <p:sp>
        <p:nvSpPr>
          <p:cNvPr id="40" name="Nadpis 1"/>
          <p:cNvSpPr txBox="1">
            <a:spLocks/>
          </p:cNvSpPr>
          <p:nvPr/>
        </p:nvSpPr>
        <p:spPr>
          <a:xfrm>
            <a:off x="1713181" y="173691"/>
            <a:ext cx="8534400" cy="8191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k-SK" b="1" dirty="0" smtClean="0"/>
              <a:t>obraz </a:t>
            </a:r>
            <a:r>
              <a:rPr lang="sk-SK" b="1" dirty="0" smtClean="0"/>
              <a:t>IHLANA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0548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485193" y="802433"/>
            <a:ext cx="4786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smtClean="0">
                <a:solidFill>
                  <a:schemeClr val="bg1"/>
                </a:solidFill>
              </a:rPr>
              <a:t>Úloha </a:t>
            </a:r>
            <a:r>
              <a:rPr lang="sk-SK" sz="3200" b="1" dirty="0" smtClean="0">
                <a:solidFill>
                  <a:schemeClr val="bg1"/>
                </a:solidFill>
              </a:rPr>
              <a:t>na precvičenie :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706536" y="2231053"/>
            <a:ext cx="9335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chemeClr val="bg1"/>
                </a:solidFill>
              </a:rPr>
              <a:t>Narysujte kocku ABCDEFGH, ktorej hrana meria 6 cm. </a:t>
            </a:r>
          </a:p>
          <a:p>
            <a:r>
              <a:rPr lang="sk-SK" sz="2400" dirty="0" smtClean="0">
                <a:solidFill>
                  <a:schemeClr val="bg1"/>
                </a:solidFill>
              </a:rPr>
              <a:t>Urobte nadhľad zľava </a:t>
            </a:r>
            <a:endParaRPr lang="sk-SK" sz="2400" dirty="0">
              <a:solidFill>
                <a:schemeClr val="bg1"/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5374434" y="5292745"/>
            <a:ext cx="48892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chemeClr val="bg1"/>
                </a:solidFill>
              </a:rPr>
              <a:t>Ď</a:t>
            </a:r>
            <a:r>
              <a:rPr lang="sk-SK" sz="3200" b="1" dirty="0" smtClean="0">
                <a:solidFill>
                  <a:schemeClr val="bg1"/>
                </a:solidFill>
              </a:rPr>
              <a:t>akujem za pozornosť</a:t>
            </a:r>
          </a:p>
          <a:p>
            <a:r>
              <a:rPr lang="sk-SK" sz="2000" dirty="0" smtClean="0">
                <a:solidFill>
                  <a:schemeClr val="bg1"/>
                </a:solidFill>
              </a:rPr>
              <a:t>Vypracovala. Mgr. A. Trilcová</a:t>
            </a:r>
            <a:endParaRPr lang="sk-SK" sz="2000" dirty="0">
              <a:solidFill>
                <a:schemeClr val="bg1"/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657808" y="3859728"/>
            <a:ext cx="943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/>
              <a:t>Pomôcka: Nezabudnite, že bočná hrana má v zobrazení len polovicu svojej dĺžky 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236551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/>
          </p:cNvSpPr>
          <p:nvPr/>
        </p:nvSpPr>
        <p:spPr>
          <a:xfrm>
            <a:off x="1713181" y="173691"/>
            <a:ext cx="8534400" cy="8191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k-SK" b="1" dirty="0" smtClean="0"/>
              <a:t>Základné POJMY</a:t>
            </a:r>
            <a:endParaRPr lang="sk-SK" b="1" dirty="0"/>
          </a:p>
        </p:txBody>
      </p:sp>
      <p:sp>
        <p:nvSpPr>
          <p:cNvPr id="3" name="Obdĺžnik 2"/>
          <p:cNvSpPr/>
          <p:nvPr/>
        </p:nvSpPr>
        <p:spPr>
          <a:xfrm>
            <a:off x="533400" y="1561237"/>
            <a:ext cx="106203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Rozmer – </a:t>
            </a:r>
            <a:r>
              <a:rPr lang="sk-SK" sz="3200" dirty="0" smtClean="0">
                <a:solidFill>
                  <a:schemeClr val="bg1"/>
                </a:solidFill>
              </a:rPr>
              <a:t>určitá dĺžka, ktorú vieme odmerať</a:t>
            </a:r>
            <a:endParaRPr lang="sk-SK" sz="3200" dirty="0" smtClean="0">
              <a:solidFill>
                <a:srgbClr val="FF0000"/>
              </a:solidFill>
            </a:endParaRPr>
          </a:p>
          <a:p>
            <a:r>
              <a:rPr lang="sk-SK" sz="3200" dirty="0" smtClean="0">
                <a:solidFill>
                  <a:srgbClr val="FF0000"/>
                </a:solidFill>
              </a:rPr>
              <a:t>Bod, Priamka, Rovina, Priestor</a:t>
            </a:r>
          </a:p>
          <a:p>
            <a:r>
              <a:rPr lang="sk-SK" sz="3200" dirty="0" smtClean="0">
                <a:solidFill>
                  <a:srgbClr val="FF0000"/>
                </a:solidFill>
              </a:rPr>
              <a:t>Geometria: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dirty="0" smtClean="0">
                <a:solidFill>
                  <a:schemeClr val="bg1"/>
                </a:solidFill>
              </a:rPr>
              <a:t>Planimetria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dirty="0" smtClean="0">
                <a:solidFill>
                  <a:schemeClr val="bg1"/>
                </a:solidFill>
              </a:rPr>
              <a:t>Stereometria</a:t>
            </a:r>
          </a:p>
          <a:p>
            <a:r>
              <a:rPr lang="sk-SK" sz="3200" dirty="0" smtClean="0">
                <a:solidFill>
                  <a:srgbClr val="FF0000"/>
                </a:solidFill>
              </a:rPr>
              <a:t>Geometrický útvar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dirty="0" smtClean="0">
                <a:solidFill>
                  <a:schemeClr val="bg1"/>
                </a:solidFill>
              </a:rPr>
              <a:t>Rovinný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dirty="0" smtClean="0">
                <a:solidFill>
                  <a:schemeClr val="bg1"/>
                </a:solidFill>
              </a:rPr>
              <a:t>Priestorový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k-SK" sz="3200" dirty="0" smtClean="0">
              <a:solidFill>
                <a:schemeClr val="bg1"/>
              </a:solidFill>
            </a:endParaRPr>
          </a:p>
          <a:p>
            <a:endParaRPr lang="sk-SK" sz="3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Geometr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6" r="17333"/>
          <a:stretch/>
        </p:blipFill>
        <p:spPr bwMode="auto">
          <a:xfrm>
            <a:off x="6869639" y="2809875"/>
            <a:ext cx="4760386" cy="350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90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57350" y="1"/>
            <a:ext cx="8534400" cy="819150"/>
          </a:xfrm>
        </p:spPr>
        <p:txBody>
          <a:bodyPr/>
          <a:lstStyle/>
          <a:p>
            <a:pPr algn="ctr"/>
            <a:r>
              <a:rPr lang="sk-SK" b="1" dirty="0" smtClean="0"/>
              <a:t>GEOMETRICKÉ útvary</a:t>
            </a:r>
            <a:endParaRPr lang="sk-SK" b="1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990600"/>
            <a:ext cx="3752850" cy="548640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923925"/>
            <a:ext cx="37528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55637" y="1154285"/>
            <a:ext cx="6400800" cy="1947333"/>
          </a:xfrm>
        </p:spPr>
        <p:txBody>
          <a:bodyPr>
            <a:noAutofit/>
          </a:bodyPr>
          <a:lstStyle/>
          <a:p>
            <a:r>
              <a:rPr lang="sk-SK" sz="2200" b="1" dirty="0" smtClean="0">
                <a:solidFill>
                  <a:srgbClr val="FF0000"/>
                </a:solidFill>
              </a:rPr>
              <a:t>Obraz</a:t>
            </a:r>
            <a:r>
              <a:rPr lang="sk-SK" sz="2200" dirty="0" smtClean="0"/>
              <a:t> – zakreslenie zobrazovaného telesa do roviny</a:t>
            </a:r>
          </a:p>
          <a:p>
            <a:r>
              <a:rPr lang="sk-SK" sz="2200" b="1" dirty="0" smtClean="0">
                <a:solidFill>
                  <a:srgbClr val="FF0000"/>
                </a:solidFill>
              </a:rPr>
              <a:t>Priemetňa (nárysňa) </a:t>
            </a:r>
            <a:r>
              <a:rPr lang="sk-SK" sz="2200" dirty="0" smtClean="0"/>
              <a:t>– premietacia rovina</a:t>
            </a:r>
          </a:p>
          <a:p>
            <a:r>
              <a:rPr lang="sk-SK" sz="2200" b="1" dirty="0" smtClean="0">
                <a:solidFill>
                  <a:srgbClr val="FF0000"/>
                </a:solidFill>
              </a:rPr>
              <a:t>Premietacia priamka </a:t>
            </a:r>
            <a:r>
              <a:rPr lang="sk-SK" sz="2200" dirty="0" smtClean="0"/>
              <a:t>– smeruje od bodu na telese ku priemetni</a:t>
            </a:r>
          </a:p>
          <a:p>
            <a:r>
              <a:rPr lang="sk-SK" sz="2200" b="1" dirty="0" smtClean="0">
                <a:solidFill>
                  <a:srgbClr val="FF0000"/>
                </a:solidFill>
              </a:rPr>
              <a:t>Smer premietania </a:t>
            </a:r>
            <a:r>
              <a:rPr lang="sk-SK" sz="2200" dirty="0" smtClean="0"/>
              <a:t>– je určený premietacou priamkou</a:t>
            </a:r>
          </a:p>
          <a:p>
            <a:r>
              <a:rPr lang="sk-SK" sz="2200" b="1" dirty="0" smtClean="0">
                <a:solidFill>
                  <a:srgbClr val="FF0000"/>
                </a:solidFill>
              </a:rPr>
              <a:t>(Voľné) rovnobežné premietanie </a:t>
            </a:r>
            <a:r>
              <a:rPr lang="sk-SK" sz="2200" dirty="0" smtClean="0"/>
              <a:t>– spôsob zobrazenia telesa do roviny rovnobežnými premietacími priamkami</a:t>
            </a:r>
          </a:p>
          <a:p>
            <a:r>
              <a:rPr lang="sk-SK" sz="2200" b="1" dirty="0" smtClean="0">
                <a:solidFill>
                  <a:srgbClr val="FF0000"/>
                </a:solidFill>
              </a:rPr>
              <a:t>Rovnobežný priemet </a:t>
            </a:r>
            <a:r>
              <a:rPr lang="sk-SK" sz="2200" dirty="0" smtClean="0"/>
              <a:t>– tieň, ktorý teleso vrhá pri slnečnom osvetlení na rovnú plochu</a:t>
            </a:r>
          </a:p>
          <a:p>
            <a:endParaRPr lang="sk-SK" sz="2200" dirty="0"/>
          </a:p>
        </p:txBody>
      </p:sp>
      <p:sp>
        <p:nvSpPr>
          <p:cNvPr id="4" name="AutoShape 2" descr="ZOBRAZOVANIE SÚČIAST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2"/>
          <a:srcRect r="6391"/>
          <a:stretch/>
        </p:blipFill>
        <p:spPr>
          <a:xfrm>
            <a:off x="7248525" y="1299277"/>
            <a:ext cx="4743450" cy="3829936"/>
          </a:xfrm>
          <a:prstGeom prst="rect">
            <a:avLst/>
          </a:prstGeom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1713181" y="173691"/>
            <a:ext cx="8534400" cy="8191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k-SK" b="1" dirty="0" smtClean="0"/>
              <a:t>Zobrazovanie telies do roviny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78888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/>
          </p:cNvSpPr>
          <p:nvPr/>
        </p:nvSpPr>
        <p:spPr>
          <a:xfrm>
            <a:off x="1713181" y="173691"/>
            <a:ext cx="8534400" cy="8191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k-SK" b="1" dirty="0" smtClean="0"/>
              <a:t>Voľné rovnobežné premietanie</a:t>
            </a:r>
            <a:endParaRPr lang="sk-SK" b="1" dirty="0"/>
          </a:p>
        </p:txBody>
      </p:sp>
      <p:sp>
        <p:nvSpPr>
          <p:cNvPr id="3" name="Obdĺžnik 2"/>
          <p:cNvSpPr/>
          <p:nvPr/>
        </p:nvSpPr>
        <p:spPr>
          <a:xfrm>
            <a:off x="533400" y="1561237"/>
            <a:ext cx="10620375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sk-SK" sz="3200" b="1" u="sng" dirty="0" smtClean="0">
                <a:solidFill>
                  <a:schemeClr val="bg1"/>
                </a:solidFill>
              </a:rPr>
              <a:t>PRAVIDLÁ: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sk-SK" sz="3200" dirty="0" smtClean="0">
                <a:solidFill>
                  <a:schemeClr val="bg1"/>
                </a:solidFill>
              </a:rPr>
              <a:t>Úsečky </a:t>
            </a:r>
            <a:r>
              <a:rPr lang="sk-SK" sz="3200" b="1" dirty="0" smtClean="0">
                <a:solidFill>
                  <a:schemeClr val="bg1"/>
                </a:solidFill>
              </a:rPr>
              <a:t>v rovinách rovnobežných </a:t>
            </a:r>
            <a:r>
              <a:rPr lang="sk-SK" sz="3200" dirty="0" smtClean="0">
                <a:solidFill>
                  <a:schemeClr val="bg1"/>
                </a:solidFill>
              </a:rPr>
              <a:t>s nárysňou (priemetňou) rysujeme </a:t>
            </a:r>
            <a:r>
              <a:rPr lang="sk-SK" sz="3200" dirty="0">
                <a:solidFill>
                  <a:schemeClr val="bg1"/>
                </a:solidFill>
              </a:rPr>
              <a:t>v pôvodnej veľkosti.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sk-SK" sz="3200" dirty="0" smtClean="0">
                <a:solidFill>
                  <a:schemeClr val="bg1"/>
                </a:solidFill>
              </a:rPr>
              <a:t>Úsečky </a:t>
            </a:r>
            <a:r>
              <a:rPr lang="sk-SK" sz="3200" b="1" dirty="0" smtClean="0">
                <a:solidFill>
                  <a:schemeClr val="bg1"/>
                </a:solidFill>
              </a:rPr>
              <a:t>v rovinách kolmých </a:t>
            </a:r>
            <a:r>
              <a:rPr lang="sk-SK" sz="3200" dirty="0" smtClean="0">
                <a:solidFill>
                  <a:schemeClr val="bg1"/>
                </a:solidFill>
              </a:rPr>
              <a:t>na nárysňu rysujeme </a:t>
            </a:r>
            <a:r>
              <a:rPr lang="sk-SK" sz="3200" dirty="0">
                <a:solidFill>
                  <a:schemeClr val="bg1"/>
                </a:solidFill>
              </a:rPr>
              <a:t>pod 45° uhlom a v polovičnej veľkosti.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sk-SK" sz="3200" b="1" dirty="0" smtClean="0">
                <a:solidFill>
                  <a:schemeClr val="bg1"/>
                </a:solidFill>
              </a:rPr>
              <a:t>Viditeľné hrany </a:t>
            </a:r>
            <a:r>
              <a:rPr lang="sk-SK" sz="3200" dirty="0" smtClean="0">
                <a:solidFill>
                  <a:schemeClr val="bg1"/>
                </a:solidFill>
              </a:rPr>
              <a:t>rysujeme hrubou čiarou a neviditeľné </a:t>
            </a:r>
            <a:r>
              <a:rPr lang="sk-SK" sz="3200" dirty="0">
                <a:solidFill>
                  <a:schemeClr val="bg1"/>
                </a:solidFill>
              </a:rPr>
              <a:t>hrany rysujeme čiarkovane </a:t>
            </a:r>
            <a:r>
              <a:rPr lang="sk-SK" sz="3200" dirty="0" smtClean="0">
                <a:solidFill>
                  <a:schemeClr val="bg1"/>
                </a:solidFill>
              </a:rPr>
              <a:t>čiarou.</a:t>
            </a:r>
            <a:endParaRPr lang="sk-SK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52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70868" y="673435"/>
            <a:ext cx="1099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chemeClr val="bg1"/>
                </a:solidFill>
              </a:rPr>
              <a:t>Rôzne pohľady na kocku vo voľnom rovnobežnom premietaní</a:t>
            </a:r>
            <a:endParaRPr lang="sk-SK" sz="2800" b="1" dirty="0">
              <a:solidFill>
                <a:schemeClr val="bg1"/>
              </a:solidFill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84" y="1352145"/>
            <a:ext cx="2545314" cy="2358369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65238" y="1352145"/>
            <a:ext cx="2799660" cy="2358368"/>
          </a:xfrm>
          <a:prstGeom prst="rect">
            <a:avLst/>
          </a:prstGeom>
          <a:noFill/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339" y="1352145"/>
            <a:ext cx="2445819" cy="2358368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319184" y="4021494"/>
            <a:ext cx="2239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chemeClr val="bg1"/>
                </a:solidFill>
              </a:rPr>
              <a:t>Nadhľad sprava</a:t>
            </a:r>
            <a:endParaRPr lang="sk-SK" sz="2000" b="1" dirty="0">
              <a:solidFill>
                <a:schemeClr val="bg1"/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3313834" y="4021494"/>
            <a:ext cx="2239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chemeClr val="bg1"/>
                </a:solidFill>
              </a:rPr>
              <a:t>Nadhľad zľava</a:t>
            </a:r>
            <a:endParaRPr lang="sk-SK" sz="2000" b="1" dirty="0">
              <a:solidFill>
                <a:schemeClr val="bg1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6425574" y="4021494"/>
            <a:ext cx="2239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chemeClr val="bg1"/>
                </a:solidFill>
              </a:rPr>
              <a:t>Podhľad sprava</a:t>
            </a:r>
            <a:endParaRPr lang="sk-SK" sz="2000" b="1" dirty="0">
              <a:solidFill>
                <a:schemeClr val="bg1"/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9359177" y="4021494"/>
            <a:ext cx="2239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chemeClr val="bg1"/>
                </a:solidFill>
              </a:rPr>
              <a:t>Podhľad zľava</a:t>
            </a:r>
            <a:endParaRPr lang="sk-SK" sz="2000" b="1" dirty="0">
              <a:solidFill>
                <a:schemeClr val="bg1"/>
              </a:solidFill>
            </a:endParaRPr>
          </a:p>
        </p:txBody>
      </p:sp>
      <p:pic>
        <p:nvPicPr>
          <p:cNvPr id="12" name="Obrázo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1205" y="1352145"/>
            <a:ext cx="2337319" cy="2372886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9869250" y="2929810"/>
            <a:ext cx="195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b="1" dirty="0" smtClean="0">
                <a:solidFill>
                  <a:schemeClr val="bg1"/>
                </a:solidFill>
              </a:rPr>
              <a:t>A</a:t>
            </a:r>
            <a:endParaRPr lang="sk-SK" sz="1400" b="1" dirty="0">
              <a:solidFill>
                <a:schemeClr val="bg1"/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11292739" y="2929808"/>
            <a:ext cx="370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b="1" dirty="0" smtClean="0">
                <a:solidFill>
                  <a:schemeClr val="bg1"/>
                </a:solidFill>
              </a:rPr>
              <a:t>B</a:t>
            </a:r>
            <a:endParaRPr lang="sk-SK" sz="1400" b="1" dirty="0">
              <a:solidFill>
                <a:schemeClr val="bg1"/>
              </a:solidFill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10705322" y="3402736"/>
            <a:ext cx="195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b="1" dirty="0" smtClean="0">
                <a:solidFill>
                  <a:schemeClr val="bg1"/>
                </a:solidFill>
              </a:rPr>
              <a:t>C</a:t>
            </a:r>
            <a:endParaRPr lang="sk-SK" sz="1400" b="1" dirty="0">
              <a:solidFill>
                <a:schemeClr val="bg1"/>
              </a:solidFill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9359177" y="3402735"/>
            <a:ext cx="195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b="1" dirty="0" smtClean="0">
                <a:solidFill>
                  <a:schemeClr val="bg1"/>
                </a:solidFill>
              </a:rPr>
              <a:t>D</a:t>
            </a:r>
            <a:endParaRPr lang="sk-SK" sz="1400" b="1" dirty="0">
              <a:solidFill>
                <a:schemeClr val="bg1"/>
              </a:solidFill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9869249" y="1486675"/>
            <a:ext cx="195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b="1" dirty="0" smtClean="0">
                <a:solidFill>
                  <a:schemeClr val="bg1"/>
                </a:solidFill>
              </a:rPr>
              <a:t>E</a:t>
            </a:r>
            <a:endParaRPr lang="sk-SK" sz="1400" b="1" dirty="0">
              <a:solidFill>
                <a:schemeClr val="bg1"/>
              </a:solidFill>
            </a:endParaRPr>
          </a:p>
        </p:txBody>
      </p:sp>
      <p:sp>
        <p:nvSpPr>
          <p:cNvPr id="18" name="BlokTextu 17"/>
          <p:cNvSpPr txBox="1"/>
          <p:nvPr/>
        </p:nvSpPr>
        <p:spPr>
          <a:xfrm>
            <a:off x="11281853" y="1527105"/>
            <a:ext cx="195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b="1" dirty="0" smtClean="0">
                <a:solidFill>
                  <a:schemeClr val="bg1"/>
                </a:solidFill>
              </a:rPr>
              <a:t>F</a:t>
            </a:r>
            <a:endParaRPr lang="sk-SK" sz="1400" b="1" dirty="0">
              <a:solidFill>
                <a:schemeClr val="bg1"/>
              </a:solidFill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10857722" y="2091190"/>
            <a:ext cx="195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9261205" y="2069663"/>
            <a:ext cx="195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1" name="BlokTextu 20"/>
          <p:cNvSpPr txBox="1"/>
          <p:nvPr/>
        </p:nvSpPr>
        <p:spPr>
          <a:xfrm>
            <a:off x="401217" y="4935894"/>
            <a:ext cx="2034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Vidíme prednú, hornú a pravú bočnú stenu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3313834" y="4935894"/>
            <a:ext cx="2034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Vidíme prednú, hornú a ľavú bočnú stenu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23" name="BlokTextu 22"/>
          <p:cNvSpPr txBox="1"/>
          <p:nvPr/>
        </p:nvSpPr>
        <p:spPr>
          <a:xfrm>
            <a:off x="6528210" y="4935894"/>
            <a:ext cx="2034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Vidíme prednú, dolnú a pravú bočnú stenu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24" name="BlokTextu 23"/>
          <p:cNvSpPr txBox="1"/>
          <p:nvPr/>
        </p:nvSpPr>
        <p:spPr>
          <a:xfrm>
            <a:off x="9578949" y="4935894"/>
            <a:ext cx="2034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Vidíme prednú, dolnú a ľavú bočnú stenu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25" name="Nadpis 1"/>
          <p:cNvSpPr txBox="1">
            <a:spLocks/>
          </p:cNvSpPr>
          <p:nvPr/>
        </p:nvSpPr>
        <p:spPr>
          <a:xfrm>
            <a:off x="1657350" y="1"/>
            <a:ext cx="8534400" cy="8191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k-SK" b="1" dirty="0" smtClean="0"/>
              <a:t>Rôzne spôsoby premietania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39343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019" y="1696548"/>
            <a:ext cx="3538479" cy="3538479"/>
          </a:xfrm>
          <a:prstGeom prst="rect">
            <a:avLst/>
          </a:prstGeom>
          <a:noFill/>
        </p:spPr>
      </p:pic>
      <p:sp>
        <p:nvSpPr>
          <p:cNvPr id="4" name="Obdĺžnik 3"/>
          <p:cNvSpPr/>
          <p:nvPr/>
        </p:nvSpPr>
        <p:spPr>
          <a:xfrm>
            <a:off x="5446900" y="48185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b="1" dirty="0">
                <a:solidFill>
                  <a:schemeClr val="bg1"/>
                </a:solidFill>
              </a:rPr>
              <a:t>Kocka má všetky hrany rovnako dlhé, preto nám na jej rysovanie stačí </a:t>
            </a:r>
            <a:r>
              <a:rPr lang="sk-SK" b="1" dirty="0" smtClean="0">
                <a:solidFill>
                  <a:schemeClr val="bg1"/>
                </a:solidFill>
              </a:rPr>
              <a:t> jeden </a:t>
            </a:r>
            <a:r>
              <a:rPr lang="sk-SK" b="1" dirty="0">
                <a:solidFill>
                  <a:schemeClr val="bg1"/>
                </a:solidFill>
              </a:rPr>
              <a:t>rozmer, napr. a = </a:t>
            </a:r>
            <a:r>
              <a:rPr lang="sk-SK" b="1" dirty="0" smtClean="0">
                <a:solidFill>
                  <a:schemeClr val="bg1"/>
                </a:solidFill>
              </a:rPr>
              <a:t>5 </a:t>
            </a:r>
            <a:r>
              <a:rPr lang="sk-SK" b="1" dirty="0">
                <a:solidFill>
                  <a:schemeClr val="bg1"/>
                </a:solidFill>
              </a:rPr>
              <a:t>cm.</a:t>
            </a:r>
          </a:p>
        </p:txBody>
      </p:sp>
      <p:sp>
        <p:nvSpPr>
          <p:cNvPr id="6" name="Zástupný symbol obsahu 2"/>
          <p:cNvSpPr txBox="1">
            <a:spLocks/>
          </p:cNvSpPr>
          <p:nvPr/>
        </p:nvSpPr>
        <p:spPr>
          <a:xfrm>
            <a:off x="7567707" y="1464011"/>
            <a:ext cx="3227812" cy="24288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sk-SK" sz="2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ROZMERY KOCKY:</a:t>
            </a:r>
            <a:br>
              <a:rPr kumimoji="0" lang="sk-SK" sz="2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sk-SK" sz="2400" b="1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2400" b="1" dirty="0" smtClean="0">
                <a:solidFill>
                  <a:srgbClr val="FF0000"/>
                </a:solidFill>
              </a:rPr>
              <a:t>dĺžka - a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2400" b="1" dirty="0">
                <a:solidFill>
                  <a:srgbClr val="FFC000"/>
                </a:solidFill>
              </a:rPr>
              <a:t>š</a:t>
            </a:r>
            <a:r>
              <a:rPr lang="sk-SK" sz="2400" b="1" dirty="0" smtClean="0">
                <a:solidFill>
                  <a:srgbClr val="FFC000"/>
                </a:solidFill>
              </a:rPr>
              <a:t>írka  - a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2400" b="1" dirty="0" smtClean="0">
                <a:solidFill>
                  <a:schemeClr val="accent3">
                    <a:lumMod val="75000"/>
                  </a:schemeClr>
                </a:solidFill>
              </a:rPr>
              <a:t>výška -a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lang="sk-SK" sz="2400" dirty="0" smtClean="0">
              <a:solidFill>
                <a:schemeClr val="tx2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sk-SK" sz="2400" b="1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sk-SK" sz="2400" b="1" i="0" u="none" strike="noStrike" kern="1200" cap="none" spc="0" normalizeH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sk-SK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1315617" y="5197151"/>
            <a:ext cx="41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A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4211217" y="5197151"/>
            <a:ext cx="41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5099803" y="4169255"/>
            <a:ext cx="41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2023188" y="4194319"/>
            <a:ext cx="41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1315617" y="2384341"/>
            <a:ext cx="41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4318519" y="2391154"/>
            <a:ext cx="41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5047861" y="1511882"/>
            <a:ext cx="41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2130490" y="1511882"/>
            <a:ext cx="41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6" name="Rovná spojnica 15"/>
          <p:cNvCxnSpPr/>
          <p:nvPr/>
        </p:nvCxnSpPr>
        <p:spPr>
          <a:xfrm>
            <a:off x="1612019" y="5217368"/>
            <a:ext cx="2706500" cy="0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ovná spojnica 37"/>
          <p:cNvCxnSpPr/>
          <p:nvPr/>
        </p:nvCxnSpPr>
        <p:spPr>
          <a:xfrm>
            <a:off x="4318519" y="2500604"/>
            <a:ext cx="0" cy="2696547"/>
          </a:xfrm>
          <a:prstGeom prst="line">
            <a:avLst/>
          </a:prstGeom>
          <a:ln w="57150">
            <a:solidFill>
              <a:schemeClr val="accent4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ovná spojnica 39"/>
          <p:cNvCxnSpPr/>
          <p:nvPr/>
        </p:nvCxnSpPr>
        <p:spPr>
          <a:xfrm flipV="1">
            <a:off x="4291114" y="4388188"/>
            <a:ext cx="857326" cy="818166"/>
          </a:xfrm>
          <a:prstGeom prst="line">
            <a:avLst/>
          </a:prstGeom>
          <a:ln w="57150">
            <a:solidFill>
              <a:srgbClr val="FFC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BlokTextu 42"/>
          <p:cNvSpPr txBox="1"/>
          <p:nvPr/>
        </p:nvSpPr>
        <p:spPr>
          <a:xfrm>
            <a:off x="2550367" y="5222014"/>
            <a:ext cx="63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a</a:t>
            </a:r>
            <a:endParaRPr lang="sk-SK" sz="2400" b="1" dirty="0">
              <a:solidFill>
                <a:srgbClr val="FF0000"/>
              </a:solidFill>
            </a:endParaRPr>
          </a:p>
        </p:txBody>
      </p:sp>
      <p:sp>
        <p:nvSpPr>
          <p:cNvPr id="44" name="BlokTextu 43"/>
          <p:cNvSpPr txBox="1"/>
          <p:nvPr/>
        </p:nvSpPr>
        <p:spPr>
          <a:xfrm>
            <a:off x="4756514" y="4637036"/>
            <a:ext cx="63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FFC000"/>
                </a:solidFill>
              </a:rPr>
              <a:t>a</a:t>
            </a:r>
            <a:endParaRPr lang="sk-SK" sz="2400" b="1" dirty="0">
              <a:solidFill>
                <a:srgbClr val="FFC000"/>
              </a:solidFill>
            </a:endParaRPr>
          </a:p>
        </p:txBody>
      </p:sp>
      <p:sp>
        <p:nvSpPr>
          <p:cNvPr id="45" name="BlokTextu 44"/>
          <p:cNvSpPr txBox="1"/>
          <p:nvPr/>
        </p:nvSpPr>
        <p:spPr>
          <a:xfrm>
            <a:off x="3895530" y="3272806"/>
            <a:ext cx="63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chemeClr val="accent4">
                    <a:lumMod val="75000"/>
                  </a:schemeClr>
                </a:solidFill>
              </a:rPr>
              <a:t>a</a:t>
            </a:r>
            <a:endParaRPr lang="sk-SK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Nadpis 1"/>
          <p:cNvSpPr txBox="1">
            <a:spLocks/>
          </p:cNvSpPr>
          <p:nvPr/>
        </p:nvSpPr>
        <p:spPr>
          <a:xfrm>
            <a:off x="1713181" y="173691"/>
            <a:ext cx="8534400" cy="8191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k-SK" b="1" dirty="0" smtClean="0"/>
              <a:t>Vlastnosti kocky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18827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3" grpId="0"/>
      <p:bldP spid="4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15816" y="742383"/>
            <a:ext cx="983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chemeClr val="bg1"/>
                </a:solidFill>
              </a:rPr>
              <a:t>Úloha 1: Narysuj kocku ABCDEFGH , ktorej hrana má dĺžku 5 cm  </a:t>
            </a:r>
            <a:endParaRPr lang="sk-SK" sz="2400" b="1" dirty="0">
              <a:solidFill>
                <a:schemeClr val="bg1"/>
              </a:solidFill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387775" y="1242305"/>
            <a:ext cx="553821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000" dirty="0" smtClean="0">
                <a:solidFill>
                  <a:schemeClr val="bg1"/>
                </a:solidFill>
              </a:rPr>
              <a:t>1)narysujeme štvorec ABFE so stranou 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000" dirty="0">
                <a:solidFill>
                  <a:schemeClr val="bg1"/>
                </a:solidFill>
              </a:rPr>
              <a:t> </a:t>
            </a:r>
            <a:r>
              <a:rPr lang="sk-SK" sz="2000" dirty="0" smtClean="0">
                <a:solidFill>
                  <a:schemeClr val="bg1"/>
                </a:solidFill>
              </a:rPr>
              <a:t>  dlhou 5 cm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sk-SK" sz="2000" dirty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000" dirty="0" smtClean="0">
                <a:solidFill>
                  <a:schemeClr val="bg1"/>
                </a:solidFill>
              </a:rPr>
              <a:t>2)</a:t>
            </a:r>
            <a:r>
              <a:rPr lang="sk-SK" sz="2000" dirty="0">
                <a:solidFill>
                  <a:schemeClr val="bg1"/>
                </a:solidFill>
              </a:rPr>
              <a:t>n</a:t>
            </a:r>
            <a:r>
              <a:rPr lang="sk-SK" sz="2000" dirty="0" smtClean="0">
                <a:solidFill>
                  <a:schemeClr val="bg1"/>
                </a:solidFill>
              </a:rPr>
              <a:t>arysujeme  uhly o veľkosti 45° s      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000" dirty="0">
                <a:solidFill>
                  <a:schemeClr val="bg1"/>
                </a:solidFill>
              </a:rPr>
              <a:t> </a:t>
            </a:r>
            <a:r>
              <a:rPr lang="sk-SK" sz="2000" dirty="0" smtClean="0">
                <a:solidFill>
                  <a:schemeClr val="bg1"/>
                </a:solidFill>
              </a:rPr>
              <a:t>  vrcholom </a:t>
            </a:r>
            <a:r>
              <a:rPr lang="sk-SK" sz="2000" dirty="0">
                <a:solidFill>
                  <a:schemeClr val="bg1"/>
                </a:solidFill>
              </a:rPr>
              <a:t>v </a:t>
            </a:r>
            <a:r>
              <a:rPr lang="sk-SK" sz="2000" dirty="0" smtClean="0">
                <a:solidFill>
                  <a:schemeClr val="bg1"/>
                </a:solidFill>
              </a:rPr>
              <a:t>bodoch  A,B,E ,F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sk-SK" sz="2000" dirty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000" dirty="0" smtClean="0">
                <a:solidFill>
                  <a:schemeClr val="bg1"/>
                </a:solidFill>
              </a:rPr>
              <a:t>3) na ramene uhla nameriame dĺžku, ktorá 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000" dirty="0">
                <a:solidFill>
                  <a:schemeClr val="bg1"/>
                </a:solidFill>
              </a:rPr>
              <a:t> </a:t>
            </a:r>
            <a:r>
              <a:rPr lang="sk-SK" sz="2000" dirty="0" smtClean="0">
                <a:solidFill>
                  <a:schemeClr val="bg1"/>
                </a:solidFill>
              </a:rPr>
              <a:t>   sa rovná polovici dĺžky hrany – 2,5cm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sk-SK" sz="2000" dirty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000" dirty="0" smtClean="0">
                <a:solidFill>
                  <a:schemeClr val="bg1"/>
                </a:solidFill>
              </a:rPr>
              <a:t>4) dostaneme body C,D,G,H 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sk-SK" sz="2000" dirty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000" dirty="0" smtClean="0">
                <a:solidFill>
                  <a:schemeClr val="bg1"/>
                </a:solidFill>
              </a:rPr>
              <a:t>5) narysujeme úsečky </a:t>
            </a:r>
            <a:r>
              <a:rPr lang="sk-SK" sz="2000" dirty="0">
                <a:solidFill>
                  <a:schemeClr val="bg1"/>
                </a:solidFill>
              </a:rPr>
              <a:t>DC, HG, DH, </a:t>
            </a:r>
            <a:r>
              <a:rPr lang="sk-SK" sz="2000" dirty="0" smtClean="0">
                <a:solidFill>
                  <a:schemeClr val="bg1"/>
                </a:solidFill>
              </a:rPr>
              <a:t>CG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sk-SK" sz="2000" dirty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000" dirty="0" smtClean="0">
                <a:solidFill>
                  <a:schemeClr val="bg1"/>
                </a:solidFill>
              </a:rPr>
              <a:t>6) hrany </a:t>
            </a:r>
            <a:r>
              <a:rPr lang="sk-SK" sz="2000" dirty="0">
                <a:solidFill>
                  <a:schemeClr val="bg1"/>
                </a:solidFill>
              </a:rPr>
              <a:t>AD, DC a DH </a:t>
            </a:r>
            <a:r>
              <a:rPr lang="sk-SK" sz="2000" b="1" dirty="0">
                <a:solidFill>
                  <a:schemeClr val="bg1"/>
                </a:solidFill>
              </a:rPr>
              <a:t>nevidíme</a:t>
            </a:r>
            <a:r>
              <a:rPr lang="sk-SK" sz="2000" dirty="0">
                <a:solidFill>
                  <a:schemeClr val="bg1"/>
                </a:solidFill>
              </a:rPr>
              <a:t>, preto ich </a:t>
            </a:r>
            <a:r>
              <a:rPr lang="sk-SK" sz="2000" dirty="0" smtClean="0">
                <a:solidFill>
                  <a:schemeClr val="bg1"/>
                </a:solidFill>
              </a:rPr>
              <a:t>  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000" dirty="0" smtClean="0">
                <a:solidFill>
                  <a:schemeClr val="bg1"/>
                </a:solidFill>
              </a:rPr>
              <a:t>     rysujeme </a:t>
            </a:r>
            <a:r>
              <a:rPr lang="sk-SK" sz="2000" b="1" dirty="0">
                <a:solidFill>
                  <a:schemeClr val="bg1"/>
                </a:solidFill>
              </a:rPr>
              <a:t>čiarkovane</a:t>
            </a:r>
            <a:r>
              <a:rPr lang="sk-SK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Obdĺžnik 3"/>
          <p:cNvSpPr/>
          <p:nvPr/>
        </p:nvSpPr>
        <p:spPr>
          <a:xfrm>
            <a:off x="7159902" y="2796141"/>
            <a:ext cx="2160000" cy="2160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5" name="Rovná spojnica 4"/>
          <p:cNvCxnSpPr/>
          <p:nvPr/>
        </p:nvCxnSpPr>
        <p:spPr>
          <a:xfrm rot="18900000">
            <a:off x="7001740" y="2414303"/>
            <a:ext cx="10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nica 5"/>
          <p:cNvCxnSpPr/>
          <p:nvPr/>
        </p:nvCxnSpPr>
        <p:spPr>
          <a:xfrm rot="18900000">
            <a:off x="9161741" y="2414302"/>
            <a:ext cx="10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 rot="18900000">
            <a:off x="9183744" y="4574302"/>
            <a:ext cx="10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nica 7"/>
          <p:cNvCxnSpPr/>
          <p:nvPr/>
        </p:nvCxnSpPr>
        <p:spPr>
          <a:xfrm rot="18900000">
            <a:off x="7001740" y="4574301"/>
            <a:ext cx="108000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>
            <a:off x="7945582" y="2006582"/>
            <a:ext cx="2160000" cy="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>
            <a:off x="7963094" y="4203340"/>
            <a:ext cx="2142488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>
            <a:off x="10096825" y="2014086"/>
            <a:ext cx="17513" cy="216000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/>
          <p:cNvCxnSpPr/>
          <p:nvPr/>
        </p:nvCxnSpPr>
        <p:spPr>
          <a:xfrm>
            <a:off x="7917066" y="2046333"/>
            <a:ext cx="17513" cy="216000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lokTextu 12"/>
          <p:cNvSpPr txBox="1"/>
          <p:nvPr/>
        </p:nvSpPr>
        <p:spPr>
          <a:xfrm>
            <a:off x="6832032" y="4956139"/>
            <a:ext cx="4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9238698" y="4956139"/>
            <a:ext cx="4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B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10146762" y="4018674"/>
            <a:ext cx="4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C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7487402" y="3989420"/>
            <a:ext cx="4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D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6894508" y="2446279"/>
            <a:ext cx="4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E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18" name="BlokTextu 17"/>
          <p:cNvSpPr txBox="1"/>
          <p:nvPr/>
        </p:nvSpPr>
        <p:spPr>
          <a:xfrm>
            <a:off x="9151056" y="2418942"/>
            <a:ext cx="4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F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10122121" y="1718882"/>
            <a:ext cx="4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G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20" name="BlokTextu 19"/>
          <p:cNvSpPr txBox="1"/>
          <p:nvPr/>
        </p:nvSpPr>
        <p:spPr>
          <a:xfrm>
            <a:off x="7654245" y="1609811"/>
            <a:ext cx="4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H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21" name="BlokTextu 20"/>
          <p:cNvSpPr txBox="1"/>
          <p:nvPr/>
        </p:nvSpPr>
        <p:spPr>
          <a:xfrm>
            <a:off x="7896580" y="4963206"/>
            <a:ext cx="69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5cm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7302196" y="2485944"/>
            <a:ext cx="61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>
                <a:solidFill>
                  <a:schemeClr val="bg1"/>
                </a:solidFill>
              </a:rPr>
              <a:t>45°</a:t>
            </a:r>
            <a:endParaRPr lang="sk-SK" sz="1600" dirty="0">
              <a:solidFill>
                <a:schemeClr val="bg1"/>
              </a:solidFill>
            </a:endParaRPr>
          </a:p>
        </p:txBody>
      </p:sp>
      <p:sp>
        <p:nvSpPr>
          <p:cNvPr id="26" name="BlokTextu 25"/>
          <p:cNvSpPr txBox="1"/>
          <p:nvPr/>
        </p:nvSpPr>
        <p:spPr>
          <a:xfrm>
            <a:off x="9467323" y="4624652"/>
            <a:ext cx="61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>
                <a:solidFill>
                  <a:schemeClr val="bg1"/>
                </a:solidFill>
              </a:rPr>
              <a:t>45°</a:t>
            </a:r>
            <a:endParaRPr lang="sk-SK" sz="1600" dirty="0">
              <a:solidFill>
                <a:schemeClr val="bg1"/>
              </a:solidFill>
            </a:endParaRPr>
          </a:p>
        </p:txBody>
      </p:sp>
      <p:sp>
        <p:nvSpPr>
          <p:cNvPr id="27" name="BlokTextu 26"/>
          <p:cNvSpPr txBox="1"/>
          <p:nvPr/>
        </p:nvSpPr>
        <p:spPr>
          <a:xfrm>
            <a:off x="7274214" y="4632975"/>
            <a:ext cx="61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>
                <a:solidFill>
                  <a:schemeClr val="bg1"/>
                </a:solidFill>
              </a:rPr>
              <a:t>45°</a:t>
            </a:r>
            <a:endParaRPr lang="sk-SK" sz="1600" dirty="0">
              <a:solidFill>
                <a:schemeClr val="bg1"/>
              </a:solidFill>
            </a:endParaRPr>
          </a:p>
        </p:txBody>
      </p:sp>
      <p:sp>
        <p:nvSpPr>
          <p:cNvPr id="28" name="BlokTextu 27"/>
          <p:cNvSpPr txBox="1"/>
          <p:nvPr/>
        </p:nvSpPr>
        <p:spPr>
          <a:xfrm>
            <a:off x="9415616" y="2474801"/>
            <a:ext cx="61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>
                <a:solidFill>
                  <a:schemeClr val="bg1"/>
                </a:solidFill>
              </a:rPr>
              <a:t>45°</a:t>
            </a:r>
            <a:endParaRPr lang="sk-SK" sz="1600" dirty="0">
              <a:solidFill>
                <a:schemeClr val="bg1"/>
              </a:solidFill>
            </a:endParaRPr>
          </a:p>
        </p:txBody>
      </p:sp>
      <p:cxnSp>
        <p:nvCxnSpPr>
          <p:cNvPr id="30" name="Rovná spojnica 29"/>
          <p:cNvCxnSpPr/>
          <p:nvPr/>
        </p:nvCxnSpPr>
        <p:spPr>
          <a:xfrm>
            <a:off x="9238698" y="2786886"/>
            <a:ext cx="694688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nica 30"/>
          <p:cNvCxnSpPr/>
          <p:nvPr/>
        </p:nvCxnSpPr>
        <p:spPr>
          <a:xfrm>
            <a:off x="9355593" y="4956139"/>
            <a:ext cx="694688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BlokTextu 31"/>
          <p:cNvSpPr txBox="1"/>
          <p:nvPr/>
        </p:nvSpPr>
        <p:spPr>
          <a:xfrm>
            <a:off x="9800394" y="4338310"/>
            <a:ext cx="1101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chemeClr val="bg1"/>
                </a:solidFill>
              </a:rPr>
              <a:t>2,5 cm</a:t>
            </a:r>
            <a:endParaRPr lang="sk-SK" sz="1400" dirty="0">
              <a:solidFill>
                <a:schemeClr val="bg1"/>
              </a:solidFill>
            </a:endParaRPr>
          </a:p>
        </p:txBody>
      </p:sp>
      <p:sp>
        <p:nvSpPr>
          <p:cNvPr id="29" name="Nadpis 1"/>
          <p:cNvSpPr txBox="1">
            <a:spLocks/>
          </p:cNvSpPr>
          <p:nvPr/>
        </p:nvSpPr>
        <p:spPr>
          <a:xfrm>
            <a:off x="1658786" y="13580"/>
            <a:ext cx="8534400" cy="8191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k-SK" b="1" dirty="0" smtClean="0"/>
              <a:t>obraz kocky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30739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6" grpId="0"/>
      <p:bldP spid="27" grpId="0"/>
      <p:bldP spid="28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/>
          <p:cNvGrpSpPr/>
          <p:nvPr/>
        </p:nvGrpSpPr>
        <p:grpSpPr>
          <a:xfrm>
            <a:off x="1683238" y="1575645"/>
            <a:ext cx="3517255" cy="4543514"/>
            <a:chOff x="4857752" y="1713778"/>
            <a:chExt cx="3517255" cy="4543514"/>
          </a:xfrm>
        </p:grpSpPr>
        <p:sp>
          <p:nvSpPr>
            <p:cNvPr id="3" name="Obdĺžnik 2"/>
            <p:cNvSpPr/>
            <p:nvPr/>
          </p:nvSpPr>
          <p:spPr>
            <a:xfrm>
              <a:off x="4857752" y="5857182"/>
              <a:ext cx="38149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sk-SK" sz="2000" b="1" cap="none" spc="0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A</a:t>
              </a:r>
              <a:endParaRPr lang="sk-SK" sz="20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" name="AutoShape 5"/>
            <p:cNvSpPr>
              <a:spLocks noChangeAspect="1" noChangeArrowheads="1"/>
            </p:cNvSpPr>
            <p:nvPr/>
          </p:nvSpPr>
          <p:spPr bwMode="auto">
            <a:xfrm>
              <a:off x="5022497" y="1956668"/>
              <a:ext cx="3035798" cy="3900515"/>
            </a:xfrm>
            <a:prstGeom prst="cube">
              <a:avLst>
                <a:gd name="adj" fmla="val 18188"/>
              </a:avLst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cxnSp>
          <p:nvCxnSpPr>
            <p:cNvPr id="5" name="Rovná spojnica 4"/>
            <p:cNvCxnSpPr/>
            <p:nvPr/>
          </p:nvCxnSpPr>
          <p:spPr>
            <a:xfrm rot="5400000">
              <a:off x="3915116" y="3636875"/>
              <a:ext cx="3312000" cy="2030"/>
            </a:xfrm>
            <a:prstGeom prst="line">
              <a:avLst/>
            </a:prstGeom>
            <a:ln w="19050">
              <a:solidFill>
                <a:srgbClr val="49494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ovná spojnica 5"/>
            <p:cNvCxnSpPr/>
            <p:nvPr/>
          </p:nvCxnSpPr>
          <p:spPr>
            <a:xfrm>
              <a:off x="5572132" y="5286388"/>
              <a:ext cx="2484000" cy="3601"/>
            </a:xfrm>
            <a:prstGeom prst="line">
              <a:avLst/>
            </a:prstGeom>
            <a:ln w="19050">
              <a:solidFill>
                <a:srgbClr val="49494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ovná spojnica 6"/>
            <p:cNvCxnSpPr/>
            <p:nvPr/>
          </p:nvCxnSpPr>
          <p:spPr>
            <a:xfrm rot="5400000" flipH="1" flipV="1">
              <a:off x="5011917" y="5296968"/>
              <a:ext cx="570794" cy="549635"/>
            </a:xfrm>
            <a:prstGeom prst="line">
              <a:avLst/>
            </a:prstGeom>
            <a:ln w="19050">
              <a:solidFill>
                <a:srgbClr val="49494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bdĺžnik 7"/>
            <p:cNvSpPr/>
            <p:nvPr/>
          </p:nvSpPr>
          <p:spPr>
            <a:xfrm>
              <a:off x="7358082" y="5857182"/>
              <a:ext cx="38149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sk-SK" sz="2000" b="1" cap="none" spc="0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B</a:t>
              </a:r>
              <a:endParaRPr lang="sk-SK" sz="20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</a:endParaRPr>
            </a:p>
          </p:txBody>
        </p:sp>
        <p:sp>
          <p:nvSpPr>
            <p:cNvPr id="9" name="Obdĺžnik 8"/>
            <p:cNvSpPr/>
            <p:nvPr/>
          </p:nvSpPr>
          <p:spPr>
            <a:xfrm>
              <a:off x="7928739" y="5329961"/>
              <a:ext cx="38149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sk-SK" sz="2000" b="1" cap="none" spc="0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C</a:t>
              </a:r>
              <a:endParaRPr lang="sk-SK" sz="20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0" name="Obdĺžnik 9"/>
            <p:cNvSpPr/>
            <p:nvPr/>
          </p:nvSpPr>
          <p:spPr>
            <a:xfrm>
              <a:off x="5500694" y="5329961"/>
              <a:ext cx="38149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sk-SK" sz="2000" b="1" cap="none" spc="0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D</a:t>
              </a:r>
              <a:endParaRPr lang="sk-SK" sz="20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1" name="Obdĺžnik 10"/>
            <p:cNvSpPr/>
            <p:nvPr/>
          </p:nvSpPr>
          <p:spPr>
            <a:xfrm>
              <a:off x="4976328" y="2500306"/>
              <a:ext cx="38149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sk-SK" sz="2000" b="1" cap="none" spc="0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E</a:t>
              </a:r>
              <a:endParaRPr lang="sk-SK" sz="20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2" name="Obdĺžnik 11"/>
            <p:cNvSpPr/>
            <p:nvPr/>
          </p:nvSpPr>
          <p:spPr>
            <a:xfrm>
              <a:off x="7476658" y="2500306"/>
              <a:ext cx="38149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sk-SK" sz="2000" b="1" cap="none" spc="0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F</a:t>
              </a:r>
              <a:endParaRPr lang="sk-SK" sz="20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" name="Obdĺžnik 12"/>
            <p:cNvSpPr/>
            <p:nvPr/>
          </p:nvSpPr>
          <p:spPr>
            <a:xfrm>
              <a:off x="7993517" y="1713778"/>
              <a:ext cx="38149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sk-SK" sz="2000" b="1" cap="none" spc="0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G</a:t>
              </a:r>
              <a:endParaRPr lang="sk-SK" sz="20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4" name="Obdĺžnik 13"/>
            <p:cNvSpPr/>
            <p:nvPr/>
          </p:nvSpPr>
          <p:spPr>
            <a:xfrm>
              <a:off x="5214942" y="1713778"/>
              <a:ext cx="38149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sk-SK" sz="2000" b="1" cap="none" spc="0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H</a:t>
              </a:r>
              <a:endParaRPr lang="sk-SK" sz="20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6" name="Obdĺžnik 15"/>
          <p:cNvSpPr/>
          <p:nvPr/>
        </p:nvSpPr>
        <p:spPr>
          <a:xfrm>
            <a:off x="6317728" y="2562228"/>
            <a:ext cx="3558363" cy="216059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400" b="1" dirty="0">
                <a:solidFill>
                  <a:schemeClr val="bg1"/>
                </a:solidFill>
              </a:rPr>
              <a:t>ROZMERY KVÁDRA:</a:t>
            </a:r>
            <a:br>
              <a:rPr lang="sk-SK" sz="2400" b="1" dirty="0">
                <a:solidFill>
                  <a:schemeClr val="bg1"/>
                </a:solidFill>
              </a:rPr>
            </a:br>
            <a:endParaRPr lang="sk-SK" sz="2400" b="1" dirty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400" b="1" dirty="0">
                <a:solidFill>
                  <a:srgbClr val="FF0000"/>
                </a:solidFill>
              </a:rPr>
              <a:t>dĺžka - </a:t>
            </a:r>
            <a:r>
              <a:rPr lang="sk-SK" sz="2400" b="1" dirty="0" smtClean="0">
                <a:solidFill>
                  <a:srgbClr val="FF0000"/>
                </a:solidFill>
              </a:rPr>
              <a:t> a</a:t>
            </a:r>
            <a:endParaRPr lang="sk-SK" sz="2400" b="1" dirty="0">
              <a:solidFill>
                <a:srgbClr val="FF0000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400" b="1" dirty="0">
                <a:solidFill>
                  <a:srgbClr val="FFFF00"/>
                </a:solidFill>
              </a:rPr>
              <a:t>šírka </a:t>
            </a:r>
            <a:r>
              <a:rPr lang="sk-SK" sz="2400" b="1" dirty="0" smtClean="0">
                <a:solidFill>
                  <a:srgbClr val="FFFF00"/>
                </a:solidFill>
              </a:rPr>
              <a:t>-   b</a:t>
            </a:r>
            <a:endParaRPr lang="sk-SK" sz="2400" b="1" dirty="0">
              <a:solidFill>
                <a:srgbClr val="FFFF00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sz="2400" b="1" dirty="0">
                <a:solidFill>
                  <a:srgbClr val="00B050"/>
                </a:solidFill>
              </a:rPr>
              <a:t>výška </a:t>
            </a:r>
            <a:r>
              <a:rPr lang="sk-SK" sz="2400" b="1" dirty="0" smtClean="0">
                <a:solidFill>
                  <a:srgbClr val="00B050"/>
                </a:solidFill>
              </a:rPr>
              <a:t>- c</a:t>
            </a:r>
            <a:endParaRPr lang="sk-SK" sz="2400" b="1" dirty="0">
              <a:solidFill>
                <a:srgbClr val="00B050"/>
              </a:solidFill>
            </a:endParaRPr>
          </a:p>
        </p:txBody>
      </p:sp>
      <p:cxnSp>
        <p:nvCxnSpPr>
          <p:cNvPr id="18" name="Rovná spojnica 17"/>
          <p:cNvCxnSpPr>
            <a:stCxn id="3" idx="0"/>
          </p:cNvCxnSpPr>
          <p:nvPr/>
        </p:nvCxnSpPr>
        <p:spPr>
          <a:xfrm>
            <a:off x="1873983" y="5719049"/>
            <a:ext cx="2428161" cy="0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nica 19"/>
          <p:cNvCxnSpPr/>
          <p:nvPr/>
        </p:nvCxnSpPr>
        <p:spPr>
          <a:xfrm flipV="1">
            <a:off x="4341764" y="5165123"/>
            <a:ext cx="554167" cy="553927"/>
          </a:xfrm>
          <a:prstGeom prst="line">
            <a:avLst/>
          </a:prstGeom>
          <a:ln w="38100"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/>
          <p:cNvCxnSpPr/>
          <p:nvPr/>
        </p:nvCxnSpPr>
        <p:spPr>
          <a:xfrm>
            <a:off x="4341764" y="2362173"/>
            <a:ext cx="0" cy="3356876"/>
          </a:xfrm>
          <a:prstGeom prst="line">
            <a:avLst/>
          </a:prstGeom>
          <a:ln w="57150">
            <a:solidFill>
              <a:srgbClr val="92D0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lokTextu 23"/>
          <p:cNvSpPr txBox="1"/>
          <p:nvPr/>
        </p:nvSpPr>
        <p:spPr>
          <a:xfrm>
            <a:off x="2893359" y="5749827"/>
            <a:ext cx="389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FF0000"/>
                </a:solidFill>
              </a:rPr>
              <a:t>a</a:t>
            </a:r>
            <a:endParaRPr lang="sk-SK" sz="2000" b="1" dirty="0">
              <a:solidFill>
                <a:srgbClr val="FF0000"/>
              </a:solidFill>
            </a:endParaRPr>
          </a:p>
        </p:txBody>
      </p:sp>
      <p:sp>
        <p:nvSpPr>
          <p:cNvPr id="25" name="BlokTextu 24"/>
          <p:cNvSpPr txBox="1"/>
          <p:nvPr/>
        </p:nvSpPr>
        <p:spPr>
          <a:xfrm>
            <a:off x="4525271" y="5373629"/>
            <a:ext cx="389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26" name="BlokTextu 25"/>
          <p:cNvSpPr txBox="1"/>
          <p:nvPr/>
        </p:nvSpPr>
        <p:spPr>
          <a:xfrm>
            <a:off x="3984905" y="3671279"/>
            <a:ext cx="389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92D050"/>
                </a:solidFill>
              </a:rPr>
              <a:t>c</a:t>
            </a:r>
            <a:endParaRPr lang="sk-SK" sz="2000" b="1" dirty="0">
              <a:solidFill>
                <a:srgbClr val="92D050"/>
              </a:solidFill>
            </a:endParaRPr>
          </a:p>
        </p:txBody>
      </p:sp>
      <p:sp>
        <p:nvSpPr>
          <p:cNvPr id="27" name="Obdĺžnik 26"/>
          <p:cNvSpPr/>
          <p:nvPr/>
        </p:nvSpPr>
        <p:spPr>
          <a:xfrm>
            <a:off x="5712412" y="5268772"/>
            <a:ext cx="60960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b="1" dirty="0" smtClean="0">
                <a:solidFill>
                  <a:schemeClr val="bg1"/>
                </a:solidFill>
              </a:rPr>
              <a:t>Kváder </a:t>
            </a:r>
            <a:r>
              <a:rPr lang="sk-SK" b="1" dirty="0">
                <a:solidFill>
                  <a:schemeClr val="bg1"/>
                </a:solidFill>
              </a:rPr>
              <a:t>má </a:t>
            </a:r>
            <a:r>
              <a:rPr lang="sk-SK" b="1" dirty="0" smtClean="0">
                <a:solidFill>
                  <a:schemeClr val="bg1"/>
                </a:solidFill>
              </a:rPr>
              <a:t>viac rozmerov, </a:t>
            </a:r>
            <a:r>
              <a:rPr lang="sk-SK" b="1" dirty="0">
                <a:solidFill>
                  <a:schemeClr val="bg1"/>
                </a:solidFill>
              </a:rPr>
              <a:t>preto </a:t>
            </a:r>
            <a:r>
              <a:rPr lang="sk-SK" b="1" dirty="0" smtClean="0">
                <a:solidFill>
                  <a:schemeClr val="bg1"/>
                </a:solidFill>
              </a:rPr>
              <a:t>na jeho narysovanie potrebujeme poznať všetky 3 </a:t>
            </a:r>
            <a:r>
              <a:rPr lang="sk-SK" b="1" dirty="0" smtClean="0">
                <a:solidFill>
                  <a:schemeClr val="bg1"/>
                </a:solidFill>
              </a:rPr>
              <a:t>dĺžky, </a:t>
            </a:r>
            <a:r>
              <a:rPr lang="sk-SK" b="1" dirty="0">
                <a:solidFill>
                  <a:schemeClr val="bg1"/>
                </a:solidFill>
              </a:rPr>
              <a:t>napr</a:t>
            </a:r>
            <a:r>
              <a:rPr lang="sk-SK" b="1" dirty="0" smtClean="0">
                <a:solidFill>
                  <a:schemeClr val="bg1"/>
                </a:solidFill>
              </a:rPr>
              <a:t>.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sk-SK" b="1" dirty="0" smtClean="0">
                <a:solidFill>
                  <a:schemeClr val="bg1"/>
                </a:solidFill>
              </a:rPr>
              <a:t> </a:t>
            </a:r>
            <a:r>
              <a:rPr lang="sk-SK" b="1" dirty="0">
                <a:solidFill>
                  <a:schemeClr val="bg1"/>
                </a:solidFill>
              </a:rPr>
              <a:t>a = </a:t>
            </a:r>
            <a:r>
              <a:rPr lang="sk-SK" b="1" dirty="0" smtClean="0">
                <a:solidFill>
                  <a:schemeClr val="bg1"/>
                </a:solidFill>
              </a:rPr>
              <a:t>6cm, b=4 cm, c=8cm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8" name="Nadpis 1"/>
          <p:cNvSpPr txBox="1">
            <a:spLocks/>
          </p:cNvSpPr>
          <p:nvPr/>
        </p:nvSpPr>
        <p:spPr>
          <a:xfrm>
            <a:off x="1713181" y="173691"/>
            <a:ext cx="8534400" cy="8191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k-SK" b="1" dirty="0" smtClean="0"/>
              <a:t>Vlastnosti kvádra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40009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</p:bldLst>
  </p:timing>
</p:sld>
</file>

<file path=ppt/theme/theme1.xml><?xml version="1.0" encoding="utf-8"?>
<a:theme xmlns:a="http://schemas.openxmlformats.org/drawingml/2006/main" name="Výsek">
  <a:themeElements>
    <a:clrScheme name="Výsek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Výse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ýse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404</TotalTime>
  <Words>588</Words>
  <Application>Microsoft Office PowerPoint</Application>
  <PresentationFormat>Širokouhlá</PresentationFormat>
  <Paragraphs>154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Comic Sans MS</vt:lpstr>
      <vt:lpstr>Wingdings 2</vt:lpstr>
      <vt:lpstr>Wingdings 3</vt:lpstr>
      <vt:lpstr>Výsek</vt:lpstr>
      <vt:lpstr>Stereometria -zobrazovanie do roviny</vt:lpstr>
      <vt:lpstr>Prezentácia programu PowerPoint</vt:lpstr>
      <vt:lpstr>GEOMETRICKÉ útvary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KOCKA  A  KVÁDER</dc:title>
  <dc:creator>Anna Trilcová</dc:creator>
  <cp:lastModifiedBy>Dušan Andraško</cp:lastModifiedBy>
  <cp:revision>45</cp:revision>
  <dcterms:created xsi:type="dcterms:W3CDTF">2021-02-02T18:53:41Z</dcterms:created>
  <dcterms:modified xsi:type="dcterms:W3CDTF">2022-04-26T04:43:58Z</dcterms:modified>
</cp:coreProperties>
</file>