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93" r:id="rId5"/>
    <p:sldId id="294" r:id="rId6"/>
    <p:sldId id="273" r:id="rId7"/>
    <p:sldId id="295" r:id="rId8"/>
    <p:sldId id="274" r:id="rId9"/>
    <p:sldId id="296" r:id="rId10"/>
    <p:sldId id="297" r:id="rId11"/>
    <p:sldId id="279" r:id="rId12"/>
    <p:sldId id="298" r:id="rId13"/>
    <p:sldId id="299" r:id="rId14"/>
    <p:sldId id="301" r:id="rId15"/>
    <p:sldId id="302" r:id="rId16"/>
    <p:sldId id="307" r:id="rId17"/>
    <p:sldId id="304" r:id="rId18"/>
    <p:sldId id="305" r:id="rId19"/>
    <p:sldId id="306" r:id="rId20"/>
    <p:sldId id="257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20. 5. 2022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5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6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7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dvoch rovín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dvoch rovín v priestore je veľkosť uhla ich priesečníc s rovinou kolmou na obe tieto roviny.</a:t>
            </a:r>
          </a:p>
        </p:txBody>
      </p:sp>
    </p:spTree>
    <p:extLst>
      <p:ext uri="{BB962C8B-B14F-4D97-AF65-F5344CB8AC3E}">
        <p14:creationId xmlns:p14="http://schemas.microsoft.com/office/powerpoint/2010/main" val="39624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Uhol dvoch rovín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1553198" y="1482543"/>
            <a:ext cx="6309221" cy="3365501"/>
            <a:chOff x="667097" y="1532035"/>
            <a:chExt cx="7135901" cy="3927918"/>
          </a:xfrm>
        </p:grpSpPr>
        <p:sp>
          <p:nvSpPr>
            <p:cNvPr id="6" name="Kosodĺžnik 5"/>
            <p:cNvSpPr/>
            <p:nvPr/>
          </p:nvSpPr>
          <p:spPr>
            <a:xfrm>
              <a:off x="1525387" y="3757142"/>
              <a:ext cx="5976664" cy="170281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088771" y="493955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3035625" y="4198842"/>
              <a:ext cx="476737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476466" y="4215902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a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Kosodĺžnik 13"/>
            <p:cNvSpPr/>
            <p:nvPr/>
          </p:nvSpPr>
          <p:spPr>
            <a:xfrm rot="19247832">
              <a:off x="667097" y="2983825"/>
              <a:ext cx="4157470" cy="125693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/>
            <p:nvPr/>
          </p:nvCxnSpPr>
          <p:spPr>
            <a:xfrm flipV="1">
              <a:off x="3035625" y="1584765"/>
              <a:ext cx="528263" cy="26140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1951117" y="3387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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563888" y="1532035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b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460204" y="3119564"/>
            <a:ext cx="1141923" cy="1214718"/>
            <a:chOff x="4139952" y="4340895"/>
            <a:chExt cx="462237" cy="720148"/>
          </a:xfrm>
        </p:grpSpPr>
        <p:sp>
          <p:nvSpPr>
            <p:cNvPr id="20" name="Oblúk 19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278061" y="45006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roviny ABG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8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roviny ACF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9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5 cm. Vypočítajte uhly rovín: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10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ACV a BDV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Uhol dvoch priamok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u="sng" dirty="0" err="1" smtClean="0">
                <a:solidFill>
                  <a:srgbClr val="00B050"/>
                </a:solidFill>
              </a:rPr>
              <a:t>Def</a:t>
            </a:r>
            <a:r>
              <a:rPr lang="sk-SK" sz="2600" b="1" u="sng" dirty="0" smtClean="0">
                <a:solidFill>
                  <a:srgbClr val="00B050"/>
                </a:solidFill>
              </a:rPr>
              <a:t>.:</a:t>
            </a:r>
            <a:r>
              <a:rPr lang="sk-SK" sz="2600" b="1" dirty="0" smtClean="0">
                <a:solidFill>
                  <a:srgbClr val="00B050"/>
                </a:solidFill>
              </a:rPr>
              <a:t> </a:t>
            </a:r>
            <a:r>
              <a:rPr lang="sk-SK" sz="2600" dirty="0" smtClean="0">
                <a:solidFill>
                  <a:srgbClr val="00B050"/>
                </a:solidFill>
              </a:rPr>
              <a:t>Veľkosť uhla dvoch </a:t>
            </a:r>
            <a:r>
              <a:rPr lang="sk-SK" sz="2600" dirty="0" smtClean="0">
                <a:solidFill>
                  <a:srgbClr val="00B050"/>
                </a:solidFill>
              </a:rPr>
              <a:t>priamok (odchýlka uhlov) </a:t>
            </a:r>
            <a:r>
              <a:rPr lang="sk-SK" sz="2600" dirty="0" smtClean="0">
                <a:solidFill>
                  <a:srgbClr val="00B050"/>
                </a:solidFill>
              </a:rPr>
              <a:t>v priestore je veľkosť </a:t>
            </a:r>
            <a:r>
              <a:rPr lang="sk-SK" sz="2600" dirty="0" smtClean="0">
                <a:solidFill>
                  <a:srgbClr val="00B050"/>
                </a:solidFill>
              </a:rPr>
              <a:t>ostrého alebo pravého uhla </a:t>
            </a:r>
            <a:r>
              <a:rPr lang="sk-SK" sz="2600" dirty="0" smtClean="0">
                <a:solidFill>
                  <a:srgbClr val="00B050"/>
                </a:solidFill>
              </a:rPr>
              <a:t>dvoch rôznobežiek, ktoré sú s nimi rovnobežné.</a:t>
            </a:r>
          </a:p>
          <a:p>
            <a:pPr marL="0" indent="0">
              <a:buNone/>
            </a:pPr>
            <a:r>
              <a:rPr lang="sk-SK" sz="2200" b="1" u="sng" dirty="0" smtClean="0"/>
              <a:t>Pozn.: </a:t>
            </a:r>
            <a:r>
              <a:rPr lang="sk-SK" sz="2200" dirty="0"/>
              <a:t>Odchýlka dvoch priamok v </a:t>
            </a:r>
            <a:r>
              <a:rPr lang="sk-SK" sz="2200" dirty="0" smtClean="0"/>
              <a:t>priestore je </a:t>
            </a:r>
            <a:r>
              <a:rPr lang="sk-SK" sz="2200" dirty="0"/>
              <a:t>teda definovaná pomocou uhla, ktorý zvierajú dve rôznobežky (ak ide o ostrý alebo pravý </a:t>
            </a:r>
            <a:r>
              <a:rPr lang="sk-SK" sz="2200" dirty="0" smtClean="0"/>
              <a:t>uhol) </a:t>
            </a:r>
            <a:r>
              <a:rPr lang="sk-SK" sz="2200" dirty="0"/>
              <a:t>alebo dve rovnobežky (ak ide o nulový uhol) </a:t>
            </a:r>
          </a:p>
        </p:txBody>
      </p:sp>
      <p:pic>
        <p:nvPicPr>
          <p:cNvPr id="4" name="Obrázok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760640" cy="299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totožné 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= 0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791108" y="2208832"/>
            <a:ext cx="5256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691729" y="23713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= 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1836415" y="4581128"/>
            <a:ext cx="5809093" cy="1159147"/>
            <a:chOff x="2112670" y="3791313"/>
            <a:chExt cx="5809093" cy="1159147"/>
          </a:xfrm>
        </p:grpSpPr>
        <p:cxnSp>
          <p:nvCxnSpPr>
            <p:cNvPr id="7" name="Rovná spojnica 6"/>
            <p:cNvCxnSpPr/>
            <p:nvPr/>
          </p:nvCxnSpPr>
          <p:spPr>
            <a:xfrm>
              <a:off x="2112670" y="4581128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lokTextu 7"/>
            <p:cNvSpPr txBox="1"/>
            <p:nvPr/>
          </p:nvSpPr>
          <p:spPr>
            <a:xfrm>
              <a:off x="7047692" y="3791313"/>
              <a:ext cx="303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" name="Rovná spojnica 8"/>
            <p:cNvCxnSpPr/>
            <p:nvPr/>
          </p:nvCxnSpPr>
          <p:spPr>
            <a:xfrm>
              <a:off x="2112670" y="3791313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lokTextu 9"/>
            <p:cNvSpPr txBox="1"/>
            <p:nvPr/>
          </p:nvSpPr>
          <p:spPr>
            <a:xfrm>
              <a:off x="7200091" y="4581128"/>
              <a:ext cx="7216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p</a:t>
              </a:r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 = q</a:t>
              </a:r>
              <a:r>
                <a:rPr lang="sk-SK" i="1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sk-SK" i="1" baseline="-2500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1" name="Nadpis 1"/>
          <p:cNvSpPr txBox="1">
            <a:spLocks/>
          </p:cNvSpPr>
          <p:nvPr/>
        </p:nvSpPr>
        <p:spPr>
          <a:xfrm>
            <a:off x="609600" y="2797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rgbClr val="FF0000"/>
                </a:solidFill>
              </a:rPr>
              <a:t>rovnobežné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= 0</a:t>
            </a:r>
            <a:endParaRPr lang="sk-SK" b="1" dirty="0">
              <a:solidFill>
                <a:srgbClr val="FF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45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rôznobežné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304228" y="2708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691680" y="2708920"/>
            <a:ext cx="5799173" cy="29523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mimobežné</a:t>
            </a:r>
            <a:r>
              <a:rPr lang="sk-SK" dirty="0">
                <a:solidFill>
                  <a:srgbClr val="FF0000"/>
                </a:solidFill>
              </a:rPr>
              <a:t>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856829" y="30857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180431" y="2962086"/>
            <a:ext cx="5799173" cy="295232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1180431" y="1808075"/>
            <a:ext cx="5919042" cy="2952328"/>
            <a:chOff x="1691680" y="2708920"/>
            <a:chExt cx="5919042" cy="2952328"/>
          </a:xfrm>
        </p:grpSpPr>
        <p:sp>
          <p:nvSpPr>
            <p:cNvPr id="14" name="BlokTextu 13"/>
            <p:cNvSpPr txBox="1"/>
            <p:nvPr/>
          </p:nvSpPr>
          <p:spPr>
            <a:xfrm>
              <a:off x="7304228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Rovná spojnica 14"/>
            <p:cNvCxnSpPr/>
            <p:nvPr/>
          </p:nvCxnSpPr>
          <p:spPr>
            <a:xfrm flipV="1">
              <a:off x="1691680" y="2708920"/>
              <a:ext cx="5799173" cy="29523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Rovná spojnica 5"/>
          <p:cNvCxnSpPr/>
          <p:nvPr/>
        </p:nvCxnSpPr>
        <p:spPr>
          <a:xfrm flipV="1">
            <a:off x="3563888" y="3573016"/>
            <a:ext cx="0" cy="11475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3405030" y="30995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365757" y="47304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5 cm. Vypočítajte uhol priamok AB a AF.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priamok AB a AG.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2232248" cy="3861048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V kvádri A-H sú dĺžky hrán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cm, BC = 6 cm a AE = 7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Rovnica" r:id="rId4" imgW="114120" imgH="215640" progId="Equation.3">
                  <p:embed/>
                </p:oleObj>
              </mc:Choice>
              <mc:Fallback>
                <p:oleObj name="Rovnica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FH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BC a FG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KL a FH </a:t>
            </a:r>
            <a:r>
              <a:rPr lang="sk-SK" dirty="0" smtClean="0">
                <a:solidFill>
                  <a:srgbClr val="002060"/>
                </a:solidFill>
              </a:rPr>
              <a:t>( bod K(L) ležia v štvrtine od bodu A(C))</a:t>
            </a:r>
          </a:p>
        </p:txBody>
      </p:sp>
    </p:spTree>
    <p:extLst>
      <p:ext uri="{BB962C8B-B14F-4D97-AF65-F5344CB8AC3E}">
        <p14:creationId xmlns:p14="http://schemas.microsoft.com/office/powerpoint/2010/main" val="3822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6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4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AV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CV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BV a AD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382</Words>
  <Application>Microsoft Office PowerPoint</Application>
  <PresentationFormat>Prezentácia na obrazovke (4:3)</PresentationFormat>
  <Paragraphs>67</Paragraphs>
  <Slides>20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Motív Office</vt:lpstr>
      <vt:lpstr>Rovnica</vt:lpstr>
      <vt:lpstr>Uhly priamok a rovín v priestore</vt:lpstr>
      <vt:lpstr>Uhol dvoch priamok</vt:lpstr>
      <vt:lpstr>totožné   = 0</vt:lpstr>
      <vt:lpstr>rôznobežné   (0;90</vt:lpstr>
      <vt:lpstr>mimobežné   (0;90</vt:lpstr>
      <vt:lpstr>Príklad 1</vt:lpstr>
      <vt:lpstr>Príklad 2</vt:lpstr>
      <vt:lpstr>Príklad 3</vt:lpstr>
      <vt:lpstr>Príklad 4</vt:lpstr>
      <vt:lpstr>Uhol priamky a roviny</vt:lpstr>
      <vt:lpstr>Uhol priamky a roviny</vt:lpstr>
      <vt:lpstr>Príklad 5</vt:lpstr>
      <vt:lpstr>Príklad 6</vt:lpstr>
      <vt:lpstr>Príklad 7</vt:lpstr>
      <vt:lpstr>Uhol dvoch rovín</vt:lpstr>
      <vt:lpstr>Uhol dvoch rovín</vt:lpstr>
      <vt:lpstr>Príklad 8</vt:lpstr>
      <vt:lpstr>Príklad 9</vt:lpstr>
      <vt:lpstr>Príklad 10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66</cp:revision>
  <dcterms:created xsi:type="dcterms:W3CDTF">2012-04-04T07:41:23Z</dcterms:created>
  <dcterms:modified xsi:type="dcterms:W3CDTF">2022-05-20T04:44:14Z</dcterms:modified>
</cp:coreProperties>
</file>