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261" r:id="rId4"/>
    <p:sldId id="262" r:id="rId5"/>
    <p:sldId id="273" r:id="rId6"/>
    <p:sldId id="274" r:id="rId7"/>
    <p:sldId id="275" r:id="rId8"/>
    <p:sldId id="264" r:id="rId9"/>
    <p:sldId id="276" r:id="rId10"/>
    <p:sldId id="272" r:id="rId11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CF3"/>
    <a:srgbClr val="C3FDBF"/>
    <a:srgbClr val="0066FF"/>
    <a:srgbClr val="CC00FF"/>
    <a:srgbClr val="E8FBFE"/>
    <a:srgbClr val="006600"/>
    <a:srgbClr val="F6FEE8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73" autoAdjust="0"/>
  </p:normalViewPr>
  <p:slideViewPr>
    <p:cSldViewPr>
      <p:cViewPr varScale="1">
        <p:scale>
          <a:sx n="61" d="100"/>
          <a:sy n="61" d="100"/>
        </p:scale>
        <p:origin x="1368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2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k-SK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k-SK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k-SK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EBC331-9917-4B68-8344-47A61776C18C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k-S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k-S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k-S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5BD89B-B501-4BD5-ACF8-99D7F8037823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2BD9D01-8277-4371-BCA2-FD521DA6B112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Kliknite sem a upravte štýly predlohy textu.</a:t>
            </a:r>
          </a:p>
          <a:p>
            <a:pPr lvl="1"/>
            <a:r>
              <a:rPr lang="en-US"/>
              <a:t>Druhá úroveň</a:t>
            </a:r>
          </a:p>
          <a:p>
            <a:pPr lvl="2"/>
            <a:r>
              <a:rPr lang="en-US"/>
              <a:t>Tretia úroveň</a:t>
            </a:r>
          </a:p>
          <a:p>
            <a:pPr lvl="3"/>
            <a:r>
              <a:rPr lang="en-US"/>
              <a:t>Štvrtá úroveň</a:t>
            </a:r>
          </a:p>
          <a:p>
            <a:pPr lvl="4"/>
            <a:r>
              <a:rPr lang="en-US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1CC5AB-05D9-475B-85C8-DB1D889B8270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/>
              <a:t>Kliknite sem a upravte štýly predlohy textu.</a:t>
            </a:r>
          </a:p>
          <a:p>
            <a:pPr lvl="1"/>
            <a:r>
              <a:rPr lang="en-US"/>
              <a:t>Druhá úroveň</a:t>
            </a:r>
          </a:p>
          <a:p>
            <a:pPr lvl="2"/>
            <a:r>
              <a:rPr lang="en-US"/>
              <a:t>Tretia úroveň</a:t>
            </a:r>
          </a:p>
          <a:p>
            <a:pPr lvl="3"/>
            <a:r>
              <a:rPr lang="en-US"/>
              <a:t>Štvrtá úroveň</a:t>
            </a:r>
          </a:p>
          <a:p>
            <a:pPr lvl="4"/>
            <a:r>
              <a:rPr lang="en-US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106B4D-2FED-4B59-8B23-EE9BCD768BF6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Nadpis, obsah a 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/>
              <a:t>Kliknite sem a upravte štýly predlohy textu.</a:t>
            </a:r>
          </a:p>
          <a:p>
            <a:pPr lvl="1"/>
            <a:r>
              <a:rPr lang="en-US"/>
              <a:t>Druhá úroveň</a:t>
            </a:r>
          </a:p>
          <a:p>
            <a:pPr lvl="2"/>
            <a:r>
              <a:rPr lang="en-US"/>
              <a:t>Tretia úroveň</a:t>
            </a:r>
          </a:p>
          <a:p>
            <a:pPr lvl="3"/>
            <a:r>
              <a:rPr lang="en-US"/>
              <a:t>Štvrtá úroveň</a:t>
            </a:r>
          </a:p>
          <a:p>
            <a:pPr lvl="4"/>
            <a:r>
              <a:rPr lang="en-US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981200"/>
          </a:xfrm>
        </p:spPr>
        <p:txBody>
          <a:bodyPr/>
          <a:lstStyle/>
          <a:p>
            <a:pPr lvl="0"/>
            <a:r>
              <a:rPr lang="en-US"/>
              <a:t>Kliknite sem a upravte štýly predlohy textu.</a:t>
            </a:r>
          </a:p>
          <a:p>
            <a:pPr lvl="1"/>
            <a:r>
              <a:rPr lang="en-US"/>
              <a:t>Druhá úroveň</a:t>
            </a:r>
          </a:p>
          <a:p>
            <a:pPr lvl="2"/>
            <a:r>
              <a:rPr lang="en-US"/>
              <a:t>Tretia úroveň</a:t>
            </a:r>
          </a:p>
          <a:p>
            <a:pPr lvl="3"/>
            <a:r>
              <a:rPr lang="en-US"/>
              <a:t>Štvrtá úroveň</a:t>
            </a:r>
          </a:p>
          <a:p>
            <a:pPr lvl="4"/>
            <a:r>
              <a:rPr lang="en-US"/>
              <a:t>Piata úroveň</a:t>
            </a:r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4038600" cy="1981200"/>
          </a:xfrm>
        </p:spPr>
        <p:txBody>
          <a:bodyPr/>
          <a:lstStyle/>
          <a:p>
            <a:pPr lvl="0"/>
            <a:r>
              <a:rPr lang="en-US"/>
              <a:t>Kliknite sem a upravte štýly predlohy textu.</a:t>
            </a:r>
          </a:p>
          <a:p>
            <a:pPr lvl="1"/>
            <a:r>
              <a:rPr lang="en-US"/>
              <a:t>Druhá úroveň</a:t>
            </a:r>
          </a:p>
          <a:p>
            <a:pPr lvl="2"/>
            <a:r>
              <a:rPr lang="en-US"/>
              <a:t>Tretia úroveň</a:t>
            </a:r>
          </a:p>
          <a:p>
            <a:pPr lvl="3"/>
            <a:r>
              <a:rPr lang="en-US"/>
              <a:t>Štvrtá úroveň</a:t>
            </a:r>
          </a:p>
          <a:p>
            <a:pPr lvl="4"/>
            <a:r>
              <a:rPr lang="en-US"/>
              <a:t>Piata úroveň</a:t>
            </a:r>
            <a:endParaRPr lang="sk-SK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päty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8E7A636-0AB7-4860-ADED-D56B70E7BF18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Kliknite sem a upravte štýly predlohy textu.</a:t>
            </a:r>
          </a:p>
          <a:p>
            <a:pPr lvl="1"/>
            <a:r>
              <a:rPr lang="en-US"/>
              <a:t>Druhá úroveň</a:t>
            </a:r>
          </a:p>
          <a:p>
            <a:pPr lvl="2"/>
            <a:r>
              <a:rPr lang="en-US"/>
              <a:t>Tretia úroveň</a:t>
            </a:r>
          </a:p>
          <a:p>
            <a:pPr lvl="3"/>
            <a:r>
              <a:rPr lang="en-US"/>
              <a:t>Štvrtá úroveň</a:t>
            </a:r>
          </a:p>
          <a:p>
            <a:pPr lvl="4"/>
            <a:r>
              <a:rPr lang="en-US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7AFF2-D5C0-4487-8624-7FD7550541F8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BE3D4-0DF1-49A5-AC19-9E7067D738B7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Kliknite sem a upravte štýly predlohy textu.</a:t>
            </a:r>
          </a:p>
          <a:p>
            <a:pPr lvl="1"/>
            <a:r>
              <a:rPr lang="en-US"/>
              <a:t>Druhá úroveň</a:t>
            </a:r>
          </a:p>
          <a:p>
            <a:pPr lvl="2"/>
            <a:r>
              <a:rPr lang="en-US"/>
              <a:t>Tretia úroveň</a:t>
            </a:r>
          </a:p>
          <a:p>
            <a:pPr lvl="3"/>
            <a:r>
              <a:rPr lang="en-US"/>
              <a:t>Štvrtá úroveň</a:t>
            </a:r>
          </a:p>
          <a:p>
            <a:pPr lvl="4"/>
            <a:r>
              <a:rPr lang="en-US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Kliknite sem a upravte štýly predlohy textu.</a:t>
            </a:r>
          </a:p>
          <a:p>
            <a:pPr lvl="1"/>
            <a:r>
              <a:rPr lang="en-US"/>
              <a:t>Druhá úroveň</a:t>
            </a:r>
          </a:p>
          <a:p>
            <a:pPr lvl="2"/>
            <a:r>
              <a:rPr lang="en-US"/>
              <a:t>Tretia úroveň</a:t>
            </a:r>
          </a:p>
          <a:p>
            <a:pPr lvl="3"/>
            <a:r>
              <a:rPr lang="en-US"/>
              <a:t>Štvrtá úroveň</a:t>
            </a:r>
          </a:p>
          <a:p>
            <a:pPr lvl="4"/>
            <a:r>
              <a:rPr lang="en-US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EE1058-72AA-4BBD-BA5A-C3BBB8B6131D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Kliknite sem a upravte štýly predlohy textu.</a:t>
            </a:r>
          </a:p>
          <a:p>
            <a:pPr lvl="1"/>
            <a:r>
              <a:rPr lang="en-US"/>
              <a:t>Druhá úroveň</a:t>
            </a:r>
          </a:p>
          <a:p>
            <a:pPr lvl="2"/>
            <a:r>
              <a:rPr lang="en-US"/>
              <a:t>Tretia úroveň</a:t>
            </a:r>
          </a:p>
          <a:p>
            <a:pPr lvl="3"/>
            <a:r>
              <a:rPr lang="en-US"/>
              <a:t>Štvrtá úroveň</a:t>
            </a:r>
          </a:p>
          <a:p>
            <a:pPr lvl="4"/>
            <a:r>
              <a:rPr lang="en-US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Kliknite sem a upravte štýly predlohy textu.</a:t>
            </a:r>
          </a:p>
          <a:p>
            <a:pPr lvl="1"/>
            <a:r>
              <a:rPr lang="en-US"/>
              <a:t>Druhá úroveň</a:t>
            </a:r>
          </a:p>
          <a:p>
            <a:pPr lvl="2"/>
            <a:r>
              <a:rPr lang="en-US"/>
              <a:t>Tretia úroveň</a:t>
            </a:r>
          </a:p>
          <a:p>
            <a:pPr lvl="3"/>
            <a:r>
              <a:rPr lang="en-US"/>
              <a:t>Štvrtá úroveň</a:t>
            </a:r>
          </a:p>
          <a:p>
            <a:pPr lvl="4"/>
            <a:r>
              <a:rPr lang="en-US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AED7D7-6C63-4C34-AC1D-681ECD03CC60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864308-2E04-47C1-AE70-2AFFCACD6C69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CC248-C9E3-4CE3-8F77-CEB5A13F7240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Kliknite sem a upravte štýly predlohy textu.</a:t>
            </a:r>
          </a:p>
          <a:p>
            <a:pPr lvl="1"/>
            <a:r>
              <a:rPr lang="en-US"/>
              <a:t>Druhá úroveň</a:t>
            </a:r>
          </a:p>
          <a:p>
            <a:pPr lvl="2"/>
            <a:r>
              <a:rPr lang="en-US"/>
              <a:t>Tretia úroveň</a:t>
            </a:r>
          </a:p>
          <a:p>
            <a:pPr lvl="3"/>
            <a:r>
              <a:rPr lang="en-US"/>
              <a:t>Štvrtá úroveň</a:t>
            </a:r>
          </a:p>
          <a:p>
            <a:pPr lvl="4"/>
            <a:r>
              <a:rPr lang="en-US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461CBB-ECA3-47FF-B2BE-FC1180A1E37C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C2430-8DF3-43F3-9A5E-0E92BF529EE2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endParaRPr lang="sk-SK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endParaRPr lang="sk-SK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fld id="{ABA393A8-2191-447C-A96A-7B38DF3D0148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3.xml"/><Relationship Id="rId7" Type="http://schemas.openxmlformats.org/officeDocument/2006/relationships/slide" Target="slide9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4213" y="2133600"/>
            <a:ext cx="7772400" cy="1470025"/>
          </a:xfrm>
        </p:spPr>
        <p:txBody>
          <a:bodyPr/>
          <a:lstStyle/>
          <a:p>
            <a:r>
              <a:rPr lang="sk-SK">
                <a:solidFill>
                  <a:schemeClr val="folHlink"/>
                </a:solidFill>
                <a:latin typeface="Arial Black" pitchFamily="34" charset="0"/>
              </a:rPr>
              <a:t>Vnútorné a vonkajšie uhly trojuholníka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924300" y="4724400"/>
            <a:ext cx="3973513" cy="720725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sk-SK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Učivo 6.ročníka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3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611188" y="2420938"/>
            <a:ext cx="8209284" cy="317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k-SK" b="1" i="1" dirty="0"/>
              <a:t>Použitá literatúra</a:t>
            </a:r>
            <a:r>
              <a:rPr lang="sk-SK" dirty="0"/>
              <a:t>:  </a:t>
            </a:r>
            <a:r>
              <a:rPr lang="sk-SK" sz="2800" dirty="0"/>
              <a:t> Matematika</a:t>
            </a:r>
            <a:r>
              <a:rPr lang="sk-SK" dirty="0"/>
              <a:t>                            </a:t>
            </a:r>
          </a:p>
          <a:p>
            <a:r>
              <a:rPr lang="sk-SK" dirty="0"/>
              <a:t>                                  pre 6.ročník základných škôl,2.časť</a:t>
            </a:r>
            <a:r>
              <a:rPr lang="sk-SK" b="1" i="1" dirty="0"/>
              <a:t>     </a:t>
            </a:r>
          </a:p>
          <a:p>
            <a:pPr>
              <a:spcBef>
                <a:spcPct val="40000"/>
              </a:spcBef>
            </a:pPr>
            <a:r>
              <a:rPr lang="sk-SK" b="1" i="1" dirty="0"/>
              <a:t>                   Autor</a:t>
            </a:r>
            <a:r>
              <a:rPr lang="sk-SK" dirty="0"/>
              <a:t>:   </a:t>
            </a:r>
            <a:r>
              <a:rPr lang="sk-SK" sz="2800" dirty="0" smtClean="0"/>
              <a:t>Mgr. Iveta </a:t>
            </a:r>
            <a:r>
              <a:rPr lang="sk-SK" sz="2800" dirty="0" err="1" smtClean="0"/>
              <a:t>Prextová</a:t>
            </a:r>
            <a:endParaRPr lang="sk-SK" sz="2800" dirty="0"/>
          </a:p>
          <a:p>
            <a:pPr>
              <a:spcBef>
                <a:spcPct val="40000"/>
              </a:spcBef>
            </a:pPr>
            <a:r>
              <a:rPr lang="sk-SK" b="1" i="1" dirty="0"/>
              <a:t>                   Škola</a:t>
            </a:r>
            <a:r>
              <a:rPr lang="sk-SK" dirty="0"/>
              <a:t>:   </a:t>
            </a:r>
            <a:r>
              <a:rPr lang="sk-SK" sz="2800" dirty="0" smtClean="0"/>
              <a:t>ZŠ s MŠ Chminianska Nová Ves</a:t>
            </a:r>
            <a:endParaRPr lang="sk-SK" sz="2800" dirty="0"/>
          </a:p>
          <a:p>
            <a:pPr>
              <a:spcBef>
                <a:spcPct val="40000"/>
              </a:spcBef>
            </a:pPr>
            <a:r>
              <a:rPr lang="sk-SK" dirty="0"/>
              <a:t>                                            </a:t>
            </a:r>
            <a:r>
              <a:rPr lang="sk-SK" b="1" i="1" dirty="0"/>
              <a:t>Rok</a:t>
            </a:r>
            <a:r>
              <a:rPr lang="sk-SK" dirty="0"/>
              <a:t> </a:t>
            </a:r>
            <a:r>
              <a:rPr lang="sk-SK" b="1" i="1" dirty="0" smtClean="0"/>
              <a:t>2011</a:t>
            </a:r>
            <a:endParaRPr lang="sk-SK" b="1" i="1" dirty="0"/>
          </a:p>
          <a:p>
            <a:pPr>
              <a:spcBef>
                <a:spcPct val="50000"/>
              </a:spcBef>
            </a:pPr>
            <a:endParaRPr lang="sk-SK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42481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 i="1"/>
              <a:t>Obsah: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539750" y="2205038"/>
            <a:ext cx="8353425" cy="396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sk-SK" b="1">
                <a:hlinkClick r:id="rId3" action="ppaction://hlinksldjump"/>
              </a:rPr>
              <a:t>1</a:t>
            </a:r>
            <a:r>
              <a:rPr lang="sk-SK">
                <a:hlinkClick r:id="rId3" action="ppaction://hlinksldjump"/>
              </a:rPr>
              <a:t>. Vnútorné uhly trojuholníka – pojem</a:t>
            </a:r>
            <a:endParaRPr lang="sk-SK"/>
          </a:p>
          <a:p>
            <a:pPr>
              <a:spcBef>
                <a:spcPct val="20000"/>
              </a:spcBef>
            </a:pPr>
            <a:r>
              <a:rPr lang="sk-SK" b="1">
                <a:solidFill>
                  <a:srgbClr val="CC0000"/>
                </a:solidFill>
                <a:hlinkClick r:id="rId4" action="ppaction://hlinksldjump"/>
              </a:rPr>
              <a:t>2</a:t>
            </a:r>
            <a:r>
              <a:rPr lang="sk-SK">
                <a:solidFill>
                  <a:srgbClr val="CC0000"/>
                </a:solidFill>
                <a:hlinkClick r:id="rId4" action="ppaction://hlinksldjump"/>
              </a:rPr>
              <a:t>. Pokus</a:t>
            </a:r>
            <a:endParaRPr lang="sk-SK">
              <a:solidFill>
                <a:srgbClr val="CC0000"/>
              </a:solidFill>
            </a:endParaRPr>
          </a:p>
          <a:p>
            <a:pPr>
              <a:spcBef>
                <a:spcPct val="20000"/>
              </a:spcBef>
            </a:pPr>
            <a:r>
              <a:rPr lang="sk-SK" b="1">
                <a:solidFill>
                  <a:srgbClr val="CC0000"/>
                </a:solidFill>
                <a:hlinkClick r:id="rId4" action="ppaction://hlinksldjump"/>
              </a:rPr>
              <a:t>3</a:t>
            </a:r>
            <a:r>
              <a:rPr lang="sk-SK">
                <a:solidFill>
                  <a:srgbClr val="CC0000"/>
                </a:solidFill>
                <a:hlinkClick r:id="rId4" action="ppaction://hlinksldjump"/>
              </a:rPr>
              <a:t>. Súčet vnútorných uhlov – poučka</a:t>
            </a:r>
            <a:endParaRPr lang="sk-SK">
              <a:solidFill>
                <a:srgbClr val="CC0000"/>
              </a:solidFill>
            </a:endParaRPr>
          </a:p>
          <a:p>
            <a:pPr>
              <a:spcBef>
                <a:spcPct val="20000"/>
              </a:spcBef>
            </a:pPr>
            <a:r>
              <a:rPr lang="sk-SK" b="1">
                <a:solidFill>
                  <a:srgbClr val="CC0000"/>
                </a:solidFill>
                <a:hlinkClick r:id="rId4" action="ppaction://hlinksldjump"/>
              </a:rPr>
              <a:t>4</a:t>
            </a:r>
            <a:r>
              <a:rPr lang="sk-SK">
                <a:solidFill>
                  <a:srgbClr val="CC0000"/>
                </a:solidFill>
                <a:hlinkClick r:id="rId4" action="ppaction://hlinksldjump"/>
              </a:rPr>
              <a:t>. Príklad 1</a:t>
            </a:r>
            <a:endParaRPr lang="sk-SK">
              <a:solidFill>
                <a:srgbClr val="CC0000"/>
              </a:solidFill>
            </a:endParaRPr>
          </a:p>
          <a:p>
            <a:pPr>
              <a:spcBef>
                <a:spcPct val="20000"/>
              </a:spcBef>
            </a:pPr>
            <a:r>
              <a:rPr lang="sk-SK" b="1">
                <a:solidFill>
                  <a:srgbClr val="CC0000"/>
                </a:solidFill>
                <a:hlinkClick r:id="rId5" action="ppaction://hlinksldjump"/>
              </a:rPr>
              <a:t>5</a:t>
            </a:r>
            <a:r>
              <a:rPr lang="sk-SK">
                <a:solidFill>
                  <a:srgbClr val="CC0000"/>
                </a:solidFill>
                <a:hlinkClick r:id="rId5" action="ppaction://hlinksldjump"/>
              </a:rPr>
              <a:t>. Opakovanie vrcholových uhlov</a:t>
            </a:r>
            <a:endParaRPr lang="sk-SK">
              <a:solidFill>
                <a:srgbClr val="CC0000"/>
              </a:solidFill>
            </a:endParaRPr>
          </a:p>
          <a:p>
            <a:pPr>
              <a:spcBef>
                <a:spcPct val="20000"/>
              </a:spcBef>
            </a:pPr>
            <a:r>
              <a:rPr lang="sk-SK" b="1">
                <a:solidFill>
                  <a:srgbClr val="CC0000"/>
                </a:solidFill>
                <a:hlinkClick r:id="rId6" action="ppaction://hlinksldjump"/>
              </a:rPr>
              <a:t>6</a:t>
            </a:r>
            <a:r>
              <a:rPr lang="sk-SK">
                <a:solidFill>
                  <a:srgbClr val="CC0000"/>
                </a:solidFill>
                <a:hlinkClick r:id="rId6" action="ppaction://hlinksldjump"/>
              </a:rPr>
              <a:t>. Opakovanie susedných uhlov</a:t>
            </a:r>
            <a:endParaRPr lang="sk-SK">
              <a:solidFill>
                <a:srgbClr val="CC0000"/>
              </a:solidFill>
            </a:endParaRPr>
          </a:p>
          <a:p>
            <a:pPr>
              <a:spcBef>
                <a:spcPct val="20000"/>
              </a:spcBef>
            </a:pPr>
            <a:r>
              <a:rPr lang="sk-SK" b="1">
                <a:solidFill>
                  <a:srgbClr val="CC0000"/>
                </a:solidFill>
                <a:hlinkClick r:id="rId7" action="ppaction://hlinksldjump"/>
              </a:rPr>
              <a:t>7</a:t>
            </a:r>
            <a:r>
              <a:rPr lang="sk-SK">
                <a:solidFill>
                  <a:srgbClr val="CC0000"/>
                </a:solidFill>
                <a:hlinkClick r:id="rId7" action="ppaction://hlinksldjump"/>
              </a:rPr>
              <a:t>. Vonkajšie uhly trojuholníka – pojem</a:t>
            </a:r>
            <a:endParaRPr lang="sk-SK">
              <a:solidFill>
                <a:srgbClr val="CC0000"/>
              </a:solidFill>
            </a:endParaRPr>
          </a:p>
          <a:p>
            <a:pPr>
              <a:spcBef>
                <a:spcPct val="20000"/>
              </a:spcBef>
            </a:pPr>
            <a:r>
              <a:rPr lang="sk-SK" b="1">
                <a:solidFill>
                  <a:srgbClr val="CC0000"/>
                </a:solidFill>
                <a:hlinkClick r:id="rId8" action="ppaction://hlinksldjump"/>
              </a:rPr>
              <a:t>8</a:t>
            </a:r>
            <a:r>
              <a:rPr lang="sk-SK">
                <a:solidFill>
                  <a:srgbClr val="CC0000"/>
                </a:solidFill>
                <a:hlinkClick r:id="rId8" action="ppaction://hlinksldjump"/>
              </a:rPr>
              <a:t>. Vety o súčte vonkajšieho a vnútorného uhla trojuholníka</a:t>
            </a:r>
            <a:endParaRPr lang="sk-SK">
              <a:solidFill>
                <a:srgbClr val="CC0000"/>
              </a:solidFill>
            </a:endParaRPr>
          </a:p>
          <a:p>
            <a:pPr>
              <a:spcBef>
                <a:spcPct val="20000"/>
              </a:spcBef>
            </a:pPr>
            <a:r>
              <a:rPr lang="sk-SK" b="1">
                <a:solidFill>
                  <a:srgbClr val="CC0000"/>
                </a:solidFill>
                <a:hlinkClick r:id="" action="ppaction://noaction"/>
              </a:rPr>
              <a:t>9</a:t>
            </a:r>
            <a:r>
              <a:rPr lang="sk-SK">
                <a:solidFill>
                  <a:srgbClr val="CC0000"/>
                </a:solidFill>
                <a:hlinkClick r:id="" action="ppaction://noaction"/>
              </a:rPr>
              <a:t>. Príklad 2</a:t>
            </a:r>
            <a:endParaRPr lang="sk-SK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70" name="Group 174"/>
          <p:cNvGrpSpPr>
            <a:grpSpLocks/>
          </p:cNvGrpSpPr>
          <p:nvPr/>
        </p:nvGrpSpPr>
        <p:grpSpPr bwMode="auto">
          <a:xfrm>
            <a:off x="1403350" y="2205038"/>
            <a:ext cx="4048125" cy="2967037"/>
            <a:chOff x="839" y="1389"/>
            <a:chExt cx="2550" cy="1869"/>
          </a:xfrm>
        </p:grpSpPr>
        <p:pic>
          <p:nvPicPr>
            <p:cNvPr id="29819" name="Picture 12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9" y="1434"/>
              <a:ext cx="2550" cy="1824"/>
            </a:xfrm>
            <a:prstGeom prst="rect">
              <a:avLst/>
            </a:prstGeom>
            <a:noFill/>
          </p:spPr>
        </p:pic>
        <p:sp>
          <p:nvSpPr>
            <p:cNvPr id="29844" name="Text Box 148"/>
            <p:cNvSpPr txBox="1">
              <a:spLocks noChangeArrowheads="1"/>
            </p:cNvSpPr>
            <p:nvPr/>
          </p:nvSpPr>
          <p:spPr bwMode="auto">
            <a:xfrm>
              <a:off x="2426" y="1389"/>
              <a:ext cx="1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sk-SK" b="1"/>
                <a:t>C</a:t>
              </a:r>
            </a:p>
          </p:txBody>
        </p:sp>
        <p:sp>
          <p:nvSpPr>
            <p:cNvPr id="29865" name="Arc 169"/>
            <p:cNvSpPr>
              <a:spLocks/>
            </p:cNvSpPr>
            <p:nvPr/>
          </p:nvSpPr>
          <p:spPr bwMode="auto">
            <a:xfrm rot="15542985">
              <a:off x="2745" y="2749"/>
              <a:ext cx="272" cy="27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9866" name="Arc 170"/>
            <p:cNvSpPr>
              <a:spLocks/>
            </p:cNvSpPr>
            <p:nvPr/>
          </p:nvSpPr>
          <p:spPr bwMode="auto">
            <a:xfrm rot="3191968" flipV="1">
              <a:off x="2286" y="1801"/>
              <a:ext cx="328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9867" name="Text Box 171"/>
            <p:cNvSpPr txBox="1">
              <a:spLocks noChangeArrowheads="1"/>
            </p:cNvSpPr>
            <p:nvPr/>
          </p:nvSpPr>
          <p:spPr bwMode="auto">
            <a:xfrm>
              <a:off x="3152" y="2931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sk-SK" b="1"/>
                <a:t>B</a:t>
              </a:r>
            </a:p>
          </p:txBody>
        </p:sp>
        <p:sp>
          <p:nvSpPr>
            <p:cNvPr id="29868" name="Text Box 172"/>
            <p:cNvSpPr txBox="1">
              <a:spLocks noChangeArrowheads="1"/>
            </p:cNvSpPr>
            <p:nvPr/>
          </p:nvSpPr>
          <p:spPr bwMode="auto">
            <a:xfrm>
              <a:off x="884" y="2931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sk-SK" b="1"/>
                <a:t>A</a:t>
              </a:r>
            </a:p>
          </p:txBody>
        </p:sp>
        <p:sp>
          <p:nvSpPr>
            <p:cNvPr id="29869" name="Arc 173"/>
            <p:cNvSpPr>
              <a:spLocks/>
            </p:cNvSpPr>
            <p:nvPr/>
          </p:nvSpPr>
          <p:spPr bwMode="auto">
            <a:xfrm rot="2073622">
              <a:off x="1383" y="2704"/>
              <a:ext cx="295" cy="2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468313" y="620713"/>
            <a:ext cx="8064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sk-SK" sz="3600" b="1">
                <a:solidFill>
                  <a:srgbClr val="336600"/>
                </a:solidFill>
                <a:latin typeface="Arial Black" pitchFamily="34" charset="0"/>
              </a:rPr>
              <a:t>Vnútorné uhly trojuholníka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7524750" y="21336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sk-SK" sz="1800"/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>
            <a:off x="6877050" y="27813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1835150" y="4797425"/>
            <a:ext cx="288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endParaRPr lang="sk-SK" sz="2000" b="1">
              <a:latin typeface="Symbol" pitchFamily="18" charset="2"/>
            </a:endParaRPr>
          </a:p>
        </p:txBody>
      </p:sp>
      <p:grpSp>
        <p:nvGrpSpPr>
          <p:cNvPr id="29812" name="Group 116"/>
          <p:cNvGrpSpPr>
            <a:grpSpLocks/>
          </p:cNvGrpSpPr>
          <p:nvPr/>
        </p:nvGrpSpPr>
        <p:grpSpPr bwMode="auto">
          <a:xfrm>
            <a:off x="6156325" y="3284538"/>
            <a:ext cx="2230438" cy="652462"/>
            <a:chOff x="3833" y="2069"/>
            <a:chExt cx="1405" cy="411"/>
          </a:xfrm>
        </p:grpSpPr>
        <p:sp>
          <p:nvSpPr>
            <p:cNvPr id="29732" name="Text Box 36"/>
            <p:cNvSpPr txBox="1">
              <a:spLocks noChangeArrowheads="1"/>
            </p:cNvSpPr>
            <p:nvPr/>
          </p:nvSpPr>
          <p:spPr bwMode="auto">
            <a:xfrm>
              <a:off x="3833" y="2069"/>
              <a:ext cx="117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sk-SK" sz="3200" b="1">
                  <a:latin typeface="Symbol" pitchFamily="18" charset="2"/>
                </a:rPr>
                <a:t>b = </a:t>
              </a:r>
            </a:p>
          </p:txBody>
        </p:sp>
        <p:grpSp>
          <p:nvGrpSpPr>
            <p:cNvPr id="29802" name="Group 106"/>
            <p:cNvGrpSpPr>
              <a:grpSpLocks/>
            </p:cNvGrpSpPr>
            <p:nvPr/>
          </p:nvGrpSpPr>
          <p:grpSpPr bwMode="auto">
            <a:xfrm>
              <a:off x="4286" y="2115"/>
              <a:ext cx="952" cy="365"/>
              <a:chOff x="4286" y="2024"/>
              <a:chExt cx="952" cy="365"/>
            </a:xfrm>
          </p:grpSpPr>
          <p:grpSp>
            <p:nvGrpSpPr>
              <p:cNvPr id="29801" name="Group 105"/>
              <p:cNvGrpSpPr>
                <a:grpSpLocks/>
              </p:cNvGrpSpPr>
              <p:nvPr/>
            </p:nvGrpSpPr>
            <p:grpSpPr bwMode="auto">
              <a:xfrm>
                <a:off x="4286" y="2115"/>
                <a:ext cx="182" cy="170"/>
                <a:chOff x="4286" y="2115"/>
                <a:chExt cx="182" cy="170"/>
              </a:xfrm>
            </p:grpSpPr>
            <p:grpSp>
              <p:nvGrpSpPr>
                <p:cNvPr id="29757" name="Group 61"/>
                <p:cNvGrpSpPr>
                  <a:grpSpLocks/>
                </p:cNvGrpSpPr>
                <p:nvPr/>
              </p:nvGrpSpPr>
              <p:grpSpPr bwMode="auto">
                <a:xfrm>
                  <a:off x="4286" y="2115"/>
                  <a:ext cx="182" cy="137"/>
                  <a:chOff x="4286" y="2341"/>
                  <a:chExt cx="182" cy="137"/>
                </a:xfrm>
              </p:grpSpPr>
              <p:sp>
                <p:nvSpPr>
                  <p:cNvPr id="29738" name="Line 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86" y="2341"/>
                    <a:ext cx="182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29739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4286" y="2432"/>
                    <a:ext cx="182" cy="4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</p:grpSp>
            <p:sp>
              <p:nvSpPr>
                <p:cNvPr id="29740" name="Arc 44"/>
                <p:cNvSpPr>
                  <a:spLocks/>
                </p:cNvSpPr>
                <p:nvPr/>
              </p:nvSpPr>
              <p:spPr bwMode="auto">
                <a:xfrm rot="2670916">
                  <a:off x="4286" y="2115"/>
                  <a:ext cx="177" cy="17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endParaRPr lang="sk-SK" sz="2000"/>
                </a:p>
              </p:txBody>
            </p:sp>
          </p:grpSp>
          <p:sp>
            <p:nvSpPr>
              <p:cNvPr id="29741" name="Text Box 45"/>
              <p:cNvSpPr txBox="1">
                <a:spLocks noChangeArrowheads="1"/>
              </p:cNvSpPr>
              <p:nvPr/>
            </p:nvSpPr>
            <p:spPr bwMode="auto">
              <a:xfrm>
                <a:off x="4558" y="2024"/>
                <a:ext cx="68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sk-SK" sz="3200" b="1"/>
                  <a:t>ABC</a:t>
                </a:r>
              </a:p>
            </p:txBody>
          </p:sp>
        </p:grpSp>
      </p:grpSp>
      <p:sp>
        <p:nvSpPr>
          <p:cNvPr id="29815" name="Text Box 119"/>
          <p:cNvSpPr txBox="1">
            <a:spLocks noChangeArrowheads="1"/>
          </p:cNvSpPr>
          <p:nvPr/>
        </p:nvSpPr>
        <p:spPr bwMode="auto">
          <a:xfrm>
            <a:off x="2392363" y="414337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endParaRPr lang="sk-SK" sz="2000"/>
          </a:p>
        </p:txBody>
      </p:sp>
      <p:sp>
        <p:nvSpPr>
          <p:cNvPr id="29838" name="Text Box 142"/>
          <p:cNvSpPr txBox="1">
            <a:spLocks noChangeArrowheads="1"/>
          </p:cNvSpPr>
          <p:nvPr/>
        </p:nvSpPr>
        <p:spPr bwMode="auto">
          <a:xfrm>
            <a:off x="2627313" y="4221163"/>
            <a:ext cx="288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sk-SK" sz="2800" b="1">
                <a:latin typeface="Symbol" pitchFamily="18" charset="2"/>
              </a:rPr>
              <a:t>a</a:t>
            </a:r>
          </a:p>
        </p:txBody>
      </p:sp>
      <p:sp>
        <p:nvSpPr>
          <p:cNvPr id="29839" name="Text Box 143"/>
          <p:cNvSpPr txBox="1">
            <a:spLocks noChangeArrowheads="1"/>
          </p:cNvSpPr>
          <p:nvPr/>
        </p:nvSpPr>
        <p:spPr bwMode="auto">
          <a:xfrm>
            <a:off x="3779838" y="3213100"/>
            <a:ext cx="288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sk-SK" sz="2800" b="1">
                <a:latin typeface="Symbol" pitchFamily="18" charset="2"/>
              </a:rPr>
              <a:t>g</a:t>
            </a:r>
          </a:p>
        </p:txBody>
      </p:sp>
      <p:sp>
        <p:nvSpPr>
          <p:cNvPr id="29840" name="Text Box 144"/>
          <p:cNvSpPr txBox="1">
            <a:spLocks noChangeArrowheads="1"/>
          </p:cNvSpPr>
          <p:nvPr/>
        </p:nvSpPr>
        <p:spPr bwMode="auto">
          <a:xfrm>
            <a:off x="4140200" y="4221163"/>
            <a:ext cx="307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sk-SK" sz="2800" b="1">
                <a:latin typeface="Symbol" pitchFamily="18" charset="2"/>
              </a:rPr>
              <a:t>b</a:t>
            </a:r>
          </a:p>
        </p:txBody>
      </p:sp>
      <p:grpSp>
        <p:nvGrpSpPr>
          <p:cNvPr id="29855" name="Group 159"/>
          <p:cNvGrpSpPr>
            <a:grpSpLocks/>
          </p:cNvGrpSpPr>
          <p:nvPr/>
        </p:nvGrpSpPr>
        <p:grpSpPr bwMode="auto">
          <a:xfrm>
            <a:off x="6084888" y="2420938"/>
            <a:ext cx="2376487" cy="579437"/>
            <a:chOff x="3968" y="935"/>
            <a:chExt cx="1497" cy="365"/>
          </a:xfrm>
        </p:grpSpPr>
        <p:sp>
          <p:nvSpPr>
            <p:cNvPr id="29722" name="Text Box 26"/>
            <p:cNvSpPr txBox="1">
              <a:spLocks noChangeArrowheads="1"/>
            </p:cNvSpPr>
            <p:nvPr/>
          </p:nvSpPr>
          <p:spPr bwMode="auto">
            <a:xfrm>
              <a:off x="3968" y="935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sk-SK" sz="3200" b="1">
                  <a:latin typeface="Symbol" pitchFamily="18" charset="2"/>
                </a:rPr>
                <a:t>a = </a:t>
              </a:r>
            </a:p>
          </p:txBody>
        </p:sp>
        <p:sp>
          <p:nvSpPr>
            <p:cNvPr id="29849" name="Text Box 153"/>
            <p:cNvSpPr txBox="1">
              <a:spLocks noChangeArrowheads="1"/>
            </p:cNvSpPr>
            <p:nvPr/>
          </p:nvSpPr>
          <p:spPr bwMode="auto">
            <a:xfrm>
              <a:off x="4694" y="935"/>
              <a:ext cx="77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sk-SK" sz="3200" b="1"/>
                <a:t>CAB</a:t>
              </a:r>
            </a:p>
          </p:txBody>
        </p:sp>
        <p:grpSp>
          <p:nvGrpSpPr>
            <p:cNvPr id="29852" name="Group 156"/>
            <p:cNvGrpSpPr>
              <a:grpSpLocks/>
            </p:cNvGrpSpPr>
            <p:nvPr/>
          </p:nvGrpSpPr>
          <p:grpSpPr bwMode="auto">
            <a:xfrm>
              <a:off x="4468" y="1071"/>
              <a:ext cx="183" cy="161"/>
              <a:chOff x="4331" y="1706"/>
              <a:chExt cx="183" cy="161"/>
            </a:xfrm>
          </p:grpSpPr>
          <p:sp>
            <p:nvSpPr>
              <p:cNvPr id="29727" name="Line 31"/>
              <p:cNvSpPr>
                <a:spLocks noChangeShapeType="1"/>
              </p:cNvSpPr>
              <p:nvPr/>
            </p:nvSpPr>
            <p:spPr bwMode="auto">
              <a:xfrm flipH="1">
                <a:off x="4332" y="1706"/>
                <a:ext cx="182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28" name="Line 32"/>
              <p:cNvSpPr>
                <a:spLocks noChangeShapeType="1"/>
              </p:cNvSpPr>
              <p:nvPr/>
            </p:nvSpPr>
            <p:spPr bwMode="auto">
              <a:xfrm>
                <a:off x="4331" y="1797"/>
                <a:ext cx="18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850" name="Arc 154"/>
              <p:cNvSpPr>
                <a:spLocks/>
              </p:cNvSpPr>
              <p:nvPr/>
            </p:nvSpPr>
            <p:spPr bwMode="auto">
              <a:xfrm rot="2653667">
                <a:off x="4332" y="1706"/>
                <a:ext cx="151" cy="16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29862" name="Group 166"/>
          <p:cNvGrpSpPr>
            <a:grpSpLocks/>
          </p:cNvGrpSpPr>
          <p:nvPr/>
        </p:nvGrpSpPr>
        <p:grpSpPr bwMode="auto">
          <a:xfrm>
            <a:off x="6227763" y="4076700"/>
            <a:ext cx="2162175" cy="652463"/>
            <a:chOff x="3923" y="2568"/>
            <a:chExt cx="1362" cy="411"/>
          </a:xfrm>
        </p:grpSpPr>
        <p:sp>
          <p:nvSpPr>
            <p:cNvPr id="29760" name="Text Box 64"/>
            <p:cNvSpPr txBox="1">
              <a:spLocks noChangeArrowheads="1"/>
            </p:cNvSpPr>
            <p:nvPr/>
          </p:nvSpPr>
          <p:spPr bwMode="auto">
            <a:xfrm>
              <a:off x="3923" y="2568"/>
              <a:ext cx="45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sk-SK" sz="3200" b="1">
                  <a:latin typeface="Symbol" pitchFamily="18" charset="2"/>
                </a:rPr>
                <a:t>g =</a:t>
              </a:r>
            </a:p>
          </p:txBody>
        </p:sp>
        <p:sp>
          <p:nvSpPr>
            <p:cNvPr id="29755" name="Text Box 59"/>
            <p:cNvSpPr txBox="1">
              <a:spLocks noChangeArrowheads="1"/>
            </p:cNvSpPr>
            <p:nvPr/>
          </p:nvSpPr>
          <p:spPr bwMode="auto">
            <a:xfrm>
              <a:off x="4604" y="2614"/>
              <a:ext cx="68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sk-SK" sz="3200" b="1"/>
                <a:t>ACB</a:t>
              </a:r>
            </a:p>
          </p:txBody>
        </p:sp>
        <p:grpSp>
          <p:nvGrpSpPr>
            <p:cNvPr id="29861" name="Group 165"/>
            <p:cNvGrpSpPr>
              <a:grpSpLocks/>
            </p:cNvGrpSpPr>
            <p:nvPr/>
          </p:nvGrpSpPr>
          <p:grpSpPr bwMode="auto">
            <a:xfrm>
              <a:off x="4286" y="2704"/>
              <a:ext cx="228" cy="196"/>
              <a:chOff x="4286" y="2659"/>
              <a:chExt cx="228" cy="196"/>
            </a:xfrm>
          </p:grpSpPr>
          <p:sp>
            <p:nvSpPr>
              <p:cNvPr id="29761" name="Line 65"/>
              <p:cNvSpPr>
                <a:spLocks noChangeShapeType="1"/>
              </p:cNvSpPr>
              <p:nvPr/>
            </p:nvSpPr>
            <p:spPr bwMode="auto">
              <a:xfrm flipH="1">
                <a:off x="4332" y="2659"/>
                <a:ext cx="182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859" name="Line 163"/>
              <p:cNvSpPr>
                <a:spLocks noChangeShapeType="1"/>
              </p:cNvSpPr>
              <p:nvPr/>
            </p:nvSpPr>
            <p:spPr bwMode="auto">
              <a:xfrm>
                <a:off x="4332" y="2750"/>
                <a:ext cx="181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860" name="Arc 164"/>
              <p:cNvSpPr>
                <a:spLocks/>
              </p:cNvSpPr>
              <p:nvPr/>
            </p:nvSpPr>
            <p:spPr bwMode="auto">
              <a:xfrm rot="2832672">
                <a:off x="4287" y="2658"/>
                <a:ext cx="196" cy="19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sp>
        <p:nvSpPr>
          <p:cNvPr id="29871" name="AutoShape 17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9788" y="6453188"/>
            <a:ext cx="684212" cy="188912"/>
          </a:xfrm>
          <a:prstGeom prst="actionButtonBlank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3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9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9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9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9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9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9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0"/>
                            </p:stCondLst>
                            <p:childTnLst>
                              <p:par>
                                <p:cTn id="3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9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9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000"/>
                            </p:stCondLst>
                            <p:childTnLst>
                              <p:par>
                                <p:cTn id="3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29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29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0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9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9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29838" grpId="0"/>
      <p:bldP spid="29839" grpId="0"/>
      <p:bldP spid="298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323528" y="427002"/>
            <a:ext cx="8424936" cy="107721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sk-SK" sz="3200" b="1" dirty="0">
                <a:solidFill>
                  <a:srgbClr val="FFFF00"/>
                </a:solidFill>
              </a:rPr>
              <a:t>Súčet veľkostí všetkých vnútorných uhlov každého trojuholníka sa rovná 180</a:t>
            </a:r>
            <a:r>
              <a:rPr lang="sk-SK" sz="3200" b="1" baseline="30000" dirty="0">
                <a:solidFill>
                  <a:srgbClr val="FFFF00"/>
                </a:solidFill>
              </a:rPr>
              <a:t>o</a:t>
            </a:r>
            <a:r>
              <a:rPr lang="sk-SK" sz="3200" b="1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2375695" y="1885266"/>
            <a:ext cx="4535488" cy="7874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sk-SK" sz="4400" b="1">
                <a:solidFill>
                  <a:srgbClr val="008000"/>
                </a:solidFill>
                <a:latin typeface="Symbol" pitchFamily="18" charset="2"/>
              </a:rPr>
              <a:t>a + b + g = 180</a:t>
            </a:r>
            <a:r>
              <a:rPr lang="sk-SK" sz="4400" b="1" baseline="30000">
                <a:solidFill>
                  <a:srgbClr val="008000"/>
                </a:solidFill>
                <a:latin typeface="Symbol" pitchFamily="18" charset="2"/>
              </a:rPr>
              <a:t>o</a:t>
            </a:r>
            <a:endParaRPr lang="sk-SK" sz="4400" b="1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86099" name="AutoShape 8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9788" y="6669088"/>
            <a:ext cx="684212" cy="188912"/>
          </a:xfrm>
          <a:prstGeom prst="actionButtonBlank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pic>
        <p:nvPicPr>
          <p:cNvPr id="51" name="Obrázok 5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9475" t="28477" r="29049" b="41065"/>
          <a:stretch/>
        </p:blipFill>
        <p:spPr>
          <a:xfrm>
            <a:off x="1403648" y="2924944"/>
            <a:ext cx="7229549" cy="39330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6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 animBg="1"/>
      <p:bldP spid="860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966355" y="1127415"/>
            <a:ext cx="733886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/>
              <a:t>ROZDELENIE TROJUHOLNÍKOV PODĽA UHLOV</a:t>
            </a:r>
            <a:endParaRPr lang="sk-SK" b="1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19777" t="33055" r="53893" b="28037"/>
          <a:stretch/>
        </p:blipFill>
        <p:spPr>
          <a:xfrm>
            <a:off x="1090464" y="2495649"/>
            <a:ext cx="3766808" cy="3129566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1314640" y="1885505"/>
            <a:ext cx="340509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OSTROUHLÝ TROJUHOLNÍK</a:t>
            </a:r>
            <a:endParaRPr lang="sk-SK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5060373" y="2623705"/>
            <a:ext cx="297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100" dirty="0"/>
              <a:t>- </a:t>
            </a:r>
            <a:r>
              <a:rPr lang="sk-SK" sz="2100" dirty="0">
                <a:solidFill>
                  <a:srgbClr val="FF0000"/>
                </a:solidFill>
              </a:rPr>
              <a:t>všetky</a:t>
            </a:r>
            <a:r>
              <a:rPr lang="sk-SK" sz="2100" dirty="0"/>
              <a:t> vnútorné uhly v trojuholníku </a:t>
            </a:r>
            <a:r>
              <a:rPr lang="sk-SK" sz="2100" b="1" dirty="0">
                <a:solidFill>
                  <a:srgbClr val="FF0000"/>
                </a:solidFill>
              </a:rPr>
              <a:t>sú ostré</a:t>
            </a:r>
            <a:endParaRPr lang="sk-SK" sz="21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BlokTextu 5"/>
              <p:cNvSpPr txBox="1"/>
              <p:nvPr/>
            </p:nvSpPr>
            <p:spPr>
              <a:xfrm>
                <a:off x="5149207" y="4060431"/>
                <a:ext cx="2836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𝑜𝑠𝑡𝑟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 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𝑢h𝑙𝑦</m:t>
                      </m:r>
                    </m:oMath>
                  </m:oMathPara>
                </a14:m>
                <a:endParaRPr lang="sk-SK" sz="1800" dirty="0"/>
              </a:p>
            </p:txBody>
          </p:sp>
        </mc:Choice>
        <mc:Fallback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207" y="4060431"/>
                <a:ext cx="2836674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55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966355" y="1127415"/>
            <a:ext cx="733886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/>
              <a:t>ROZDELENIE TROJUHOLNÍKOV PODĽA UHLOV</a:t>
            </a:r>
            <a:endParaRPr lang="sk-SK" b="1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 rotWithShape="1">
          <a:blip r:embed="rId2"/>
          <a:srcRect l="46899" t="35871" r="30929" b="30678"/>
          <a:stretch/>
        </p:blipFill>
        <p:spPr>
          <a:xfrm>
            <a:off x="1223414" y="2551263"/>
            <a:ext cx="3409682" cy="2892140"/>
          </a:xfrm>
          <a:prstGeom prst="rect">
            <a:avLst/>
          </a:prstGeom>
        </p:spPr>
      </p:pic>
      <p:sp>
        <p:nvSpPr>
          <p:cNvPr id="4" name="BlokTextu 3"/>
          <p:cNvSpPr txBox="1"/>
          <p:nvPr/>
        </p:nvSpPr>
        <p:spPr>
          <a:xfrm>
            <a:off x="1314639" y="1885505"/>
            <a:ext cx="340670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PRAVOUHLÝ TROJUHOLNÍK</a:t>
            </a:r>
            <a:endParaRPr lang="sk-SK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5060373" y="2623705"/>
            <a:ext cx="29718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100" dirty="0"/>
              <a:t>- </a:t>
            </a:r>
            <a:r>
              <a:rPr lang="sk-SK" sz="2100" dirty="0">
                <a:solidFill>
                  <a:srgbClr val="FF0000"/>
                </a:solidFill>
              </a:rPr>
              <a:t>jeden</a:t>
            </a:r>
            <a:r>
              <a:rPr lang="sk-SK" sz="2100" dirty="0"/>
              <a:t> vnútorný uhol v trojuholníku je </a:t>
            </a:r>
            <a:r>
              <a:rPr lang="sk-SK" sz="2100" b="1" dirty="0">
                <a:solidFill>
                  <a:srgbClr val="FF0000"/>
                </a:solidFill>
              </a:rPr>
              <a:t>pravý</a:t>
            </a:r>
            <a:r>
              <a:rPr lang="sk-SK" sz="2100" dirty="0">
                <a:solidFill>
                  <a:srgbClr val="FF0000"/>
                </a:solidFill>
              </a:rPr>
              <a:t>, </a:t>
            </a:r>
            <a:r>
              <a:rPr lang="sk-SK" sz="2100" u="sng" dirty="0"/>
              <a:t>ostatné dva sú ostré</a:t>
            </a:r>
            <a:endParaRPr lang="sk-SK" sz="21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BlokTextu 5"/>
              <p:cNvSpPr txBox="1"/>
              <p:nvPr/>
            </p:nvSpPr>
            <p:spPr>
              <a:xfrm>
                <a:off x="5304562" y="4720161"/>
                <a:ext cx="25276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𝑜𝑠𝑡𝑟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 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𝑢h𝑙𝑦</m:t>
                      </m:r>
                    </m:oMath>
                  </m:oMathPara>
                </a14:m>
                <a:endParaRPr lang="sk-SK" sz="1800" dirty="0"/>
              </a:p>
            </p:txBody>
          </p:sp>
        </mc:Choice>
        <mc:Fallback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62" y="4720161"/>
                <a:ext cx="2527615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BlokTextu 6"/>
              <p:cNvSpPr txBox="1"/>
              <p:nvPr/>
            </p:nvSpPr>
            <p:spPr>
              <a:xfrm>
                <a:off x="5370567" y="4011028"/>
                <a:ext cx="23955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𝑝𝑟𝑎𝑣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ý 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𝑢h𝑜𝑙</m:t>
                      </m:r>
                    </m:oMath>
                  </m:oMathPara>
                </a14:m>
                <a:endParaRPr lang="sk-SK" sz="1800" dirty="0"/>
              </a:p>
            </p:txBody>
          </p:sp>
        </mc:Choice>
        <mc:Fallback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567" y="4011028"/>
                <a:ext cx="2395592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1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966355" y="1127415"/>
            <a:ext cx="733886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/>
              <a:t>ROZDELENIE TROJUHOLNÍKOV PODĽA UHLOV</a:t>
            </a:r>
            <a:endParaRPr lang="sk-SK" b="1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 rotWithShape="1">
          <a:blip r:embed="rId2"/>
          <a:srcRect l="37990" t="42914" r="30929" b="26980"/>
          <a:stretch/>
        </p:blipFill>
        <p:spPr>
          <a:xfrm>
            <a:off x="966355" y="2863719"/>
            <a:ext cx="4026228" cy="2192629"/>
          </a:xfrm>
          <a:prstGeom prst="rect">
            <a:avLst/>
          </a:prstGeom>
        </p:spPr>
      </p:pic>
      <p:sp>
        <p:nvSpPr>
          <p:cNvPr id="4" name="BlokTextu 3"/>
          <p:cNvSpPr txBox="1"/>
          <p:nvPr/>
        </p:nvSpPr>
        <p:spPr>
          <a:xfrm>
            <a:off x="1314639" y="1885505"/>
            <a:ext cx="323518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TUPOUHLÝ TROJUHOLNÍK</a:t>
            </a:r>
            <a:endParaRPr lang="sk-SK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5182436" y="2760129"/>
            <a:ext cx="29718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100" dirty="0"/>
              <a:t>- </a:t>
            </a:r>
            <a:r>
              <a:rPr lang="sk-SK" sz="2100" dirty="0">
                <a:solidFill>
                  <a:srgbClr val="FF0000"/>
                </a:solidFill>
              </a:rPr>
              <a:t>jeden </a:t>
            </a:r>
            <a:r>
              <a:rPr lang="sk-SK" sz="2100" dirty="0"/>
              <a:t>vnútorný uhol v trojuholníku je </a:t>
            </a:r>
            <a:r>
              <a:rPr lang="sk-SK" sz="2100" b="1" dirty="0">
                <a:solidFill>
                  <a:srgbClr val="FF0000"/>
                </a:solidFill>
              </a:rPr>
              <a:t>tupý</a:t>
            </a:r>
            <a:r>
              <a:rPr lang="sk-SK" sz="2100" dirty="0">
                <a:solidFill>
                  <a:srgbClr val="FF0000"/>
                </a:solidFill>
              </a:rPr>
              <a:t>,</a:t>
            </a:r>
            <a:r>
              <a:rPr lang="sk-SK" sz="2100" dirty="0"/>
              <a:t> </a:t>
            </a:r>
            <a:r>
              <a:rPr lang="sk-SK" sz="2100" u="sng" dirty="0"/>
              <a:t>ostatné dva sú ostré</a:t>
            </a:r>
            <a:endParaRPr lang="sk-SK" sz="21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BlokTextu 6"/>
              <p:cNvSpPr txBox="1"/>
              <p:nvPr/>
            </p:nvSpPr>
            <p:spPr>
              <a:xfrm>
                <a:off x="5408980" y="3960033"/>
                <a:ext cx="21423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𝑡𝑢𝑝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ý 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𝑢h𝑜𝑙</m:t>
                      </m:r>
                    </m:oMath>
                  </m:oMathPara>
                </a14:m>
                <a:endParaRPr lang="sk-SK" sz="1800" dirty="0"/>
              </a:p>
            </p:txBody>
          </p:sp>
        </mc:Choice>
        <mc:Fallback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980" y="3960033"/>
                <a:ext cx="2142318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BlokTextu 7"/>
              <p:cNvSpPr txBox="1"/>
              <p:nvPr/>
            </p:nvSpPr>
            <p:spPr>
              <a:xfrm>
                <a:off x="5215537" y="4554428"/>
                <a:ext cx="25276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𝑜𝑠𝑡𝑟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 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𝑢h𝑙𝑦</m:t>
                      </m:r>
                    </m:oMath>
                  </m:oMathPara>
                </a14:m>
                <a:endParaRPr lang="sk-SK" sz="1800" dirty="0"/>
              </a:p>
            </p:txBody>
          </p:sp>
        </mc:Choice>
        <mc:Fallback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537" y="4554428"/>
                <a:ext cx="2527615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26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325438" y="133260"/>
            <a:ext cx="1943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 i="1" dirty="0">
                <a:solidFill>
                  <a:srgbClr val="CC0000"/>
                </a:solidFill>
              </a:rPr>
              <a:t>Príklad 1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260843" y="665867"/>
            <a:ext cx="83534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/>
              <a:t> Veľkosti dvoch vnútorných uhlov trojuholníka ABC sú 102</a:t>
            </a:r>
            <a:r>
              <a:rPr lang="sk-SK" baseline="30000" dirty="0"/>
              <a:t>o</a:t>
            </a:r>
            <a:r>
              <a:rPr lang="sk-SK" dirty="0"/>
              <a:t>   </a:t>
            </a:r>
          </a:p>
          <a:p>
            <a:r>
              <a:rPr lang="sk-SK" dirty="0"/>
              <a:t> a 63</a:t>
            </a:r>
            <a:r>
              <a:rPr lang="sk-SK" baseline="30000" dirty="0"/>
              <a:t>o</a:t>
            </a:r>
            <a:r>
              <a:rPr lang="sk-SK" dirty="0"/>
              <a:t>.Aká je veľkosť tretieho uhla tohto trojuholníka</a:t>
            </a:r>
            <a:r>
              <a:rPr lang="sk-SK" dirty="0" smtClean="0"/>
              <a:t>? Aký je to typ trojuholníka?</a:t>
            </a:r>
            <a:endParaRPr lang="sk-SK" dirty="0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251618" y="1815096"/>
            <a:ext cx="230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b="1" i="1" dirty="0">
                <a:solidFill>
                  <a:srgbClr val="CC0000"/>
                </a:solidFill>
              </a:rPr>
              <a:t>Riešenie</a:t>
            </a: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611188" y="6165850"/>
            <a:ext cx="84253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sz="1800" dirty="0"/>
              <a:t>Tretí vnútorný uhol trojuholníka ABC má veľkosť 15</a:t>
            </a:r>
            <a:r>
              <a:rPr lang="sk-SK" sz="1800" baseline="30000" dirty="0"/>
              <a:t>o</a:t>
            </a:r>
            <a:r>
              <a:rPr lang="sk-SK" sz="1800" dirty="0" smtClean="0"/>
              <a:t>. Je to </a:t>
            </a:r>
            <a:r>
              <a:rPr lang="sk-SK" sz="1800" b="1" dirty="0" smtClean="0"/>
              <a:t>tupouhlý trojuhol</a:t>
            </a:r>
            <a:r>
              <a:rPr lang="sk-SK" sz="1800" b="1" dirty="0" smtClean="0"/>
              <a:t>ník</a:t>
            </a:r>
            <a:r>
              <a:rPr lang="sk-SK" sz="1800" dirty="0" smtClean="0"/>
              <a:t>.</a:t>
            </a:r>
            <a:endParaRPr lang="sk-SK" sz="1800" dirty="0"/>
          </a:p>
        </p:txBody>
      </p:sp>
      <p:grpSp>
        <p:nvGrpSpPr>
          <p:cNvPr id="90157" name="Group 45"/>
          <p:cNvGrpSpPr>
            <a:grpSpLocks/>
          </p:cNvGrpSpPr>
          <p:nvPr/>
        </p:nvGrpSpPr>
        <p:grpSpPr bwMode="auto">
          <a:xfrm>
            <a:off x="1114425" y="2276475"/>
            <a:ext cx="2017713" cy="1681163"/>
            <a:chOff x="702" y="1434"/>
            <a:chExt cx="1271" cy="1059"/>
          </a:xfrm>
        </p:grpSpPr>
        <p:grpSp>
          <p:nvGrpSpPr>
            <p:cNvPr id="90118" name="Group 6"/>
            <p:cNvGrpSpPr>
              <a:grpSpLocks/>
            </p:cNvGrpSpPr>
            <p:nvPr/>
          </p:nvGrpSpPr>
          <p:grpSpPr bwMode="auto">
            <a:xfrm>
              <a:off x="702" y="1434"/>
              <a:ext cx="817" cy="288"/>
              <a:chOff x="793" y="1752"/>
              <a:chExt cx="817" cy="288"/>
            </a:xfrm>
          </p:grpSpPr>
          <p:sp>
            <p:nvSpPr>
              <p:cNvPr id="90119" name="Text Box 7"/>
              <p:cNvSpPr txBox="1">
                <a:spLocks noChangeArrowheads="1"/>
              </p:cNvSpPr>
              <p:nvPr/>
            </p:nvSpPr>
            <p:spPr bwMode="auto">
              <a:xfrm>
                <a:off x="975" y="1752"/>
                <a:ext cx="63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/>
                  <a:t>ABC</a:t>
                </a:r>
                <a:endParaRPr lang="sk-SK">
                  <a:latin typeface="Symbol" pitchFamily="18" charset="2"/>
                </a:endParaRPr>
              </a:p>
            </p:txBody>
          </p:sp>
          <p:grpSp>
            <p:nvGrpSpPr>
              <p:cNvPr id="90120" name="Group 8"/>
              <p:cNvGrpSpPr>
                <a:grpSpLocks/>
              </p:cNvGrpSpPr>
              <p:nvPr/>
            </p:nvGrpSpPr>
            <p:grpSpPr bwMode="auto">
              <a:xfrm>
                <a:off x="793" y="1797"/>
                <a:ext cx="136" cy="136"/>
                <a:chOff x="839" y="3113"/>
                <a:chExt cx="136" cy="136"/>
              </a:xfrm>
            </p:grpSpPr>
            <p:sp>
              <p:nvSpPr>
                <p:cNvPr id="90121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839" y="3113"/>
                  <a:ext cx="45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90122" name="Line 10"/>
                <p:cNvSpPr>
                  <a:spLocks noChangeShapeType="1"/>
                </p:cNvSpPr>
                <p:nvPr/>
              </p:nvSpPr>
              <p:spPr bwMode="auto">
                <a:xfrm>
                  <a:off x="884" y="3113"/>
                  <a:ext cx="91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90123" name="Line 11"/>
                <p:cNvSpPr>
                  <a:spLocks noChangeShapeType="1"/>
                </p:cNvSpPr>
                <p:nvPr/>
              </p:nvSpPr>
              <p:spPr bwMode="auto">
                <a:xfrm>
                  <a:off x="839" y="3249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  <p:sp>
          <p:nvSpPr>
            <p:cNvPr id="90124" name="Text Box 12"/>
            <p:cNvSpPr txBox="1">
              <a:spLocks noChangeArrowheads="1"/>
            </p:cNvSpPr>
            <p:nvPr/>
          </p:nvSpPr>
          <p:spPr bwMode="auto">
            <a:xfrm>
              <a:off x="884" y="1661"/>
              <a:ext cx="8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sk-SK">
                  <a:latin typeface="Symbol" pitchFamily="18" charset="2"/>
                </a:rPr>
                <a:t>a = </a:t>
              </a:r>
              <a:r>
                <a:rPr lang="sk-SK"/>
                <a:t>102</a:t>
              </a:r>
              <a:r>
                <a:rPr lang="sk-SK" baseline="30000"/>
                <a:t>o</a:t>
              </a:r>
              <a:endParaRPr lang="sk-SK"/>
            </a:p>
          </p:txBody>
        </p:sp>
        <p:sp>
          <p:nvSpPr>
            <p:cNvPr id="90125" name="Text Box 13"/>
            <p:cNvSpPr txBox="1">
              <a:spLocks noChangeArrowheads="1"/>
            </p:cNvSpPr>
            <p:nvPr/>
          </p:nvSpPr>
          <p:spPr bwMode="auto">
            <a:xfrm>
              <a:off x="884" y="1933"/>
              <a:ext cx="6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sk-SK">
                  <a:latin typeface="Symbol" pitchFamily="18" charset="2"/>
                </a:rPr>
                <a:t>b =</a:t>
              </a:r>
              <a:r>
                <a:rPr lang="sk-SK"/>
                <a:t>63</a:t>
              </a:r>
              <a:r>
                <a:rPr lang="sk-SK" baseline="30000"/>
                <a:t>o</a:t>
              </a:r>
              <a:endParaRPr lang="sk-SK">
                <a:latin typeface="Symbol" pitchFamily="18" charset="2"/>
              </a:endParaRPr>
            </a:p>
          </p:txBody>
        </p:sp>
        <p:sp>
          <p:nvSpPr>
            <p:cNvPr id="90126" name="Line 14"/>
            <p:cNvSpPr>
              <a:spLocks noChangeShapeType="1"/>
            </p:cNvSpPr>
            <p:nvPr/>
          </p:nvSpPr>
          <p:spPr bwMode="auto">
            <a:xfrm>
              <a:off x="702" y="2250"/>
              <a:ext cx="12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90127" name="Text Box 15"/>
            <p:cNvSpPr txBox="1">
              <a:spLocks noChangeArrowheads="1"/>
            </p:cNvSpPr>
            <p:nvPr/>
          </p:nvSpPr>
          <p:spPr bwMode="auto">
            <a:xfrm>
              <a:off x="884" y="2205"/>
              <a:ext cx="2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sk-SK">
                  <a:latin typeface="Symbol" pitchFamily="18" charset="2"/>
                </a:rPr>
                <a:t>g</a:t>
              </a:r>
            </a:p>
          </p:txBody>
        </p:sp>
      </p:grp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1403350" y="4003675"/>
            <a:ext cx="223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latin typeface="Symbol" pitchFamily="18" charset="2"/>
              </a:rPr>
              <a:t>a + b + g =180</a:t>
            </a:r>
            <a:r>
              <a:rPr lang="sk-SK" baseline="30000">
                <a:latin typeface="Symbol" pitchFamily="18" charset="2"/>
              </a:rPr>
              <a:t>o</a:t>
            </a:r>
            <a:endParaRPr lang="sk-SK">
              <a:latin typeface="Symbol" pitchFamily="18" charset="2"/>
            </a:endParaRPr>
          </a:p>
        </p:txBody>
      </p: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1042988" y="4364038"/>
            <a:ext cx="2663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/>
              <a:t>102</a:t>
            </a:r>
            <a:r>
              <a:rPr lang="sk-SK" baseline="30000"/>
              <a:t>o</a:t>
            </a:r>
            <a:r>
              <a:rPr lang="sk-SK"/>
              <a:t>+63</a:t>
            </a:r>
            <a:r>
              <a:rPr lang="sk-SK" baseline="30000"/>
              <a:t>o</a:t>
            </a:r>
            <a:r>
              <a:rPr lang="sk-SK"/>
              <a:t>+</a:t>
            </a:r>
            <a:r>
              <a:rPr lang="sk-SK" sz="2800">
                <a:latin typeface="Symbol" pitchFamily="18" charset="2"/>
              </a:rPr>
              <a:t>g</a:t>
            </a:r>
            <a:r>
              <a:rPr lang="sk-SK"/>
              <a:t>=180</a:t>
            </a:r>
            <a:r>
              <a:rPr lang="sk-SK" baseline="30000"/>
              <a:t>o</a:t>
            </a:r>
            <a:endParaRPr lang="sk-SK" sz="2800">
              <a:latin typeface="Symbol" pitchFamily="18" charset="2"/>
            </a:endParaRPr>
          </a:p>
        </p:txBody>
      </p:sp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1690688" y="47958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/>
              <a:t>165</a:t>
            </a:r>
            <a:r>
              <a:rPr lang="sk-SK" baseline="30000"/>
              <a:t>o</a:t>
            </a:r>
            <a:r>
              <a:rPr lang="sk-SK"/>
              <a:t>+</a:t>
            </a:r>
            <a:r>
              <a:rPr lang="sk-SK">
                <a:latin typeface="Symbol" pitchFamily="18" charset="2"/>
              </a:rPr>
              <a:t>g</a:t>
            </a:r>
            <a:r>
              <a:rPr lang="sk-SK"/>
              <a:t>=180</a:t>
            </a:r>
            <a:r>
              <a:rPr lang="sk-SK" baseline="30000"/>
              <a:t>o</a:t>
            </a:r>
            <a:endParaRPr lang="sk-SK"/>
          </a:p>
        </p:txBody>
      </p:sp>
      <p:sp>
        <p:nvSpPr>
          <p:cNvPr id="90132" name="Text Box 20"/>
          <p:cNvSpPr txBox="1">
            <a:spLocks noChangeArrowheads="1"/>
          </p:cNvSpPr>
          <p:nvPr/>
        </p:nvSpPr>
        <p:spPr bwMode="auto">
          <a:xfrm>
            <a:off x="2482850" y="5156200"/>
            <a:ext cx="215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>
                <a:latin typeface="Symbol" pitchFamily="18" charset="2"/>
              </a:rPr>
              <a:t>g</a:t>
            </a:r>
            <a:r>
              <a:rPr lang="sk-SK"/>
              <a:t>=180</a:t>
            </a:r>
            <a:r>
              <a:rPr lang="sk-SK" baseline="30000"/>
              <a:t>o</a:t>
            </a:r>
            <a:r>
              <a:rPr lang="sk-SK"/>
              <a:t>-165</a:t>
            </a:r>
            <a:r>
              <a:rPr lang="sk-SK" baseline="30000"/>
              <a:t>o</a:t>
            </a:r>
            <a:endParaRPr lang="sk-SK">
              <a:latin typeface="Symbol" pitchFamily="18" charset="2"/>
            </a:endParaRPr>
          </a:p>
        </p:txBody>
      </p:sp>
      <p:sp>
        <p:nvSpPr>
          <p:cNvPr id="90133" name="Text Box 21"/>
          <p:cNvSpPr txBox="1">
            <a:spLocks noChangeArrowheads="1"/>
          </p:cNvSpPr>
          <p:nvPr/>
        </p:nvSpPr>
        <p:spPr bwMode="auto">
          <a:xfrm>
            <a:off x="2482850" y="5588000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latin typeface="Symbol" pitchFamily="18" charset="2"/>
              </a:rPr>
              <a:t>g</a:t>
            </a:r>
            <a:r>
              <a:rPr lang="sk-SK"/>
              <a:t>=15</a:t>
            </a:r>
            <a:r>
              <a:rPr lang="sk-SK" baseline="30000"/>
              <a:t>o</a:t>
            </a:r>
            <a:endParaRPr lang="sk-SK">
              <a:latin typeface="Symbol" pitchFamily="18" charset="2"/>
            </a:endParaRPr>
          </a:p>
        </p:txBody>
      </p:sp>
      <p:grpSp>
        <p:nvGrpSpPr>
          <p:cNvPr id="90170" name="Group 58"/>
          <p:cNvGrpSpPr>
            <a:grpSpLocks/>
          </p:cNvGrpSpPr>
          <p:nvPr/>
        </p:nvGrpSpPr>
        <p:grpSpPr bwMode="auto">
          <a:xfrm>
            <a:off x="2268538" y="6021388"/>
            <a:ext cx="1152525" cy="71437"/>
            <a:chOff x="1429" y="3793"/>
            <a:chExt cx="726" cy="45"/>
          </a:xfrm>
        </p:grpSpPr>
        <p:sp>
          <p:nvSpPr>
            <p:cNvPr id="90134" name="Line 22"/>
            <p:cNvSpPr>
              <a:spLocks noChangeShapeType="1"/>
            </p:cNvSpPr>
            <p:nvPr/>
          </p:nvSpPr>
          <p:spPr bwMode="auto">
            <a:xfrm>
              <a:off x="1474" y="3793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90135" name="Line 23"/>
            <p:cNvSpPr>
              <a:spLocks noChangeShapeType="1"/>
            </p:cNvSpPr>
            <p:nvPr/>
          </p:nvSpPr>
          <p:spPr bwMode="auto">
            <a:xfrm>
              <a:off x="1429" y="3838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90169" name="Group 57"/>
          <p:cNvGrpSpPr>
            <a:grpSpLocks/>
          </p:cNvGrpSpPr>
          <p:nvPr/>
        </p:nvGrpSpPr>
        <p:grpSpPr bwMode="auto">
          <a:xfrm>
            <a:off x="3708400" y="2060575"/>
            <a:ext cx="2971800" cy="1763713"/>
            <a:chOff x="2336" y="1298"/>
            <a:chExt cx="1872" cy="1111"/>
          </a:xfrm>
        </p:grpSpPr>
        <p:grpSp>
          <p:nvGrpSpPr>
            <p:cNvPr id="90166" name="Group 54"/>
            <p:cNvGrpSpPr>
              <a:grpSpLocks/>
            </p:cNvGrpSpPr>
            <p:nvPr/>
          </p:nvGrpSpPr>
          <p:grpSpPr bwMode="auto">
            <a:xfrm>
              <a:off x="2336" y="1298"/>
              <a:ext cx="1872" cy="1111"/>
              <a:chOff x="2472" y="1344"/>
              <a:chExt cx="1872" cy="1111"/>
            </a:xfrm>
          </p:grpSpPr>
          <p:sp>
            <p:nvSpPr>
              <p:cNvPr id="90137" name="Text Box 25"/>
              <p:cNvSpPr txBox="1">
                <a:spLocks noChangeArrowheads="1"/>
              </p:cNvSpPr>
              <p:nvPr/>
            </p:nvSpPr>
            <p:spPr bwMode="auto">
              <a:xfrm>
                <a:off x="3515" y="2205"/>
                <a:ext cx="20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sk-SK" sz="2000"/>
                  <a:t>A</a:t>
                </a:r>
              </a:p>
            </p:txBody>
          </p:sp>
          <p:sp>
            <p:nvSpPr>
              <p:cNvPr id="90138" name="Text Box 26"/>
              <p:cNvSpPr txBox="1">
                <a:spLocks noChangeArrowheads="1"/>
              </p:cNvSpPr>
              <p:nvPr/>
            </p:nvSpPr>
            <p:spPr bwMode="auto">
              <a:xfrm>
                <a:off x="4150" y="1706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sk-SK" sz="2000"/>
                  <a:t>B</a:t>
                </a:r>
              </a:p>
            </p:txBody>
          </p:sp>
          <p:sp>
            <p:nvSpPr>
              <p:cNvPr id="90139" name="Text Box 27"/>
              <p:cNvSpPr txBox="1">
                <a:spLocks noChangeArrowheads="1"/>
              </p:cNvSpPr>
              <p:nvPr/>
            </p:nvSpPr>
            <p:spPr bwMode="auto">
              <a:xfrm>
                <a:off x="2472" y="1344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sk-SK" sz="2000"/>
                  <a:t>C</a:t>
                </a:r>
              </a:p>
            </p:txBody>
          </p:sp>
          <p:sp>
            <p:nvSpPr>
              <p:cNvPr id="90150" name="Text Box 38"/>
              <p:cNvSpPr txBox="1">
                <a:spLocks noChangeArrowheads="1"/>
              </p:cNvSpPr>
              <p:nvPr/>
            </p:nvSpPr>
            <p:spPr bwMode="auto">
              <a:xfrm>
                <a:off x="3379" y="1933"/>
                <a:ext cx="4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sk-SK" sz="1800"/>
                  <a:t>102</a:t>
                </a:r>
                <a:r>
                  <a:rPr lang="sk-SK" sz="1800" baseline="30000"/>
                  <a:t>o</a:t>
                </a:r>
                <a:endParaRPr lang="sk-SK" sz="1800"/>
              </a:p>
            </p:txBody>
          </p:sp>
          <p:sp>
            <p:nvSpPr>
              <p:cNvPr id="90151" name="Text Box 39"/>
              <p:cNvSpPr txBox="1">
                <a:spLocks noChangeArrowheads="1"/>
              </p:cNvSpPr>
              <p:nvPr/>
            </p:nvSpPr>
            <p:spPr bwMode="auto">
              <a:xfrm>
                <a:off x="3696" y="1752"/>
                <a:ext cx="36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sk-SK" sz="1800"/>
                  <a:t>63</a:t>
                </a:r>
                <a:r>
                  <a:rPr lang="sk-SK" sz="1800" baseline="30000"/>
                  <a:t>o</a:t>
                </a:r>
                <a:endParaRPr lang="sk-SK" sz="1800"/>
              </a:p>
            </p:txBody>
          </p:sp>
          <p:sp>
            <p:nvSpPr>
              <p:cNvPr id="90163" name="Line 51"/>
              <p:cNvSpPr>
                <a:spLocks noChangeShapeType="1"/>
              </p:cNvSpPr>
              <p:nvPr/>
            </p:nvSpPr>
            <p:spPr bwMode="auto">
              <a:xfrm>
                <a:off x="2699" y="1480"/>
                <a:ext cx="907" cy="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90164" name="Line 52"/>
              <p:cNvSpPr>
                <a:spLocks noChangeShapeType="1"/>
              </p:cNvSpPr>
              <p:nvPr/>
            </p:nvSpPr>
            <p:spPr bwMode="auto">
              <a:xfrm>
                <a:off x="2699" y="1480"/>
                <a:ext cx="1451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90165" name="Line 53"/>
              <p:cNvSpPr>
                <a:spLocks noChangeShapeType="1"/>
              </p:cNvSpPr>
              <p:nvPr/>
            </p:nvSpPr>
            <p:spPr bwMode="auto">
              <a:xfrm flipV="1">
                <a:off x="3606" y="1797"/>
                <a:ext cx="544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90167" name="Arc 55"/>
            <p:cNvSpPr>
              <a:spLocks/>
            </p:cNvSpPr>
            <p:nvPr/>
          </p:nvSpPr>
          <p:spPr bwMode="auto">
            <a:xfrm rot="3898552">
              <a:off x="2922" y="1573"/>
              <a:ext cx="158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0168" name="Text Box 56"/>
            <p:cNvSpPr txBox="1">
              <a:spLocks noChangeArrowheads="1"/>
            </p:cNvSpPr>
            <p:nvPr/>
          </p:nvSpPr>
          <p:spPr bwMode="auto">
            <a:xfrm>
              <a:off x="2835" y="1434"/>
              <a:ext cx="13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sk-SK">
                  <a:latin typeface="Symbol" pitchFamily="18" charset="2"/>
                </a:rPr>
                <a:t>g</a:t>
              </a:r>
            </a:p>
          </p:txBody>
        </p:sp>
      </p:grpSp>
      <p:sp>
        <p:nvSpPr>
          <p:cNvPr id="90171" name="AutoShape 5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9788" y="6669088"/>
            <a:ext cx="684212" cy="188912"/>
          </a:xfrm>
          <a:prstGeom prst="actionButtonBlank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9" presetID="55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0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0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0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0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9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9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9000"/>
                            </p:stCondLst>
                            <p:childTnLst>
                              <p:par>
                                <p:cTn id="5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90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90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9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0"/>
                            </p:stCondLst>
                            <p:childTnLst>
                              <p:par>
                                <p:cTn id="56" presetID="27" presetClass="entr" presetSubtype="0" fill="hold" grpId="1" nodeType="afterEffect">
                                  <p:stCondLst>
                                    <p:cond delay="150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2000"/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2000"/>
                                        <p:tgtEl>
                                          <p:spTgt spid="90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2000"/>
                                        <p:tgtEl>
                                          <p:spTgt spid="90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4"/>
      <p:bldP spid="90115" grpId="0"/>
      <p:bldP spid="90116" grpId="0"/>
      <p:bldP spid="90136" grpId="1"/>
      <p:bldP spid="90129" grpId="0"/>
      <p:bldP spid="90130" grpId="0"/>
      <p:bldP spid="90131" grpId="0"/>
      <p:bldP spid="90132" grpId="0"/>
      <p:bldP spid="901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539552" y="299943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u="sng" smtClean="0">
                <a:solidFill>
                  <a:srgbClr val="FF0000"/>
                </a:solidFill>
              </a:rPr>
              <a:t>Príklad 2</a:t>
            </a:r>
            <a:r>
              <a:rPr lang="sk-SK" sz="2200" smtClean="0"/>
              <a:t>: </a:t>
            </a:r>
            <a:r>
              <a:rPr lang="sk-SK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Dopočítaj uhol v trojuholníku a zisti o aký typ trojuholníka podľa veľkosti vnútorných uhlov </a:t>
            </a:r>
            <a:r>
              <a:rPr lang="sk-SK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ide.</a:t>
            </a:r>
            <a:endParaRPr lang="sk-SK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BlokTextu 3"/>
              <p:cNvSpPr txBox="1"/>
              <p:nvPr/>
            </p:nvSpPr>
            <p:spPr>
              <a:xfrm>
                <a:off x="784129" y="1715013"/>
                <a:ext cx="1266373" cy="120032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28°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64°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sk-SK" dirty="0"/>
                  <a:t> ?</a:t>
                </a:r>
                <a:endParaRPr lang="sk-SK" dirty="0"/>
              </a:p>
            </p:txBody>
          </p:sp>
        </mc:Choice>
        <mc:Fallback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29" y="1715013"/>
                <a:ext cx="1266373" cy="1200329"/>
              </a:xfrm>
              <a:prstGeom prst="rect">
                <a:avLst/>
              </a:prstGeom>
              <a:blipFill>
                <a:blip r:embed="rId2"/>
                <a:stretch>
                  <a:fillRect l="-3318" t="-2985" r="-6161" b="-895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BlokTextu 4"/>
              <p:cNvSpPr txBox="1"/>
              <p:nvPr/>
            </p:nvSpPr>
            <p:spPr>
              <a:xfrm>
                <a:off x="3922167" y="4824793"/>
                <a:ext cx="1179041" cy="11079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81°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45°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sk-SK" sz="2200" dirty="0"/>
                  <a:t> ?</a:t>
                </a:r>
                <a:endParaRPr lang="sk-SK" sz="2200" dirty="0"/>
              </a:p>
            </p:txBody>
          </p:sp>
        </mc:Choice>
        <mc:Fallback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67" y="4824793"/>
                <a:ext cx="1179041" cy="1107996"/>
              </a:xfrm>
              <a:prstGeom prst="rect">
                <a:avLst/>
              </a:prstGeom>
              <a:blipFill>
                <a:blip r:embed="rId3"/>
                <a:stretch>
                  <a:fillRect l="-1515" t="-2151" r="-4545" b="-914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BlokTextu 5"/>
              <p:cNvSpPr txBox="1"/>
              <p:nvPr/>
            </p:nvSpPr>
            <p:spPr>
              <a:xfrm>
                <a:off x="5386497" y="4843137"/>
                <a:ext cx="1195520" cy="11079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sk-SK" sz="2200" dirty="0"/>
                  <a:t>?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76°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28°</a:t>
                </a:r>
                <a:r>
                  <a:rPr lang="sk-SK" sz="2200" dirty="0"/>
                  <a:t> </a:t>
                </a:r>
                <a:endParaRPr lang="sk-SK" sz="2200" dirty="0"/>
              </a:p>
            </p:txBody>
          </p:sp>
        </mc:Choice>
        <mc:Fallback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497" y="4843137"/>
                <a:ext cx="1195520" cy="1107996"/>
              </a:xfrm>
              <a:prstGeom prst="rect">
                <a:avLst/>
              </a:prstGeom>
              <a:blipFill>
                <a:blip r:embed="rId4"/>
                <a:stretch>
                  <a:fillRect l="-1500" t="-2151" r="-4000" b="-914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BlokTextu 6"/>
              <p:cNvSpPr txBox="1"/>
              <p:nvPr/>
            </p:nvSpPr>
            <p:spPr>
              <a:xfrm>
                <a:off x="3907002" y="1635701"/>
                <a:ext cx="1179041" cy="11079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65°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72°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sk-SK" sz="2200" dirty="0"/>
                  <a:t> ?</a:t>
                </a:r>
                <a:endParaRPr lang="sk-SK" sz="2200" dirty="0"/>
              </a:p>
            </p:txBody>
          </p:sp>
        </mc:Choice>
        <mc:Fallback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002" y="1635701"/>
                <a:ext cx="1179041" cy="1107996"/>
              </a:xfrm>
              <a:prstGeom prst="rect">
                <a:avLst/>
              </a:prstGeom>
              <a:blipFill>
                <a:blip r:embed="rId5"/>
                <a:stretch>
                  <a:fillRect l="-2030" t="-2151" r="-5076" b="-914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BlokTextu 7"/>
              <p:cNvSpPr txBox="1"/>
              <p:nvPr/>
            </p:nvSpPr>
            <p:spPr>
              <a:xfrm>
                <a:off x="5369674" y="1621554"/>
                <a:ext cx="1195520" cy="11079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sk-SK" sz="2200" dirty="0"/>
                  <a:t>?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92°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89°</a:t>
                </a:r>
                <a:r>
                  <a:rPr lang="sk-SK" sz="2200" dirty="0"/>
                  <a:t> </a:t>
                </a:r>
                <a:endParaRPr lang="sk-SK" sz="2200" dirty="0"/>
              </a:p>
            </p:txBody>
          </p:sp>
        </mc:Choice>
        <mc:Fallback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674" y="1621554"/>
                <a:ext cx="1195520" cy="1107996"/>
              </a:xfrm>
              <a:prstGeom prst="rect">
                <a:avLst/>
              </a:prstGeom>
              <a:blipFill>
                <a:blip r:embed="rId6"/>
                <a:stretch>
                  <a:fillRect l="-1500" t="-2688" r="-4000" b="-914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BlokTextu 8"/>
              <p:cNvSpPr txBox="1"/>
              <p:nvPr/>
            </p:nvSpPr>
            <p:spPr>
              <a:xfrm>
                <a:off x="7095327" y="1608260"/>
                <a:ext cx="1114922" cy="11079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47°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</a:t>
                </a:r>
                <a:r>
                  <a:rPr lang="sk-SK" sz="2200" dirty="0"/>
                  <a:t>?</a:t>
                </a:r>
                <a:endParaRPr lang="sk-SK" sz="2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43°</a:t>
                </a:r>
                <a:endParaRPr lang="sk-SK" sz="2200" dirty="0"/>
              </a:p>
            </p:txBody>
          </p:sp>
        </mc:Choice>
        <mc:Fallback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327" y="1608260"/>
                <a:ext cx="1114922" cy="1107996"/>
              </a:xfrm>
              <a:prstGeom prst="rect">
                <a:avLst/>
              </a:prstGeom>
              <a:blipFill>
                <a:blip r:embed="rId7"/>
                <a:stretch>
                  <a:fillRect t="-2688" r="-4813" b="-860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BlokTextu 9"/>
              <p:cNvSpPr txBox="1"/>
              <p:nvPr/>
            </p:nvSpPr>
            <p:spPr>
              <a:xfrm>
                <a:off x="3970253" y="3196365"/>
                <a:ext cx="1211357" cy="11079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38°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sk-SK" sz="2200" dirty="0"/>
                  <a:t>?</a:t>
                </a:r>
                <a:endParaRPr lang="sk-SK" sz="2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sk-S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sk-SK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23</m:t>
                      </m:r>
                      <m:r>
                        <m:rPr>
                          <m:nor/>
                        </m:rPr>
                        <a:rPr lang="sk-SK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sk-SK" sz="2200" i="1" dirty="0"/>
              </a:p>
            </p:txBody>
          </p:sp>
        </mc:Choice>
        <mc:Fallback>
          <p:sp>
            <p:nvSpPr>
              <p:cNvPr id="10" name="BlokText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253" y="3196365"/>
                <a:ext cx="1211357" cy="1107996"/>
              </a:xfrm>
              <a:prstGeom prst="rect">
                <a:avLst/>
              </a:prstGeom>
              <a:blipFill>
                <a:blip r:embed="rId8"/>
                <a:stretch>
                  <a:fillRect t="-2151" r="-493" b="-215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BlokTextu 10"/>
              <p:cNvSpPr txBox="1"/>
              <p:nvPr/>
            </p:nvSpPr>
            <p:spPr>
              <a:xfrm>
                <a:off x="5367157" y="3189292"/>
                <a:ext cx="1334533" cy="11079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sk-SK" sz="2200" dirty="0"/>
                  <a:t>?</a:t>
                </a:r>
                <a:endParaRPr lang="sk-SK" sz="2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115°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35°</a:t>
                </a:r>
                <a:endParaRPr lang="sk-SK" sz="2200" dirty="0"/>
              </a:p>
            </p:txBody>
          </p:sp>
        </mc:Choice>
        <mc:Fallback>
          <p:sp>
            <p:nvSpPr>
              <p:cNvPr id="11" name="BlokText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157" y="3189292"/>
                <a:ext cx="1334533" cy="1107996"/>
              </a:xfrm>
              <a:prstGeom prst="rect">
                <a:avLst/>
              </a:prstGeom>
              <a:blipFill>
                <a:blip r:embed="rId9"/>
                <a:stretch>
                  <a:fillRect l="-1345" t="-2688" r="-4036" b="-914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BlokTextu 11"/>
              <p:cNvSpPr txBox="1"/>
              <p:nvPr/>
            </p:nvSpPr>
            <p:spPr>
              <a:xfrm>
                <a:off x="7006393" y="3209368"/>
                <a:ext cx="1179041" cy="11079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58°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72°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sk-SK" sz="2200" dirty="0"/>
                  <a:t> ?</a:t>
                </a:r>
                <a:endParaRPr lang="sk-SK" sz="2200" dirty="0"/>
              </a:p>
            </p:txBody>
          </p:sp>
        </mc:Choice>
        <mc:Fallback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393" y="3209368"/>
                <a:ext cx="1179041" cy="1107996"/>
              </a:xfrm>
              <a:prstGeom prst="rect">
                <a:avLst/>
              </a:prstGeom>
              <a:blipFill>
                <a:blip r:embed="rId10"/>
                <a:stretch>
                  <a:fillRect l="-1515" t="-2151" r="-4545" b="-914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BlokTextu 12"/>
              <p:cNvSpPr txBox="1"/>
              <p:nvPr/>
            </p:nvSpPr>
            <p:spPr>
              <a:xfrm>
                <a:off x="6917459" y="4810476"/>
                <a:ext cx="1179041" cy="11079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36°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53°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sk-SK" sz="2200" dirty="0"/>
                  <a:t> ?</a:t>
                </a:r>
                <a:endParaRPr lang="sk-SK" sz="2200" dirty="0"/>
              </a:p>
            </p:txBody>
          </p:sp>
        </mc:Choice>
        <mc:Fallback>
          <p:sp>
            <p:nvSpPr>
              <p:cNvPr id="13" name="BlokText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459" y="4810476"/>
                <a:ext cx="1179041" cy="1107996"/>
              </a:xfrm>
              <a:prstGeom prst="rect">
                <a:avLst/>
              </a:prstGeom>
              <a:blipFill>
                <a:blip r:embed="rId11"/>
                <a:stretch>
                  <a:fillRect l="-2030" t="-2688" r="-5076" b="-914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BlokTextu 13"/>
              <p:cNvSpPr txBox="1"/>
              <p:nvPr/>
            </p:nvSpPr>
            <p:spPr>
              <a:xfrm>
                <a:off x="728645" y="3070467"/>
                <a:ext cx="2388795" cy="2215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28</a:t>
                </a:r>
                <a:r>
                  <a:rPr lang="sk-SK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° + 64° = 92° </a:t>
                </a:r>
              </a:p>
              <a:p>
                <a:r>
                  <a:rPr lang="sk-SK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180° - 92° = </a:t>
                </a:r>
                <a:r>
                  <a:rPr lang="sk-SK" i="1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88° </a:t>
                </a:r>
              </a:p>
              <a:p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k-SK" i="1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88°</a:t>
                </a:r>
              </a:p>
              <a:p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28°</a:t>
                </a:r>
              </a:p>
              <a:p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sk-SK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64°</a:t>
                </a:r>
                <a:endParaRPr lang="sk-SK" i="1" dirty="0">
                  <a:solidFill>
                    <a:srgbClr val="FFC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sk-SK" sz="1800" dirty="0"/>
              </a:p>
            </p:txBody>
          </p:sp>
        </mc:Choice>
        <mc:Fallback>
          <p:sp>
            <p:nvSpPr>
              <p:cNvPr id="14" name="BlokText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45" y="3070467"/>
                <a:ext cx="2388795" cy="2215991"/>
              </a:xfrm>
              <a:prstGeom prst="rect">
                <a:avLst/>
              </a:prstGeom>
              <a:blipFill>
                <a:blip r:embed="rId12"/>
                <a:stretch>
                  <a:fillRect l="-4092" t="-2204" r="-51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ravá zložená zátvorka 14"/>
          <p:cNvSpPr/>
          <p:nvPr/>
        </p:nvSpPr>
        <p:spPr>
          <a:xfrm>
            <a:off x="1884248" y="3925379"/>
            <a:ext cx="332509" cy="101831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  <p:sp>
        <p:nvSpPr>
          <p:cNvPr id="16" name="BlokTextu 15"/>
          <p:cNvSpPr txBox="1"/>
          <p:nvPr/>
        </p:nvSpPr>
        <p:spPr>
          <a:xfrm>
            <a:off x="2248630" y="4249868"/>
            <a:ext cx="185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OSTROUHLÝ </a:t>
            </a:r>
            <a:r>
              <a:rPr lang="el-G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</a:t>
            </a:r>
            <a:endParaRPr lang="sk-SK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Rovná spojnica 17"/>
          <p:cNvCxnSpPr/>
          <p:nvPr/>
        </p:nvCxnSpPr>
        <p:spPr>
          <a:xfrm>
            <a:off x="1134435" y="5123017"/>
            <a:ext cx="788608" cy="51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lokTextu 18"/>
          <p:cNvSpPr txBox="1"/>
          <p:nvPr/>
        </p:nvSpPr>
        <p:spPr>
          <a:xfrm>
            <a:off x="1217033" y="5118479"/>
            <a:ext cx="7328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180°</a:t>
            </a:r>
            <a:endParaRPr lang="sk-SK" sz="21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Textúra">
  <a:themeElements>
    <a:clrScheme name="Textúra 7">
      <a:dk1>
        <a:srgbClr val="000000"/>
      </a:dk1>
      <a:lt1>
        <a:srgbClr val="DBDAC2"/>
      </a:lt1>
      <a:dk2>
        <a:srgbClr val="827F4C"/>
      </a:dk2>
      <a:lt2>
        <a:srgbClr val="C0BC94"/>
      </a:lt2>
      <a:accent1>
        <a:srgbClr val="AAA578"/>
      </a:accent1>
      <a:accent2>
        <a:srgbClr val="A2A4AC"/>
      </a:accent2>
      <a:accent3>
        <a:srgbClr val="EAEADD"/>
      </a:accent3>
      <a:accent4>
        <a:srgbClr val="000000"/>
      </a:accent4>
      <a:accent5>
        <a:srgbClr val="D2CFBE"/>
      </a:accent5>
      <a:accent6>
        <a:srgbClr val="92949B"/>
      </a:accent6>
      <a:hlink>
        <a:srgbClr val="5B8800"/>
      </a:hlink>
      <a:folHlink>
        <a:srgbClr val="686532"/>
      </a:folHlink>
    </a:clrScheme>
    <a:fontScheme name="Textúr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úra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úra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úra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úra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úra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úra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úra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úra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3512</TotalTime>
  <Words>429</Words>
  <Application>Microsoft Office PowerPoint</Application>
  <PresentationFormat>Prezentácia na obrazovke (4:3)</PresentationFormat>
  <Paragraphs>104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Cambria Math</vt:lpstr>
      <vt:lpstr>Symbol</vt:lpstr>
      <vt:lpstr>Tahoma</vt:lpstr>
      <vt:lpstr>Wingdings</vt:lpstr>
      <vt:lpstr>Textúra</vt:lpstr>
      <vt:lpstr>Vnútorné a vonkajšie uhly trojuholníka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Domov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Vnútorné a vonkajšie uhly trojuholníka</dc:title>
  <dc:creator>Pocitac</dc:creator>
  <cp:lastModifiedBy>Dušan Andraško</cp:lastModifiedBy>
  <cp:revision>52</cp:revision>
  <dcterms:created xsi:type="dcterms:W3CDTF">2006-01-02T16:18:23Z</dcterms:created>
  <dcterms:modified xsi:type="dcterms:W3CDTF">2022-05-20T04:12:22Z</dcterms:modified>
</cp:coreProperties>
</file>