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A98B5F-A9B8-4E80-B40D-0759BCD195CB}" type="datetimeFigureOut">
              <a:rPr lang="sk-SK" smtClean="0"/>
              <a:t>5. 6. 2018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0B8A72-FD07-4553-B0FE-72736AC45C7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enciaok.webnode.sk/trestna-cinnost-mladistvych-osob/" TargetMode="External"/><Relationship Id="rId2" Type="http://schemas.openxmlformats.org/officeDocument/2006/relationships/hyperlink" Target="http://www.vop.gov.sk/drogova-kriminalita-mladistvychx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Drogová kriminalita mladistvých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r>
              <a:rPr lang="sk-SK" dirty="0" smtClean="0"/>
              <a:t> </a:t>
            </a:r>
          </a:p>
          <a:p>
            <a:r>
              <a:rPr lang="sk-SK" dirty="0" smtClean="0"/>
              <a:t>VIII.B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to?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Drogová trestná činnosť patrí medzi tú časť kriminality, ktorej je potrebné venovať zvýšenú pozornosť, najmä v prípade mladistvých páchateľov. </a:t>
            </a:r>
            <a:endParaRPr lang="sk-SK" dirty="0" smtClean="0"/>
          </a:p>
          <a:p>
            <a:r>
              <a:rPr lang="sk-SK" dirty="0" smtClean="0"/>
              <a:t>Pri trestnej činnosti súd rozhoduje podľa </a:t>
            </a:r>
            <a:r>
              <a:rPr lang="sk-SK" dirty="0" smtClean="0"/>
              <a:t>súčasne platného trestného zákona. </a:t>
            </a:r>
            <a:endParaRPr lang="sk-SK" dirty="0" smtClean="0"/>
          </a:p>
          <a:p>
            <a:r>
              <a:rPr lang="pl-PL" dirty="0" smtClean="0"/>
              <a:t>Ten pre stíhanie mladistvých /osoby od 15 do 18 rokov/ má osobitné </a:t>
            </a:r>
            <a:r>
              <a:rPr lang="pl-PL" dirty="0" smtClean="0"/>
              <a:t>ustanovenia.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Účel trestu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Ú</a:t>
            </a:r>
            <a:r>
              <a:rPr lang="sk-SK" dirty="0" smtClean="0"/>
              <a:t>čelom </a:t>
            </a:r>
            <a:r>
              <a:rPr lang="sk-SK" dirty="0" smtClean="0"/>
              <a:t>trestu u mladistvého je predovšetkým vychovať ho na riadneho občana, a to so zreteľom na jeho osobné vlastnosti, na jeho rodinnú výchovu a na prostredie, z ktorého </a:t>
            </a:r>
            <a:r>
              <a:rPr lang="sk-SK" dirty="0" smtClean="0"/>
              <a:t>pochádza. </a:t>
            </a:r>
          </a:p>
          <a:p>
            <a:r>
              <a:rPr lang="sk-SK" dirty="0" smtClean="0"/>
              <a:t>Pri určovaní výšky trestu </a:t>
            </a:r>
            <a:r>
              <a:rPr lang="sk-SK" dirty="0" smtClean="0"/>
              <a:t>odňatia slobody ustanovené v tomto zákone sa u mladistvých znižujú na polovicu, pričom však horná hranica trestnej sadzby nesmie prevyšovať päť rokov a dolná hranica jeden rok</a:t>
            </a:r>
            <a:r>
              <a:rPr lang="sk-SK" dirty="0" smtClean="0"/>
              <a:t>.</a:t>
            </a:r>
          </a:p>
          <a:p>
            <a:r>
              <a:rPr lang="sk-SK" dirty="0" smtClean="0"/>
              <a:t>Súd pri určení druhu trestu a jeho výmery má prihliadať i na stupeň nebezpečnosti trestného činu pre spoločnosť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Ochranné liečenie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Súd </a:t>
            </a:r>
            <a:r>
              <a:rPr lang="sk-SK" dirty="0" smtClean="0"/>
              <a:t>uloží ochranné liečenie páchateľovi, ktorý sa oddáva zneužívaniu návykovej látky, spáchal trestný čin pod jej vplyvom alebo v súvislosti s jej zneužívaním. Súd ochranné liečenie môže uložiť aj popri treste a potrvá, dokiaľ to vyžaduje jeho účel. </a:t>
            </a:r>
            <a:endParaRPr lang="sk-SK" dirty="0" smtClean="0"/>
          </a:p>
          <a:p>
            <a:r>
              <a:rPr lang="sk-SK" dirty="0" smtClean="0"/>
              <a:t>Odsúdený mladistvý musí povinne absolvovať ochranné liečenie, aby sa zbavil závislosti od drog.</a:t>
            </a:r>
          </a:p>
          <a:p>
            <a:r>
              <a:rPr lang="sk-SK" dirty="0" smtClean="0"/>
              <a:t>osoba závislá na droge prestáva plniť svoju sociálnu úlohu a skôr či neskôr si vyžaduje finančné náklady na liečbu i ďalšie životné </a:t>
            </a:r>
            <a:r>
              <a:rPr lang="sk-SK" dirty="0" smtClean="0"/>
              <a:t>zaopatrenie.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Prevencia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To znamená uskutočniť také opatrenia, ktoré by v budúcnosti nedovolili vznik predmetnej trestnej činnosti. A to je vecou všetkých členov spoločnosti i občanov, ktorí v predmetnom obytnom dome prebývajú. Teda nie zbaviť sa rodiny s páchateľom, ale podieľať sa na tvorbe takého prostredia, ktoré by pomohlo formovať páchateľa – mladistvého na riadneho občana. </a:t>
            </a:r>
            <a:endParaRPr lang="sk-SK" dirty="0" smtClean="0"/>
          </a:p>
          <a:p>
            <a:r>
              <a:rPr lang="sk-SK" dirty="0" smtClean="0"/>
              <a:t>Problém boja proti toxikománii, držaniu a požívaniu drog zaujíma nielen našu spoločnosť, ale celý civilizovaný medzinárodný svet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Drogová kriminalita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Drogová kriminalita</a:t>
            </a:r>
            <a:r>
              <a:rPr lang="sk-SK" dirty="0" smtClean="0"/>
              <a:t> súvisí s preukázaním trestnej činnosti </a:t>
            </a:r>
            <a:r>
              <a:rPr lang="sk-SK" dirty="0" smtClean="0"/>
              <a:t> </a:t>
            </a:r>
            <a:r>
              <a:rPr lang="sk-SK" dirty="0" smtClean="0"/>
              <a:t>nedovolená výroba a držanie omamných a psychotropných látok, jedov a </a:t>
            </a:r>
            <a:r>
              <a:rPr lang="sk-SK" dirty="0" err="1" smtClean="0"/>
              <a:t>prekurzorov</a:t>
            </a:r>
            <a:r>
              <a:rPr lang="sk-SK" dirty="0" smtClean="0"/>
              <a:t>, ich držanie a obchodovanie s nimi a prechovávania predmetov určených na nedovolenú výrobu, ale aj trestná činnosť spáchaná pod vplyvom drogy ako aj trestná činnosť spáchaná za účelom získania prostriedkov na zakúpenie si drogy</a:t>
            </a:r>
            <a:r>
              <a:rPr lang="sk-SK" dirty="0" smtClean="0"/>
              <a:t>.</a:t>
            </a:r>
          </a:p>
          <a:p>
            <a:r>
              <a:rPr lang="sk-SK" dirty="0" smtClean="0"/>
              <a:t>Drogovo závislé osoby sa dopúšťajú aj inej ako majetkovej trestnej činnosti, ako napr. výtržníctvo, ublíženie na zdraví, domáce násilie a pod..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Trestné činy súvisiace s drogami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u="sng" dirty="0" smtClean="0"/>
              <a:t>-</a:t>
            </a:r>
            <a:r>
              <a:rPr lang="it-IT" u="sng" dirty="0" smtClean="0"/>
              <a:t>držba </a:t>
            </a:r>
            <a:r>
              <a:rPr lang="it-IT" u="sng" dirty="0" smtClean="0"/>
              <a:t>drog pre vlastnú </a:t>
            </a:r>
            <a:r>
              <a:rPr lang="it-IT" u="sng" dirty="0" smtClean="0"/>
              <a:t>potrebu</a:t>
            </a:r>
            <a:r>
              <a:rPr lang="sk-SK" u="sng" dirty="0" smtClean="0"/>
              <a:t> -</a:t>
            </a:r>
            <a:r>
              <a:rPr lang="pl-PL" dirty="0" smtClean="0"/>
              <a:t> výška trestnej sadzby, ktorá sa pohybuje od 3 </a:t>
            </a:r>
            <a:r>
              <a:rPr lang="pl-PL" dirty="0" smtClean="0"/>
              <a:t>do </a:t>
            </a:r>
            <a:r>
              <a:rPr lang="pl-PL" dirty="0" smtClean="0"/>
              <a:t>5 </a:t>
            </a:r>
            <a:r>
              <a:rPr lang="pl-PL" dirty="0" smtClean="0"/>
              <a:t>rokov.</a:t>
            </a:r>
          </a:p>
          <a:p>
            <a:r>
              <a:rPr lang="pl-PL" u="sng" dirty="0" smtClean="0"/>
              <a:t>-výroba</a:t>
            </a:r>
            <a:r>
              <a:rPr lang="pl-PL" u="sng" dirty="0" smtClean="0"/>
              <a:t>, predaj a obchodovanie s </a:t>
            </a:r>
            <a:r>
              <a:rPr lang="pl-PL" u="sng" dirty="0" smtClean="0"/>
              <a:t>drogami -</a:t>
            </a:r>
            <a:r>
              <a:rPr lang="sk-SK" dirty="0" smtClean="0"/>
              <a:t>výška trestu odňatia slobody sa v tomto prípade pohybuje od 4 – 10 rokov</a:t>
            </a:r>
            <a:r>
              <a:rPr lang="sk-SK" dirty="0" smtClean="0"/>
              <a:t>.</a:t>
            </a:r>
          </a:p>
          <a:p>
            <a:r>
              <a:rPr lang="sk-SK" u="sng" dirty="0" smtClean="0"/>
              <a:t>-</a:t>
            </a:r>
            <a:r>
              <a:rPr lang="sk-SK" u="sng" dirty="0" smtClean="0"/>
              <a:t>vedenie </a:t>
            </a:r>
            <a:r>
              <a:rPr lang="sk-SK" u="sng" dirty="0" smtClean="0"/>
              <a:t>motorového vozidla pod vplyvom </a:t>
            </a:r>
            <a:r>
              <a:rPr lang="sk-SK" u="sng" dirty="0" smtClean="0"/>
              <a:t>drog -</a:t>
            </a:r>
            <a:r>
              <a:rPr lang="sk-SK" dirty="0" smtClean="0"/>
              <a:t>Trestné sadzby sa pohybujú v rozmedzí 1 až 5 </a:t>
            </a:r>
            <a:r>
              <a:rPr lang="sk-SK" dirty="0" smtClean="0"/>
              <a:t>rokov.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STOP ZÁVISLOSTI!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C:\Users\Lojzo\Desktop\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786322"/>
            <a:ext cx="6512294" cy="1608138"/>
          </a:xfrm>
          <a:prstGeom prst="rect">
            <a:avLst/>
          </a:prstGeom>
          <a:noFill/>
        </p:spPr>
      </p:pic>
      <p:pic>
        <p:nvPicPr>
          <p:cNvPr id="1027" name="Picture 3" descr="C:\Users\Lojzo\Desktop\legalizujme-vsetky-drogy-marihuana-5-750x4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00306"/>
            <a:ext cx="4417228" cy="2355855"/>
          </a:xfrm>
          <a:prstGeom prst="rect">
            <a:avLst/>
          </a:prstGeom>
          <a:noFill/>
        </p:spPr>
      </p:pic>
      <p:pic>
        <p:nvPicPr>
          <p:cNvPr id="1028" name="Picture 4" descr="C:\Users\Lojzo\Desktop\drogy-drugs-1-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428868"/>
            <a:ext cx="3317564" cy="2490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www.vop.gov.sk/drogova-kriminalita-mladistvychxx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https://prevenciaok.webnode.sk/trestna-cinnost-mladistvych-osob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83</Words>
  <Application>Microsoft Office PowerPoint</Application>
  <PresentationFormat>Prezentácia na obrazovke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Drogová kriminalita mladistvých</vt:lpstr>
      <vt:lpstr>Čo je to?</vt:lpstr>
      <vt:lpstr>Účel trestu</vt:lpstr>
      <vt:lpstr>Ochranné liečenie</vt:lpstr>
      <vt:lpstr>Prevencia</vt:lpstr>
      <vt:lpstr>Drogová kriminalita</vt:lpstr>
      <vt:lpstr>Trestné činy súvisiace s drogami</vt:lpstr>
      <vt:lpstr>STOP ZÁVISLOSTI!</vt:lpstr>
      <vt:lpstr>Zdroje</vt:lpstr>
      <vt:lpstr>Ďakujem za pozornosť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Drogová kriminalita mladistvých</dc:title>
  <dc:creator>Lojzo</dc:creator>
  <cp:lastModifiedBy>Lojzo</cp:lastModifiedBy>
  <cp:revision>5</cp:revision>
  <dcterms:created xsi:type="dcterms:W3CDTF">2018-06-05T20:11:43Z</dcterms:created>
  <dcterms:modified xsi:type="dcterms:W3CDTF">2018-06-05T20:52:44Z</dcterms:modified>
</cp:coreProperties>
</file>