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6/17/2021</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717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6/17/2021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3704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6/17/2021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09724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6/17/2021</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7484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6/17/2021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423096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6/17/2021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9853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6/17/2021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9686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6/17/2021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1651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6/17/2021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0045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6/17/2021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3965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6/17/2021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9758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6/17/2021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007405322"/>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21AD9F-BDB5-454A-BC23-BF1D91AF809E}"/>
              </a:ext>
            </a:extLst>
          </p:cNvPr>
          <p:cNvPicPr>
            <a:picLocks noChangeAspect="1"/>
          </p:cNvPicPr>
          <p:nvPr/>
        </p:nvPicPr>
        <p:blipFill rotWithShape="1">
          <a:blip r:embed="rId2">
            <a:alphaModFix amt="40000"/>
          </a:blip>
          <a:srcRect r="-1" b="6226"/>
          <a:stretch/>
        </p:blipFill>
        <p:spPr>
          <a:xfrm>
            <a:off x="20" y="10"/>
            <a:ext cx="12188932" cy="6857990"/>
          </a:xfrm>
          <a:prstGeom prst="rect">
            <a:avLst/>
          </a:prstGeom>
          <a:ln w="12700">
            <a:noFill/>
          </a:ln>
        </p:spPr>
      </p:pic>
      <p:grpSp>
        <p:nvGrpSpPr>
          <p:cNvPr id="13" name="Group 12">
            <a:extLst>
              <a:ext uri="{FF2B5EF4-FFF2-40B4-BE49-F238E27FC236}">
                <a16:creationId xmlns:a16="http://schemas.microsoft.com/office/drawing/2014/main" id="{654AC0FE-C43D-49AC-9730-284354DEC8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297"/>
            <a:chOff x="628366" y="87"/>
            <a:chExt cx="10933011" cy="6864297"/>
          </a:xfrm>
        </p:grpSpPr>
        <p:cxnSp>
          <p:nvCxnSpPr>
            <p:cNvPr id="14" name="Straight Connector 13">
              <a:extLst>
                <a:ext uri="{FF2B5EF4-FFF2-40B4-BE49-F238E27FC236}">
                  <a16:creationId xmlns:a16="http://schemas.microsoft.com/office/drawing/2014/main" id="{246F6FE9-8F24-4E96-8FA6-DABE61A2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C5E755-8FD9-4EBF-978B-015F9339F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7F63B7-3E85-42EC-8447-F6699247E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11">
              <a:extLst>
                <a:ext uri="{FF2B5EF4-FFF2-40B4-BE49-F238E27FC236}">
                  <a16:creationId xmlns:a16="http://schemas.microsoft.com/office/drawing/2014/main" id="{AFDFA9EA-AAC0-416F-A0E9-ACD410E9D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EF7E7E-9948-4D78-BE70-F624A62D8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5AAAB-9AEC-496F-94E4-CE5330CB4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1507"/>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5BF383-42C5-4FE4-894A-17B84AF22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Nadpis 1">
            <a:extLst>
              <a:ext uri="{FF2B5EF4-FFF2-40B4-BE49-F238E27FC236}">
                <a16:creationId xmlns:a16="http://schemas.microsoft.com/office/drawing/2014/main" id="{5A37DEC2-557D-4873-98C8-891D24E51806}"/>
              </a:ext>
            </a:extLst>
          </p:cNvPr>
          <p:cNvSpPr>
            <a:spLocks noGrp="1"/>
          </p:cNvSpPr>
          <p:nvPr>
            <p:ph type="ctrTitle"/>
          </p:nvPr>
        </p:nvSpPr>
        <p:spPr>
          <a:xfrm>
            <a:off x="3471863" y="3429000"/>
            <a:ext cx="5248275" cy="2387600"/>
          </a:xfrm>
        </p:spPr>
        <p:txBody>
          <a:bodyPr anchor="t">
            <a:normAutofit/>
          </a:bodyPr>
          <a:lstStyle/>
          <a:p>
            <a:pPr algn="ctr">
              <a:lnSpc>
                <a:spcPct val="90000"/>
              </a:lnSpc>
            </a:pPr>
            <a:r>
              <a:rPr lang="sk-SK" dirty="0">
                <a:solidFill>
                  <a:srgbClr val="FFFFFF"/>
                </a:solidFill>
              </a:rPr>
              <a:t>Frankfurt am </a:t>
            </a:r>
            <a:r>
              <a:rPr lang="sk-SK" dirty="0" err="1">
                <a:solidFill>
                  <a:srgbClr val="FFFFFF"/>
                </a:solidFill>
              </a:rPr>
              <a:t>Main</a:t>
            </a:r>
            <a:br>
              <a:rPr lang="sk-SK" dirty="0">
                <a:solidFill>
                  <a:srgbClr val="FFFFFF"/>
                </a:solidFill>
              </a:rPr>
            </a:br>
            <a:endParaRPr lang="sk-SK" dirty="0">
              <a:solidFill>
                <a:srgbClr val="FFFFFF"/>
              </a:solidFill>
            </a:endParaRPr>
          </a:p>
        </p:txBody>
      </p:sp>
      <p:sp>
        <p:nvSpPr>
          <p:cNvPr id="3" name="Podnadpis 2">
            <a:extLst>
              <a:ext uri="{FF2B5EF4-FFF2-40B4-BE49-F238E27FC236}">
                <a16:creationId xmlns:a16="http://schemas.microsoft.com/office/drawing/2014/main" id="{BD536150-16D9-4CAD-B74F-7C6597A46425}"/>
              </a:ext>
            </a:extLst>
          </p:cNvPr>
          <p:cNvSpPr>
            <a:spLocks noGrp="1"/>
          </p:cNvSpPr>
          <p:nvPr>
            <p:ph type="subTitle" idx="1"/>
          </p:nvPr>
        </p:nvSpPr>
        <p:spPr>
          <a:xfrm>
            <a:off x="3471863" y="1932808"/>
            <a:ext cx="5248275" cy="1321670"/>
          </a:xfrm>
        </p:spPr>
        <p:txBody>
          <a:bodyPr anchor="ctr">
            <a:normAutofit/>
          </a:bodyPr>
          <a:lstStyle/>
          <a:p>
            <a:pPr algn="ctr"/>
            <a:r>
              <a:rPr lang="sk-SK" dirty="0">
                <a:solidFill>
                  <a:srgbClr val="FFFFFF"/>
                </a:solidFill>
              </a:rPr>
              <a:t>Nelly </a:t>
            </a:r>
            <a:r>
              <a:rPr lang="sk-SK" dirty="0" err="1">
                <a:solidFill>
                  <a:srgbClr val="FFFFFF"/>
                </a:solidFill>
              </a:rPr>
              <a:t>Gajdicová</a:t>
            </a:r>
            <a:endParaRPr lang="sk-SK" dirty="0">
              <a:solidFill>
                <a:srgbClr val="FFFFFF"/>
              </a:solidFill>
            </a:endParaRPr>
          </a:p>
          <a:p>
            <a:pPr algn="ctr"/>
            <a:endParaRPr lang="sk-SK" dirty="0">
              <a:solidFill>
                <a:srgbClr val="FFFFFF"/>
              </a:solidFill>
            </a:endParaRPr>
          </a:p>
        </p:txBody>
      </p:sp>
    </p:spTree>
    <p:extLst>
      <p:ext uri="{BB962C8B-B14F-4D97-AF65-F5344CB8AC3E}">
        <p14:creationId xmlns:p14="http://schemas.microsoft.com/office/powerpoint/2010/main" val="41937589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03FD08-4B98-4CB1-AC1B-D47EF6D9DCE6}"/>
              </a:ext>
            </a:extLst>
          </p:cNvPr>
          <p:cNvSpPr>
            <a:spLocks noGrp="1"/>
          </p:cNvSpPr>
          <p:nvPr>
            <p:ph type="title"/>
          </p:nvPr>
        </p:nvSpPr>
        <p:spPr>
          <a:xfrm>
            <a:off x="838200" y="1485420"/>
            <a:ext cx="4311782" cy="386041"/>
          </a:xfrm>
        </p:spPr>
        <p:txBody>
          <a:bodyPr>
            <a:normAutofit fontScale="90000"/>
          </a:bodyPr>
          <a:lstStyle/>
          <a:p>
            <a:r>
              <a:rPr lang="sk-SK" dirty="0" err="1"/>
              <a:t>Städel</a:t>
            </a:r>
            <a:r>
              <a:rPr lang="sk-SK" dirty="0"/>
              <a:t> </a:t>
            </a:r>
            <a:r>
              <a:rPr lang="sk-SK" dirty="0" err="1"/>
              <a:t>Museum</a:t>
            </a:r>
            <a:endParaRPr lang="sk-SK" dirty="0"/>
          </a:p>
        </p:txBody>
      </p:sp>
      <p:sp>
        <p:nvSpPr>
          <p:cNvPr id="3" name="Zástupný objekt pre obsah 2">
            <a:extLst>
              <a:ext uri="{FF2B5EF4-FFF2-40B4-BE49-F238E27FC236}">
                <a16:creationId xmlns:a16="http://schemas.microsoft.com/office/drawing/2014/main" id="{D3D56BB3-9C9A-41AD-B539-D9C262559100}"/>
              </a:ext>
            </a:extLst>
          </p:cNvPr>
          <p:cNvSpPr>
            <a:spLocks noGrp="1"/>
          </p:cNvSpPr>
          <p:nvPr>
            <p:ph idx="1"/>
          </p:nvPr>
        </p:nvSpPr>
        <p:spPr/>
        <p:txBody>
          <a:bodyPr>
            <a:normAutofit/>
          </a:bodyPr>
          <a:lstStyle/>
          <a:p>
            <a:endParaRPr lang="sk-SK" sz="2400" b="1" i="0" dirty="0">
              <a:solidFill>
                <a:schemeClr val="tx1"/>
              </a:solidFill>
              <a:effectLst/>
              <a:latin typeface="Arial" panose="020B0604020202020204" pitchFamily="34" charset="0"/>
            </a:endParaRPr>
          </a:p>
          <a:p>
            <a:r>
              <a:rPr lang="de-DE" sz="2400" b="1" i="0" dirty="0">
                <a:solidFill>
                  <a:schemeClr val="tx1"/>
                </a:solidFill>
                <a:effectLst/>
                <a:latin typeface="Arial" panose="020B0604020202020204" pitchFamily="34" charset="0"/>
              </a:rPr>
              <a:t>Städel Museum</a:t>
            </a:r>
            <a:r>
              <a:rPr lang="de-DE" sz="2400" b="0" i="0" dirty="0">
                <a:solidFill>
                  <a:schemeClr val="tx1"/>
                </a:solidFill>
                <a:effectLst/>
                <a:latin typeface="Arial" panose="020B0604020202020204" pitchFamily="34" charset="0"/>
              </a:rPr>
              <a:t> ist eines der bedeutendsten deutschen </a:t>
            </a:r>
            <a:r>
              <a:rPr lang="de-DE" sz="2400" dirty="0">
                <a:solidFill>
                  <a:schemeClr val="tx1"/>
                </a:solidFill>
                <a:latin typeface="Arial" panose="020B0604020202020204" pitchFamily="34" charset="0"/>
              </a:rPr>
              <a:t>Kunstmuseen</a:t>
            </a:r>
            <a:r>
              <a:rPr lang="de-DE" sz="2400" b="0" i="0" dirty="0">
                <a:solidFill>
                  <a:schemeClr val="tx1"/>
                </a:solidFill>
                <a:effectLst/>
                <a:latin typeface="Arial" panose="020B0604020202020204" pitchFamily="34" charset="0"/>
              </a:rPr>
              <a:t>. Seine Sammlung umfasst rund 3.100 </a:t>
            </a:r>
            <a:r>
              <a:rPr lang="de-DE" sz="2400" dirty="0" err="1">
                <a:solidFill>
                  <a:schemeClr val="tx1"/>
                </a:solidFill>
                <a:latin typeface="Arial" panose="020B0604020202020204" pitchFamily="34" charset="0"/>
              </a:rPr>
              <a:t>Gemäld</a:t>
            </a:r>
            <a:r>
              <a:rPr lang="sk-SK" sz="2400" dirty="0">
                <a:solidFill>
                  <a:schemeClr val="tx1"/>
                </a:solidFill>
                <a:latin typeface="Arial" panose="020B0604020202020204" pitchFamily="34" charset="0"/>
              </a:rPr>
              <a:t>e</a:t>
            </a:r>
            <a:r>
              <a:rPr lang="de-DE" sz="2400" b="0" i="0" dirty="0">
                <a:solidFill>
                  <a:schemeClr val="tx1"/>
                </a:solidFill>
                <a:effectLst/>
                <a:latin typeface="Arial" panose="020B0604020202020204" pitchFamily="34" charset="0"/>
              </a:rPr>
              <a:t> vom </a:t>
            </a:r>
            <a:r>
              <a:rPr lang="de-DE" sz="2400" dirty="0">
                <a:solidFill>
                  <a:schemeClr val="tx1"/>
                </a:solidFill>
                <a:latin typeface="Arial" panose="020B0604020202020204" pitchFamily="34" charset="0"/>
              </a:rPr>
              <a:t>Mittelalter</a:t>
            </a:r>
            <a:r>
              <a:rPr lang="sk-SK" sz="2400" dirty="0">
                <a:solidFill>
                  <a:schemeClr val="tx1"/>
                </a:solidFill>
                <a:latin typeface="Arial" panose="020B0604020202020204" pitchFamily="34" charset="0"/>
              </a:rPr>
              <a:t> bis</a:t>
            </a:r>
            <a:r>
              <a:rPr lang="de-DE" sz="2400" b="0" i="0" dirty="0">
                <a:solidFill>
                  <a:schemeClr val="tx1"/>
                </a:solidFill>
                <a:effectLst/>
                <a:latin typeface="Arial" panose="020B0604020202020204" pitchFamily="34" charset="0"/>
              </a:rPr>
              <a:t> zur </a:t>
            </a:r>
            <a:r>
              <a:rPr lang="de-DE" sz="2400" dirty="0">
                <a:solidFill>
                  <a:schemeClr val="tx1"/>
                </a:solidFill>
                <a:latin typeface="Arial" panose="020B0604020202020204" pitchFamily="34" charset="0"/>
              </a:rPr>
              <a:t>Gegenwartskunst</a:t>
            </a:r>
            <a:r>
              <a:rPr lang="de-DE" sz="2400" b="0" i="0" dirty="0">
                <a:solidFill>
                  <a:schemeClr val="tx1"/>
                </a:solidFill>
                <a:effectLst/>
                <a:latin typeface="Arial" panose="020B0604020202020204" pitchFamily="34" charset="0"/>
              </a:rPr>
              <a:t>. Städel Museums gehören außerdem über 4.600 Fotografien, 660 Skulpturen und eine Präsenzbibliothek mit 115.000 Bänden.</a:t>
            </a:r>
            <a:r>
              <a:rPr lang="sk-SK" sz="2400" b="0" i="0" dirty="0">
                <a:solidFill>
                  <a:srgbClr val="404040"/>
                </a:solidFill>
                <a:effectLst/>
                <a:latin typeface="Arial" panose="020B0604020202020204" pitchFamily="34" charset="0"/>
              </a:rPr>
              <a:t> </a:t>
            </a:r>
            <a:r>
              <a:rPr lang="de-DE" sz="2400" b="0" i="0" dirty="0">
                <a:solidFill>
                  <a:schemeClr val="tx1"/>
                </a:solidFill>
                <a:effectLst/>
                <a:latin typeface="Arial" panose="020B0604020202020204" pitchFamily="34" charset="0"/>
              </a:rPr>
              <a:t>Der Gründer des Museums war </a:t>
            </a:r>
            <a:r>
              <a:rPr lang="sk-SK" sz="2400" dirty="0">
                <a:solidFill>
                  <a:schemeClr val="tx1"/>
                </a:solidFill>
                <a:latin typeface="Arial" panose="020B0604020202020204" pitchFamily="34" charset="0"/>
              </a:rPr>
              <a:t>Johann Friedrich </a:t>
            </a:r>
            <a:r>
              <a:rPr lang="sk-SK" sz="2400" dirty="0" err="1">
                <a:solidFill>
                  <a:schemeClr val="tx1"/>
                </a:solidFill>
                <a:latin typeface="Arial" panose="020B0604020202020204" pitchFamily="34" charset="0"/>
              </a:rPr>
              <a:t>Städel</a:t>
            </a:r>
            <a:r>
              <a:rPr lang="sk-SK" sz="2400" dirty="0">
                <a:solidFill>
                  <a:schemeClr val="tx1"/>
                </a:solidFill>
                <a:latin typeface="Arial" panose="020B0604020202020204" pitchFamily="34" charset="0"/>
              </a:rPr>
              <a:t>.</a:t>
            </a:r>
            <a:endParaRPr lang="sk-SK" sz="2400" b="0" i="0" dirty="0">
              <a:solidFill>
                <a:schemeClr val="tx1"/>
              </a:solidFill>
              <a:effectLst/>
              <a:latin typeface="Arial" panose="020B0604020202020204" pitchFamily="34" charset="0"/>
            </a:endParaRPr>
          </a:p>
          <a:p>
            <a:r>
              <a:rPr lang="sk-SK" sz="1400" b="0" i="0" dirty="0" err="1">
                <a:solidFill>
                  <a:srgbClr val="404040"/>
                </a:solidFill>
                <a:effectLst/>
                <a:latin typeface="Arial" panose="020B0604020202020204" pitchFamily="34" charset="0"/>
              </a:rPr>
              <a:t>Städel</a:t>
            </a:r>
            <a:r>
              <a:rPr lang="sk-SK" sz="1400" b="0" i="0" dirty="0">
                <a:solidFill>
                  <a:srgbClr val="404040"/>
                </a:solidFill>
                <a:effectLst/>
                <a:latin typeface="Arial" panose="020B0604020202020204" pitchFamily="34" charset="0"/>
              </a:rPr>
              <a:t> </a:t>
            </a:r>
            <a:r>
              <a:rPr lang="sk-SK" sz="1400" b="0" i="0" dirty="0" err="1">
                <a:solidFill>
                  <a:srgbClr val="404040"/>
                </a:solidFill>
                <a:effectLst/>
                <a:latin typeface="Arial" panose="020B0604020202020204" pitchFamily="34" charset="0"/>
              </a:rPr>
              <a:t>Museum</a:t>
            </a:r>
            <a:r>
              <a:rPr lang="sk-SK" sz="1400" b="0" i="0" dirty="0">
                <a:solidFill>
                  <a:srgbClr val="404040"/>
                </a:solidFill>
                <a:effectLst/>
                <a:latin typeface="Arial" panose="020B0604020202020204" pitchFamily="34" charset="0"/>
              </a:rPr>
              <a:t> je jedným z najdôležitejších nemeckých umeleckých múzeí. Jeho zbierka obsahuje približne 3 100 malieb zo stredoveku do súčasného umenia. Múzeum </a:t>
            </a:r>
            <a:r>
              <a:rPr lang="sk-SK" sz="1400" b="0" i="0" dirty="0" err="1">
                <a:solidFill>
                  <a:srgbClr val="404040"/>
                </a:solidFill>
                <a:effectLst/>
                <a:latin typeface="Arial" panose="020B0604020202020204" pitchFamily="34" charset="0"/>
              </a:rPr>
              <a:t>Städel</a:t>
            </a:r>
            <a:r>
              <a:rPr lang="sk-SK" sz="1400" b="0" i="0" dirty="0">
                <a:solidFill>
                  <a:srgbClr val="404040"/>
                </a:solidFill>
                <a:effectLst/>
                <a:latin typeface="Arial" panose="020B0604020202020204" pitchFamily="34" charset="0"/>
              </a:rPr>
              <a:t> tiež zahŕňa viac ako 4 600 fotografií, 660 sôch a knižnice prítomnosti s 115 000 zväzkami. Zakladateľ múzea bol Johann Friedrich </a:t>
            </a:r>
            <a:r>
              <a:rPr lang="sk-SK" sz="1400" b="0" i="0" dirty="0" err="1">
                <a:solidFill>
                  <a:srgbClr val="404040"/>
                </a:solidFill>
                <a:effectLst/>
                <a:latin typeface="Arial" panose="020B0604020202020204" pitchFamily="34" charset="0"/>
              </a:rPr>
              <a:t>Städel</a:t>
            </a:r>
            <a:r>
              <a:rPr lang="sk-SK" sz="1400" b="0" i="0" dirty="0">
                <a:solidFill>
                  <a:srgbClr val="404040"/>
                </a:solidFill>
                <a:effectLst/>
                <a:latin typeface="Arial" panose="020B0604020202020204" pitchFamily="34" charset="0"/>
              </a:rPr>
              <a:t>.</a:t>
            </a:r>
            <a:endParaRPr lang="sk-SK" sz="1400" dirty="0"/>
          </a:p>
        </p:txBody>
      </p:sp>
      <p:pic>
        <p:nvPicPr>
          <p:cNvPr id="1026" name="Picture 2" descr="Städel Museum | SEFAR | Archello">
            <a:extLst>
              <a:ext uri="{FF2B5EF4-FFF2-40B4-BE49-F238E27FC236}">
                <a16:creationId xmlns:a16="http://schemas.microsoft.com/office/drawing/2014/main" id="{C7F1DFA1-4950-4421-8C7C-3752C54B9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7645" y="571196"/>
            <a:ext cx="2752992" cy="2160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35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242B3D5-544C-4BD4-A247-DABDA5307CD4}"/>
              </a:ext>
            </a:extLst>
          </p:cNvPr>
          <p:cNvSpPr>
            <a:spLocks noGrp="1"/>
          </p:cNvSpPr>
          <p:nvPr>
            <p:ph type="title"/>
          </p:nvPr>
        </p:nvSpPr>
        <p:spPr>
          <a:xfrm>
            <a:off x="918099" y="1310776"/>
            <a:ext cx="3820327" cy="434733"/>
          </a:xfrm>
        </p:spPr>
        <p:txBody>
          <a:bodyPr>
            <a:normAutofit fontScale="90000"/>
          </a:bodyPr>
          <a:lstStyle/>
          <a:p>
            <a:r>
              <a:rPr lang="sk-SK" dirty="0" err="1"/>
              <a:t>Palmengarten</a:t>
            </a:r>
            <a:endParaRPr lang="sk-SK" dirty="0"/>
          </a:p>
        </p:txBody>
      </p:sp>
      <p:sp>
        <p:nvSpPr>
          <p:cNvPr id="3" name="Zástupný objekt pre obsah 2">
            <a:extLst>
              <a:ext uri="{FF2B5EF4-FFF2-40B4-BE49-F238E27FC236}">
                <a16:creationId xmlns:a16="http://schemas.microsoft.com/office/drawing/2014/main" id="{1D8C31B7-AF81-4C6E-AE3F-428422CF47BC}"/>
              </a:ext>
            </a:extLst>
          </p:cNvPr>
          <p:cNvSpPr>
            <a:spLocks noGrp="1"/>
          </p:cNvSpPr>
          <p:nvPr>
            <p:ph idx="1"/>
          </p:nvPr>
        </p:nvSpPr>
        <p:spPr/>
        <p:txBody>
          <a:bodyPr>
            <a:normAutofit fontScale="85000" lnSpcReduction="20000"/>
          </a:bodyPr>
          <a:lstStyle/>
          <a:p>
            <a:endParaRPr lang="sk-SK" sz="2400" b="0" i="0" dirty="0">
              <a:solidFill>
                <a:schemeClr val="tx1"/>
              </a:solidFill>
              <a:effectLst/>
              <a:latin typeface="Arial" panose="020B0604020202020204" pitchFamily="34" charset="0"/>
            </a:endParaRPr>
          </a:p>
          <a:p>
            <a:r>
              <a:rPr lang="de-DE" sz="2800" b="0" i="0" dirty="0">
                <a:solidFill>
                  <a:schemeClr val="tx1"/>
                </a:solidFill>
                <a:effectLst/>
                <a:latin typeface="Arial" panose="020B0604020202020204" pitchFamily="34" charset="0"/>
              </a:rPr>
              <a:t>Der </a:t>
            </a:r>
            <a:r>
              <a:rPr lang="de-DE" sz="2800" b="1" i="0" dirty="0">
                <a:solidFill>
                  <a:schemeClr val="tx1"/>
                </a:solidFill>
                <a:effectLst/>
                <a:latin typeface="Arial" panose="020B0604020202020204" pitchFamily="34" charset="0"/>
              </a:rPr>
              <a:t>Palmengarten</a:t>
            </a:r>
            <a:r>
              <a:rPr lang="de-DE" sz="2800" b="0" i="0" dirty="0">
                <a:solidFill>
                  <a:schemeClr val="tx1"/>
                </a:solidFill>
                <a:effectLst/>
                <a:latin typeface="Arial" panose="020B0604020202020204" pitchFamily="34" charset="0"/>
              </a:rPr>
              <a:t> ist einer von drei </a:t>
            </a:r>
            <a:r>
              <a:rPr lang="de-DE" sz="2800" dirty="0">
                <a:solidFill>
                  <a:schemeClr val="tx1"/>
                </a:solidFill>
                <a:latin typeface="Arial" panose="020B0604020202020204" pitchFamily="34" charset="0"/>
              </a:rPr>
              <a:t>botanischen Gärten</a:t>
            </a:r>
            <a:r>
              <a:rPr lang="de-DE" sz="2800" b="0" i="0" dirty="0">
                <a:solidFill>
                  <a:schemeClr val="tx1"/>
                </a:solidFill>
                <a:effectLst/>
                <a:latin typeface="Arial" panose="020B0604020202020204" pitchFamily="34" charset="0"/>
              </a:rPr>
              <a:t> in </a:t>
            </a:r>
            <a:r>
              <a:rPr lang="de-DE" sz="2800" dirty="0">
                <a:solidFill>
                  <a:schemeClr val="tx1"/>
                </a:solidFill>
                <a:latin typeface="Arial" panose="020B0604020202020204" pitchFamily="34" charset="0"/>
              </a:rPr>
              <a:t>Frankfurt a</a:t>
            </a:r>
            <a:r>
              <a:rPr lang="sk-SK" sz="2800" dirty="0">
                <a:solidFill>
                  <a:schemeClr val="tx1"/>
                </a:solidFill>
                <a:latin typeface="Arial" panose="020B0604020202020204" pitchFamily="34" charset="0"/>
              </a:rPr>
              <a:t>m</a:t>
            </a:r>
            <a:r>
              <a:rPr lang="de-DE" sz="2800" dirty="0">
                <a:solidFill>
                  <a:schemeClr val="tx1"/>
                </a:solidFill>
                <a:latin typeface="Arial" panose="020B0604020202020204" pitchFamily="34" charset="0"/>
              </a:rPr>
              <a:t> Main</a:t>
            </a:r>
            <a:r>
              <a:rPr lang="de-DE" sz="2800" b="0" i="0" dirty="0">
                <a:solidFill>
                  <a:schemeClr val="tx1"/>
                </a:solidFill>
                <a:effectLst/>
                <a:latin typeface="Arial" panose="020B0604020202020204" pitchFamily="34" charset="0"/>
              </a:rPr>
              <a:t> und liegt im Stadtteil </a:t>
            </a:r>
            <a:r>
              <a:rPr lang="de-DE" sz="2800" dirty="0">
                <a:solidFill>
                  <a:schemeClr val="tx1"/>
                </a:solidFill>
                <a:latin typeface="Arial" panose="020B0604020202020204" pitchFamily="34" charset="0"/>
              </a:rPr>
              <a:t>Westend</a:t>
            </a:r>
            <a:r>
              <a:rPr lang="de-DE" sz="2800" b="0" i="0" dirty="0">
                <a:solidFill>
                  <a:schemeClr val="tx1"/>
                </a:solidFill>
                <a:effectLst/>
                <a:latin typeface="Arial" panose="020B0604020202020204" pitchFamily="34" charset="0"/>
              </a:rPr>
              <a:t>. Mit 22 </a:t>
            </a:r>
            <a:r>
              <a:rPr lang="sk-SK" sz="2800" b="0" i="0" dirty="0" err="1">
                <a:solidFill>
                  <a:schemeClr val="tx1"/>
                </a:solidFill>
                <a:effectLst/>
                <a:latin typeface="Arial" panose="020B0604020202020204" pitchFamily="34" charset="0"/>
              </a:rPr>
              <a:t>H</a:t>
            </a:r>
            <a:r>
              <a:rPr lang="sk-SK" sz="2800" dirty="0" err="1">
                <a:solidFill>
                  <a:schemeClr val="tx1"/>
                </a:solidFill>
                <a:latin typeface="Arial" panose="020B0604020202020204" pitchFamily="34" charset="0"/>
              </a:rPr>
              <a:t>ektar</a:t>
            </a:r>
            <a:r>
              <a:rPr lang="de-DE" sz="2800" b="0" i="0" dirty="0">
                <a:solidFill>
                  <a:schemeClr val="tx1"/>
                </a:solidFill>
                <a:effectLst/>
                <a:latin typeface="Arial" panose="020B0604020202020204" pitchFamily="34" charset="0"/>
              </a:rPr>
              <a:t> ist er einer der größten Gärten seiner Art in </a:t>
            </a:r>
            <a:r>
              <a:rPr lang="de-DE" sz="2800" dirty="0">
                <a:solidFill>
                  <a:schemeClr val="tx1"/>
                </a:solidFill>
                <a:latin typeface="Arial" panose="020B0604020202020204" pitchFamily="34" charset="0"/>
              </a:rPr>
              <a:t>Deutschland</a:t>
            </a:r>
            <a:r>
              <a:rPr lang="sk-SK" sz="2800" dirty="0">
                <a:solidFill>
                  <a:schemeClr val="tx1"/>
                </a:solidFill>
                <a:latin typeface="Arial" panose="020B0604020202020204" pitchFamily="34" charset="0"/>
              </a:rPr>
              <a:t>.</a:t>
            </a:r>
            <a:r>
              <a:rPr lang="de-DE" sz="2800" b="0" i="0" dirty="0">
                <a:solidFill>
                  <a:srgbClr val="404040"/>
                </a:solidFill>
                <a:effectLst/>
                <a:latin typeface="Arial" panose="020B0604020202020204" pitchFamily="34" charset="0"/>
              </a:rPr>
              <a:t> </a:t>
            </a:r>
            <a:r>
              <a:rPr lang="de-DE" sz="2800" b="0" i="0" dirty="0">
                <a:solidFill>
                  <a:schemeClr val="tx1"/>
                </a:solidFill>
                <a:effectLst/>
                <a:latin typeface="Arial" panose="020B0604020202020204" pitchFamily="34" charset="0"/>
              </a:rPr>
              <a:t>Es ist eine große Touristenattraktion.</a:t>
            </a:r>
            <a:r>
              <a:rPr lang="sk-SK" sz="2800" dirty="0">
                <a:solidFill>
                  <a:schemeClr val="tx1"/>
                </a:solidFill>
                <a:latin typeface="Arial" panose="020B0604020202020204" pitchFamily="34" charset="0"/>
              </a:rPr>
              <a:t> </a:t>
            </a:r>
            <a:r>
              <a:rPr lang="de-DE" sz="2800" b="0" i="0" dirty="0">
                <a:solidFill>
                  <a:schemeClr val="tx1"/>
                </a:solidFill>
                <a:effectLst/>
                <a:latin typeface="Arial" panose="020B0604020202020204" pitchFamily="34" charset="0"/>
              </a:rPr>
              <a:t>Der Palmengarten bietet eine ganzjährige Sequenz thematischer Ausstellungen</a:t>
            </a:r>
            <a:r>
              <a:rPr lang="sk-SK" sz="2800" b="0" i="0" dirty="0">
                <a:solidFill>
                  <a:schemeClr val="tx1"/>
                </a:solidFill>
                <a:effectLst/>
                <a:latin typeface="Arial" panose="020B0604020202020204" pitchFamily="34" charset="0"/>
              </a:rPr>
              <a:t>.</a:t>
            </a:r>
            <a:r>
              <a:rPr lang="de-DE" sz="2800" b="0" i="0" dirty="0">
                <a:solidFill>
                  <a:schemeClr val="tx1"/>
                </a:solidFill>
                <a:effectLst/>
                <a:latin typeface="Arial" panose="020B0604020202020204" pitchFamily="34" charset="0"/>
              </a:rPr>
              <a:t> </a:t>
            </a:r>
            <a:endParaRPr lang="sk-SK" sz="2800" b="0" i="0" dirty="0">
              <a:solidFill>
                <a:schemeClr val="tx1"/>
              </a:solidFill>
              <a:effectLst/>
              <a:latin typeface="Arial" panose="020B0604020202020204" pitchFamily="34" charset="0"/>
            </a:endParaRPr>
          </a:p>
          <a:p>
            <a:endParaRPr lang="sk-SK" sz="2800" dirty="0">
              <a:solidFill>
                <a:schemeClr val="tx1"/>
              </a:solidFill>
              <a:latin typeface="Arial" panose="020B0604020202020204" pitchFamily="34" charset="0"/>
            </a:endParaRPr>
          </a:p>
          <a:p>
            <a:r>
              <a:rPr lang="sk-SK" sz="1600" b="0" i="0" dirty="0" err="1">
                <a:solidFill>
                  <a:srgbClr val="404040"/>
                </a:solidFill>
                <a:effectLst/>
                <a:latin typeface="Arial" panose="020B0604020202020204" pitchFamily="34" charset="0"/>
              </a:rPr>
              <a:t>Palmengarten</a:t>
            </a:r>
            <a:r>
              <a:rPr lang="sk-SK" sz="1600" b="0" i="0" dirty="0">
                <a:solidFill>
                  <a:srgbClr val="404040"/>
                </a:solidFill>
                <a:effectLst/>
                <a:latin typeface="Arial" panose="020B0604020202020204" pitchFamily="34" charset="0"/>
              </a:rPr>
              <a:t> je jednou z troch botanických záhrad vo Frankfurte a nachádza sa v okrese </a:t>
            </a:r>
            <a:r>
              <a:rPr lang="sk-SK" sz="1600" b="0" i="0" dirty="0" err="1">
                <a:solidFill>
                  <a:srgbClr val="404040"/>
                </a:solidFill>
                <a:effectLst/>
                <a:latin typeface="Arial" panose="020B0604020202020204" pitchFamily="34" charset="0"/>
              </a:rPr>
              <a:t>Westend</a:t>
            </a:r>
            <a:r>
              <a:rPr lang="sk-SK" sz="1600" b="0" i="0" dirty="0">
                <a:solidFill>
                  <a:srgbClr val="404040"/>
                </a:solidFill>
                <a:effectLst/>
                <a:latin typeface="Arial" panose="020B0604020202020204" pitchFamily="34" charset="0"/>
              </a:rPr>
              <a:t>. S 22 </a:t>
            </a:r>
            <a:r>
              <a:rPr lang="sk-SK" sz="1600" b="0" i="0" dirty="0" err="1">
                <a:solidFill>
                  <a:srgbClr val="404040"/>
                </a:solidFill>
                <a:effectLst/>
                <a:latin typeface="Arial" panose="020B0604020202020204" pitchFamily="34" charset="0"/>
              </a:rPr>
              <a:t>hektarmi</a:t>
            </a:r>
            <a:r>
              <a:rPr lang="sk-SK" sz="1600" b="0" i="0" dirty="0">
                <a:solidFill>
                  <a:srgbClr val="404040"/>
                </a:solidFill>
                <a:effectLst/>
                <a:latin typeface="Arial" panose="020B0604020202020204" pitchFamily="34" charset="0"/>
              </a:rPr>
              <a:t> je jednou z najväčších záhrad svojho druhu v Nemecku.</a:t>
            </a:r>
            <a:r>
              <a:rPr lang="pl-PL" sz="1600" b="0" i="0" dirty="0">
                <a:solidFill>
                  <a:srgbClr val="404040"/>
                </a:solidFill>
                <a:effectLst/>
                <a:latin typeface="Arial" panose="020B0604020202020204" pitchFamily="34" charset="0"/>
              </a:rPr>
              <a:t> Je to skvelá turistická atrakcia.</a:t>
            </a:r>
            <a:r>
              <a:rPr lang="sk-SK" sz="1600" b="0" i="0" dirty="0">
                <a:solidFill>
                  <a:srgbClr val="404040"/>
                </a:solidFill>
                <a:effectLst/>
                <a:latin typeface="Arial" panose="020B0604020202020204" pitchFamily="34" charset="0"/>
              </a:rPr>
              <a:t> </a:t>
            </a:r>
            <a:r>
              <a:rPr lang="sk-SK" sz="1600" b="0" i="0" dirty="0" err="1">
                <a:solidFill>
                  <a:srgbClr val="404040"/>
                </a:solidFill>
                <a:effectLst/>
                <a:latin typeface="Arial" panose="020B0604020202020204" pitchFamily="34" charset="0"/>
              </a:rPr>
              <a:t>Palmengarten</a:t>
            </a:r>
            <a:r>
              <a:rPr lang="sk-SK" sz="1600" b="0" i="0" dirty="0">
                <a:solidFill>
                  <a:srgbClr val="404040"/>
                </a:solidFill>
                <a:effectLst/>
                <a:latin typeface="Arial" panose="020B0604020202020204" pitchFamily="34" charset="0"/>
              </a:rPr>
              <a:t> ponúka celoročnú sekvenciu tematických výstav. </a:t>
            </a:r>
          </a:p>
          <a:p>
            <a:br>
              <a:rPr lang="sk-SK" sz="1400" dirty="0"/>
            </a:br>
            <a:endParaRPr lang="sk-SK" sz="1400" dirty="0">
              <a:solidFill>
                <a:schemeClr val="tx1"/>
              </a:solidFill>
            </a:endParaRPr>
          </a:p>
        </p:txBody>
      </p:sp>
      <p:pic>
        <p:nvPicPr>
          <p:cNvPr id="2050" name="Picture 2" descr="Frankfurt: Palmengarten ( Palmová Záhrada)... - Secret World">
            <a:extLst>
              <a:ext uri="{FF2B5EF4-FFF2-40B4-BE49-F238E27FC236}">
                <a16:creationId xmlns:a16="http://schemas.microsoft.com/office/drawing/2014/main" id="{E7647A39-FFD5-4B8F-B2E5-FFB34C68D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456" y="580940"/>
            <a:ext cx="2647115" cy="19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7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anim calcmode="lin" valueType="num">
                                      <p:cBhvr additive="base">
                                        <p:cTn id="23" dur="500" fill="hold"/>
                                        <p:tgtEl>
                                          <p:spTgt spid="2050"/>
                                        </p:tgtEl>
                                        <p:attrNameLst>
                                          <p:attrName>ppt_x</p:attrName>
                                        </p:attrNameLst>
                                      </p:cBhvr>
                                      <p:tavLst>
                                        <p:tav tm="0">
                                          <p:val>
                                            <p:strVal val="#ppt_x"/>
                                          </p:val>
                                        </p:tav>
                                        <p:tav tm="100000">
                                          <p:val>
                                            <p:strVal val="#ppt_x"/>
                                          </p:val>
                                        </p:tav>
                                      </p:tavLst>
                                    </p:anim>
                                    <p:anim calcmode="lin" valueType="num">
                                      <p:cBhvr additive="base">
                                        <p:cTn id="2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9ED6550-9432-4D82-B1A1-88327421D3A6}"/>
              </a:ext>
            </a:extLst>
          </p:cNvPr>
          <p:cNvSpPr>
            <a:spLocks noGrp="1"/>
          </p:cNvSpPr>
          <p:nvPr>
            <p:ph type="title"/>
          </p:nvPr>
        </p:nvSpPr>
        <p:spPr>
          <a:xfrm>
            <a:off x="838200" y="1458549"/>
            <a:ext cx="3463707" cy="345762"/>
          </a:xfrm>
        </p:spPr>
        <p:txBody>
          <a:bodyPr>
            <a:normAutofit fontScale="90000"/>
          </a:bodyPr>
          <a:lstStyle/>
          <a:p>
            <a:r>
              <a:rPr lang="sk-SK" dirty="0" err="1"/>
              <a:t>R</a:t>
            </a:r>
            <a:r>
              <a:rPr lang="sk-SK" b="1" dirty="0" err="1">
                <a:solidFill>
                  <a:srgbClr val="707070"/>
                </a:solidFill>
                <a:latin typeface="Roboto" panose="02000000000000000000" pitchFamily="2" charset="0"/>
              </a:rPr>
              <a:t>ö</a:t>
            </a:r>
            <a:r>
              <a:rPr lang="sk-SK" dirty="0" err="1"/>
              <a:t>merberg</a:t>
            </a:r>
            <a:endParaRPr lang="sk-SK" dirty="0"/>
          </a:p>
        </p:txBody>
      </p:sp>
      <p:sp>
        <p:nvSpPr>
          <p:cNvPr id="3" name="Zástupný objekt pre obsah 2">
            <a:extLst>
              <a:ext uri="{FF2B5EF4-FFF2-40B4-BE49-F238E27FC236}">
                <a16:creationId xmlns:a16="http://schemas.microsoft.com/office/drawing/2014/main" id="{E95D8F76-2CD9-4BE5-AE1E-D124F5E239FF}"/>
              </a:ext>
            </a:extLst>
          </p:cNvPr>
          <p:cNvSpPr>
            <a:spLocks noGrp="1"/>
          </p:cNvSpPr>
          <p:nvPr>
            <p:ph idx="1"/>
          </p:nvPr>
        </p:nvSpPr>
        <p:spPr/>
        <p:txBody>
          <a:bodyPr>
            <a:normAutofit lnSpcReduction="10000"/>
          </a:bodyPr>
          <a:lstStyle/>
          <a:p>
            <a:endParaRPr lang="sk-SK" sz="2400" dirty="0">
              <a:solidFill>
                <a:schemeClr val="tx1"/>
              </a:solidFill>
            </a:endParaRPr>
          </a:p>
          <a:p>
            <a:r>
              <a:rPr lang="de-DE" sz="2400" dirty="0">
                <a:solidFill>
                  <a:schemeClr val="tx1"/>
                </a:solidFill>
              </a:rPr>
              <a:t>Der Römerberg ist der Rathausplatz</a:t>
            </a:r>
            <a:r>
              <a:rPr lang="sk-SK" sz="2400" dirty="0">
                <a:solidFill>
                  <a:schemeClr val="tx1"/>
                </a:solidFill>
              </a:rPr>
              <a:t> in das </a:t>
            </a:r>
            <a:r>
              <a:rPr lang="sk-SK" sz="2400" dirty="0" err="1">
                <a:solidFill>
                  <a:schemeClr val="tx1"/>
                </a:solidFill>
              </a:rPr>
              <a:t>Zentrum</a:t>
            </a:r>
            <a:r>
              <a:rPr lang="sk-SK" sz="2400" dirty="0">
                <a:solidFill>
                  <a:schemeClr val="tx1"/>
                </a:solidFill>
              </a:rPr>
              <a:t> der </a:t>
            </a:r>
            <a:r>
              <a:rPr lang="sk-SK" sz="2400" dirty="0" err="1">
                <a:solidFill>
                  <a:schemeClr val="tx1"/>
                </a:solidFill>
              </a:rPr>
              <a:t>Altstadt</a:t>
            </a:r>
            <a:r>
              <a:rPr lang="sk-SK" sz="2400" dirty="0">
                <a:solidFill>
                  <a:schemeClr val="tx1"/>
                </a:solidFill>
              </a:rPr>
              <a:t>. </a:t>
            </a:r>
            <a:r>
              <a:rPr lang="de-DE" sz="2400" dirty="0">
                <a:solidFill>
                  <a:schemeClr val="tx1"/>
                </a:solidFill>
              </a:rPr>
              <a:t>Der Platz ist seitdem Ort zahlreicher Veranstaltungen, beispielsweise zu den </a:t>
            </a:r>
            <a:r>
              <a:rPr lang="de-DE" sz="2400" dirty="0" err="1">
                <a:solidFill>
                  <a:schemeClr val="tx1"/>
                </a:solidFill>
              </a:rPr>
              <a:t>Kaiserkrönungenzum</a:t>
            </a:r>
            <a:r>
              <a:rPr lang="de-DE" sz="2400" dirty="0">
                <a:solidFill>
                  <a:schemeClr val="tx1"/>
                </a:solidFill>
              </a:rPr>
              <a:t> </a:t>
            </a:r>
            <a:r>
              <a:rPr lang="sk-SK" sz="2400" dirty="0">
                <a:solidFill>
                  <a:schemeClr val="tx1"/>
                </a:solidFill>
              </a:rPr>
              <a:t>oder </a:t>
            </a:r>
            <a:r>
              <a:rPr lang="de-DE" sz="2400" dirty="0">
                <a:solidFill>
                  <a:schemeClr val="tx1"/>
                </a:solidFill>
              </a:rPr>
              <a:t>Frankfurter Weihnachtsmarkt. Zu Beginn der 1980er Jahre ist der Römerberg ein beliebtes Ziel für Frankfurter und Touristen.</a:t>
            </a:r>
            <a:endParaRPr lang="sk-SK" sz="2400" dirty="0">
              <a:solidFill>
                <a:schemeClr val="tx1"/>
              </a:solidFill>
            </a:endParaRPr>
          </a:p>
          <a:p>
            <a:endParaRPr lang="sk-SK" sz="2400" dirty="0">
              <a:solidFill>
                <a:schemeClr val="tx1"/>
              </a:solidFill>
            </a:endParaRPr>
          </a:p>
          <a:p>
            <a:r>
              <a:rPr lang="sk-SK" sz="1400" b="0" i="0" dirty="0" err="1">
                <a:solidFill>
                  <a:srgbClr val="404040"/>
                </a:solidFill>
                <a:effectLst/>
                <a:latin typeface="Arial" panose="020B0604020202020204" pitchFamily="34" charset="0"/>
              </a:rPr>
              <a:t>Römerberg</a:t>
            </a:r>
            <a:r>
              <a:rPr lang="sk-SK" sz="1400" b="0" i="0" dirty="0">
                <a:solidFill>
                  <a:srgbClr val="404040"/>
                </a:solidFill>
                <a:effectLst/>
                <a:latin typeface="Arial" panose="020B0604020202020204" pitchFamily="34" charset="0"/>
              </a:rPr>
              <a:t> je radničné námestie v centre Starého mesta. Toto miesto bolo miesto mnohých udalostí, napríklad na cisárske </a:t>
            </a:r>
            <a:r>
              <a:rPr lang="sk-SK" sz="1400" b="0" i="0" dirty="0" err="1">
                <a:solidFill>
                  <a:srgbClr val="404040"/>
                </a:solidFill>
                <a:effectLst/>
                <a:latin typeface="Arial" panose="020B0604020202020204" pitchFamily="34" charset="0"/>
              </a:rPr>
              <a:t>korunácie</a:t>
            </a:r>
            <a:r>
              <a:rPr lang="sk-SK" sz="1400" b="0" i="0" dirty="0">
                <a:solidFill>
                  <a:srgbClr val="404040"/>
                </a:solidFill>
                <a:effectLst/>
                <a:latin typeface="Arial" panose="020B0604020202020204" pitchFamily="34" charset="0"/>
              </a:rPr>
              <a:t> alebo na Vianočné trhy. Na začiatku osemdesiatych rokov je </a:t>
            </a:r>
            <a:r>
              <a:rPr lang="sk-SK" sz="1400" b="0" i="0" dirty="0" err="1">
                <a:solidFill>
                  <a:srgbClr val="404040"/>
                </a:solidFill>
                <a:effectLst/>
                <a:latin typeface="Arial" panose="020B0604020202020204" pitchFamily="34" charset="0"/>
              </a:rPr>
              <a:t>Römerberg</a:t>
            </a:r>
            <a:r>
              <a:rPr lang="sk-SK" sz="1400" b="0" i="0" dirty="0">
                <a:solidFill>
                  <a:srgbClr val="404040"/>
                </a:solidFill>
                <a:effectLst/>
                <a:latin typeface="Arial" panose="020B0604020202020204" pitchFamily="34" charset="0"/>
              </a:rPr>
              <a:t> obľúbenou destináciou pre Frankfurt a turistov.</a:t>
            </a:r>
            <a:endParaRPr lang="sk-SK" sz="1400" dirty="0">
              <a:solidFill>
                <a:schemeClr val="tx1"/>
              </a:solidFill>
            </a:endParaRPr>
          </a:p>
        </p:txBody>
      </p:sp>
      <p:pic>
        <p:nvPicPr>
          <p:cNvPr id="3074" name="Picture 2" descr="Römerberg | Frankfurt am Main, Germany Attractions - Lonely Planet">
            <a:extLst>
              <a:ext uri="{FF2B5EF4-FFF2-40B4-BE49-F238E27FC236}">
                <a16:creationId xmlns:a16="http://schemas.microsoft.com/office/drawing/2014/main" id="{23B51BE2-C99F-4B49-8BEE-6911AD543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451" y="608714"/>
            <a:ext cx="3144006" cy="2098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07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FC0F94A-B83C-434E-89DD-95E0A70F898F}"/>
              </a:ext>
            </a:extLst>
          </p:cNvPr>
          <p:cNvSpPr>
            <a:spLocks noGrp="1"/>
          </p:cNvSpPr>
          <p:nvPr>
            <p:ph type="title"/>
          </p:nvPr>
        </p:nvSpPr>
        <p:spPr>
          <a:xfrm>
            <a:off x="838200" y="1083892"/>
            <a:ext cx="10515600" cy="1325563"/>
          </a:xfrm>
        </p:spPr>
        <p:txBody>
          <a:bodyPr/>
          <a:lstStyle/>
          <a:p>
            <a:r>
              <a:rPr lang="sk-SK" dirty="0"/>
              <a:t>Alte Oper</a:t>
            </a:r>
          </a:p>
        </p:txBody>
      </p:sp>
      <p:sp>
        <p:nvSpPr>
          <p:cNvPr id="3" name="Zástupný objekt pre obsah 2">
            <a:extLst>
              <a:ext uri="{FF2B5EF4-FFF2-40B4-BE49-F238E27FC236}">
                <a16:creationId xmlns:a16="http://schemas.microsoft.com/office/drawing/2014/main" id="{2C7C70DD-90CB-4304-B95A-D0AB8E1A7883}"/>
              </a:ext>
            </a:extLst>
          </p:cNvPr>
          <p:cNvSpPr>
            <a:spLocks noGrp="1"/>
          </p:cNvSpPr>
          <p:nvPr>
            <p:ph idx="1"/>
          </p:nvPr>
        </p:nvSpPr>
        <p:spPr/>
        <p:txBody>
          <a:bodyPr>
            <a:normAutofit/>
          </a:bodyPr>
          <a:lstStyle/>
          <a:p>
            <a:endParaRPr lang="sk-SK" sz="2400" b="0" i="0" dirty="0">
              <a:solidFill>
                <a:schemeClr val="tx1"/>
              </a:solidFill>
              <a:effectLst/>
              <a:latin typeface="Arial" panose="020B0604020202020204" pitchFamily="34" charset="0"/>
            </a:endParaRPr>
          </a:p>
          <a:p>
            <a:r>
              <a:rPr lang="de-DE" sz="2400" b="0" i="0" dirty="0">
                <a:solidFill>
                  <a:schemeClr val="tx1"/>
                </a:solidFill>
                <a:effectLst/>
                <a:latin typeface="Arial" panose="020B0604020202020204" pitchFamily="34" charset="0"/>
              </a:rPr>
              <a:t>Die </a:t>
            </a:r>
            <a:r>
              <a:rPr lang="de-DE" sz="2400" i="0" dirty="0">
                <a:solidFill>
                  <a:schemeClr val="tx1"/>
                </a:solidFill>
                <a:effectLst/>
                <a:latin typeface="Arial" panose="020B0604020202020204" pitchFamily="34" charset="0"/>
              </a:rPr>
              <a:t>Alte</a:t>
            </a:r>
            <a:r>
              <a:rPr lang="de-DE" sz="2400" b="1" i="0" dirty="0">
                <a:solidFill>
                  <a:schemeClr val="tx1"/>
                </a:solidFill>
                <a:effectLst/>
                <a:latin typeface="Arial" panose="020B0604020202020204" pitchFamily="34" charset="0"/>
              </a:rPr>
              <a:t> </a:t>
            </a:r>
            <a:r>
              <a:rPr lang="de-DE" sz="2400" i="0" dirty="0">
                <a:solidFill>
                  <a:schemeClr val="tx1"/>
                </a:solidFill>
                <a:effectLst/>
                <a:latin typeface="Arial" panose="020B0604020202020204" pitchFamily="34" charset="0"/>
              </a:rPr>
              <a:t>Oper</a:t>
            </a:r>
            <a:r>
              <a:rPr lang="sk-SK" sz="2400" dirty="0">
                <a:solidFill>
                  <a:schemeClr val="tx1"/>
                </a:solidFill>
                <a:latin typeface="Arial" panose="020B0604020202020204" pitchFamily="34" charset="0"/>
              </a:rPr>
              <a:t> </a:t>
            </a:r>
            <a:r>
              <a:rPr lang="sk-SK" sz="2400" b="0" i="0" dirty="0" err="1">
                <a:solidFill>
                  <a:schemeClr val="tx1"/>
                </a:solidFill>
                <a:effectLst/>
                <a:latin typeface="Arial" panose="020B0604020202020204" pitchFamily="34" charset="0"/>
              </a:rPr>
              <a:t>ist</a:t>
            </a:r>
            <a:r>
              <a:rPr lang="sk-SK" sz="2400" b="0" i="0" dirty="0">
                <a:solidFill>
                  <a:schemeClr val="tx1"/>
                </a:solidFill>
                <a:effectLst/>
                <a:latin typeface="Arial" panose="020B0604020202020204" pitchFamily="34" charset="0"/>
              </a:rPr>
              <a:t> </a:t>
            </a:r>
            <a:r>
              <a:rPr lang="sk-SK" sz="2400" b="0" i="0" dirty="0" err="1">
                <a:solidFill>
                  <a:schemeClr val="tx1"/>
                </a:solidFill>
                <a:effectLst/>
                <a:latin typeface="Arial" panose="020B0604020202020204" pitchFamily="34" charset="0"/>
              </a:rPr>
              <a:t>ein</a:t>
            </a:r>
            <a:r>
              <a:rPr lang="sk-SK" sz="2400" b="0" i="0" dirty="0">
                <a:solidFill>
                  <a:schemeClr val="tx1"/>
                </a:solidFill>
                <a:effectLst/>
                <a:latin typeface="Arial" panose="020B0604020202020204" pitchFamily="34" charset="0"/>
              </a:rPr>
              <a:t> </a:t>
            </a:r>
            <a:r>
              <a:rPr lang="sk-SK" sz="2400" b="0" i="0" dirty="0" err="1">
                <a:solidFill>
                  <a:schemeClr val="tx1"/>
                </a:solidFill>
                <a:effectLst/>
                <a:latin typeface="Arial" panose="020B0604020202020204" pitchFamily="34" charset="0"/>
              </a:rPr>
              <a:t>Konzertsaal</a:t>
            </a:r>
            <a:r>
              <a:rPr lang="sk-SK" sz="2400" b="0" i="0" dirty="0">
                <a:solidFill>
                  <a:schemeClr val="tx1"/>
                </a:solidFill>
                <a:effectLst/>
                <a:latin typeface="Arial" panose="020B0604020202020204" pitchFamily="34" charset="0"/>
              </a:rPr>
              <a:t> </a:t>
            </a:r>
            <a:r>
              <a:rPr lang="de-DE" sz="2400" b="0" i="0" dirty="0">
                <a:solidFill>
                  <a:schemeClr val="tx1"/>
                </a:solidFill>
                <a:effectLst/>
                <a:latin typeface="Arial" panose="020B0604020202020204" pitchFamily="34" charset="0"/>
              </a:rPr>
              <a:t>in </a:t>
            </a:r>
            <a:r>
              <a:rPr lang="de-DE" sz="2400" dirty="0">
                <a:solidFill>
                  <a:schemeClr val="tx1"/>
                </a:solidFill>
                <a:latin typeface="Arial" panose="020B0604020202020204" pitchFamily="34" charset="0"/>
              </a:rPr>
              <a:t>Frankfurt am Main</a:t>
            </a:r>
            <a:r>
              <a:rPr lang="sk-SK" sz="2400" dirty="0">
                <a:solidFill>
                  <a:schemeClr val="tx1"/>
                </a:solidFill>
                <a:latin typeface="Arial" panose="020B0604020202020204" pitchFamily="34" charset="0"/>
              </a:rPr>
              <a:t>. </a:t>
            </a:r>
            <a:r>
              <a:rPr lang="de-DE" sz="2400" dirty="0">
                <a:solidFill>
                  <a:schemeClr val="tx1"/>
                </a:solidFill>
                <a:latin typeface="Arial" panose="020B0604020202020204" pitchFamily="34" charset="0"/>
              </a:rPr>
              <a:t>Sie wurde 1873 bis 1880 als Opernhaus erbaut und in 1944 zerstört.</a:t>
            </a:r>
            <a:r>
              <a:rPr lang="sk-SK" sz="2400" dirty="0">
                <a:solidFill>
                  <a:schemeClr val="tx1"/>
                </a:solidFill>
                <a:latin typeface="Arial" panose="020B0604020202020204" pitchFamily="34" charset="0"/>
              </a:rPr>
              <a:t> </a:t>
            </a:r>
            <a:r>
              <a:rPr lang="de-DE" sz="2400" dirty="0">
                <a:solidFill>
                  <a:schemeClr val="tx1"/>
                </a:solidFill>
                <a:latin typeface="Arial" panose="020B0604020202020204" pitchFamily="34" charset="0"/>
              </a:rPr>
              <a:t>Das Opernhaus blieb jahrelang als Ruin.</a:t>
            </a:r>
            <a:r>
              <a:rPr lang="sk-SK" sz="2400" dirty="0">
                <a:solidFill>
                  <a:schemeClr val="tx1"/>
                </a:solidFill>
                <a:latin typeface="Arial" panose="020B0604020202020204" pitchFamily="34" charset="0"/>
              </a:rPr>
              <a:t> </a:t>
            </a:r>
            <a:r>
              <a:rPr lang="en-US" sz="2400" dirty="0">
                <a:solidFill>
                  <a:schemeClr val="tx1"/>
                </a:solidFill>
                <a:latin typeface="Arial" panose="020B0604020202020204" pitchFamily="34" charset="0"/>
              </a:rPr>
              <a:t>Alte </a:t>
            </a:r>
            <a:r>
              <a:rPr lang="en-US" sz="2400" dirty="0" err="1">
                <a:solidFill>
                  <a:schemeClr val="tx1"/>
                </a:solidFill>
                <a:latin typeface="Arial" panose="020B0604020202020204" pitchFamily="34" charset="0"/>
              </a:rPr>
              <a:t>Oper</a:t>
            </a:r>
            <a:r>
              <a:rPr lang="en-US" sz="2400" dirty="0">
                <a:solidFill>
                  <a:schemeClr val="tx1"/>
                </a:solidFill>
                <a:latin typeface="Arial" panose="020B0604020202020204" pitchFamily="34" charset="0"/>
              </a:rPr>
              <a:t> hat </a:t>
            </a:r>
            <a:r>
              <a:rPr lang="en-US" sz="2400" dirty="0" err="1">
                <a:solidFill>
                  <a:schemeClr val="tx1"/>
                </a:solidFill>
                <a:latin typeface="Arial" panose="020B0604020202020204" pitchFamily="34" charset="0"/>
              </a:rPr>
              <a:t>Veranstaltungsorte</a:t>
            </a:r>
            <a:r>
              <a:rPr lang="en-US" sz="2400" dirty="0">
                <a:solidFill>
                  <a:schemeClr val="tx1"/>
                </a:solidFill>
                <a:latin typeface="Arial" panose="020B0604020202020204" pitchFamily="34" charset="0"/>
              </a:rPr>
              <a:t> </a:t>
            </a:r>
            <a:r>
              <a:rPr lang="en-US" sz="2400" dirty="0" err="1">
                <a:solidFill>
                  <a:schemeClr val="tx1"/>
                </a:solidFill>
                <a:latin typeface="Arial" panose="020B0604020202020204" pitchFamily="34" charset="0"/>
              </a:rPr>
              <a:t>unterschiedlicher</a:t>
            </a:r>
            <a:r>
              <a:rPr lang="en-US" sz="2400" dirty="0">
                <a:solidFill>
                  <a:schemeClr val="tx1"/>
                </a:solidFill>
                <a:latin typeface="Arial" panose="020B0604020202020204" pitchFamily="34" charset="0"/>
              </a:rPr>
              <a:t> </a:t>
            </a:r>
            <a:r>
              <a:rPr lang="en-US" sz="2400" dirty="0" err="1">
                <a:solidFill>
                  <a:schemeClr val="tx1"/>
                </a:solidFill>
                <a:latin typeface="Arial" panose="020B0604020202020204" pitchFamily="34" charset="0"/>
              </a:rPr>
              <a:t>Größe</a:t>
            </a:r>
            <a:r>
              <a:rPr lang="en-US" sz="2400" dirty="0">
                <a:solidFill>
                  <a:schemeClr val="tx1"/>
                </a:solidFill>
                <a:latin typeface="Arial" panose="020B0604020202020204" pitchFamily="34" charset="0"/>
              </a:rPr>
              <a:t>:</a:t>
            </a:r>
            <a:r>
              <a:rPr lang="sk-SK" sz="2400" dirty="0">
                <a:solidFill>
                  <a:schemeClr val="tx1"/>
                </a:solidFill>
                <a:latin typeface="Arial" panose="020B0604020202020204" pitchFamily="34" charset="0"/>
              </a:rPr>
              <a:t> </a:t>
            </a:r>
            <a:r>
              <a:rPr lang="en-US" sz="2400" dirty="0" err="1">
                <a:solidFill>
                  <a:schemeClr val="tx1"/>
                </a:solidFill>
                <a:latin typeface="Arial" panose="020B0604020202020204" pitchFamily="34" charset="0"/>
              </a:rPr>
              <a:t>Großer</a:t>
            </a:r>
            <a:r>
              <a:rPr lang="en-US" sz="2400" dirty="0">
                <a:solidFill>
                  <a:schemeClr val="tx1"/>
                </a:solidFill>
                <a:latin typeface="Arial" panose="020B0604020202020204" pitchFamily="34" charset="0"/>
              </a:rPr>
              <a:t> Saal</a:t>
            </a:r>
            <a:r>
              <a:rPr lang="sk-SK" sz="2400" dirty="0">
                <a:solidFill>
                  <a:schemeClr val="tx1"/>
                </a:solidFill>
                <a:latin typeface="Arial" panose="020B0604020202020204" pitchFamily="34" charset="0"/>
              </a:rPr>
              <a:t> </a:t>
            </a:r>
            <a:r>
              <a:rPr lang="sk-SK" sz="2400" dirty="0" err="1">
                <a:solidFill>
                  <a:schemeClr val="tx1"/>
                </a:solidFill>
                <a:latin typeface="Arial" panose="020B0604020202020204" pitchFamily="34" charset="0"/>
              </a:rPr>
              <a:t>mit</a:t>
            </a:r>
            <a:r>
              <a:rPr lang="en-US" sz="2400" dirty="0">
                <a:solidFill>
                  <a:schemeClr val="tx1"/>
                </a:solidFill>
                <a:latin typeface="Arial" panose="020B0604020202020204" pitchFamily="34" charset="0"/>
              </a:rPr>
              <a:t> 2500 </a:t>
            </a:r>
            <a:r>
              <a:rPr lang="sk-SK" sz="2400" dirty="0" err="1">
                <a:solidFill>
                  <a:schemeClr val="tx1"/>
                </a:solidFill>
                <a:latin typeface="Arial" panose="020B0604020202020204" pitchFamily="34" charset="0"/>
              </a:rPr>
              <a:t>Sitzen</a:t>
            </a:r>
            <a:r>
              <a:rPr lang="sk-SK" sz="2400" dirty="0">
                <a:solidFill>
                  <a:schemeClr val="tx1"/>
                </a:solidFill>
                <a:latin typeface="Arial" panose="020B0604020202020204" pitchFamily="34" charset="0"/>
              </a:rPr>
              <a:t>, </a:t>
            </a:r>
            <a:r>
              <a:rPr lang="en-US" sz="2400" dirty="0">
                <a:solidFill>
                  <a:schemeClr val="tx1"/>
                </a:solidFill>
                <a:latin typeface="Arial" panose="020B0604020202020204" pitchFamily="34" charset="0"/>
              </a:rPr>
              <a:t>Mozart-Saal, 700 </a:t>
            </a:r>
            <a:r>
              <a:rPr lang="sk-SK" sz="2400" dirty="0" err="1">
                <a:solidFill>
                  <a:schemeClr val="tx1"/>
                </a:solidFill>
                <a:latin typeface="Arial" panose="020B0604020202020204" pitchFamily="34" charset="0"/>
              </a:rPr>
              <a:t>Sitzen</a:t>
            </a:r>
            <a:r>
              <a:rPr lang="sk-SK" sz="2400" dirty="0">
                <a:solidFill>
                  <a:schemeClr val="tx1"/>
                </a:solidFill>
                <a:latin typeface="Arial" panose="020B0604020202020204" pitchFamily="34" charset="0"/>
              </a:rPr>
              <a:t> </a:t>
            </a:r>
            <a:r>
              <a:rPr lang="en-US" sz="2400" dirty="0">
                <a:solidFill>
                  <a:schemeClr val="tx1"/>
                </a:solidFill>
                <a:latin typeface="Arial" panose="020B0604020202020204" pitchFamily="34" charset="0"/>
              </a:rPr>
              <a:t>and</a:t>
            </a:r>
            <a:r>
              <a:rPr lang="sk-SK" sz="2400" dirty="0">
                <a:solidFill>
                  <a:schemeClr val="tx1"/>
                </a:solidFill>
                <a:latin typeface="Arial" panose="020B0604020202020204" pitchFamily="34" charset="0"/>
              </a:rPr>
              <a:t> </a:t>
            </a:r>
            <a:r>
              <a:rPr lang="sk-SK" sz="2400" dirty="0" err="1">
                <a:solidFill>
                  <a:schemeClr val="tx1"/>
                </a:solidFill>
                <a:latin typeface="Arial" panose="020B0604020202020204" pitchFamily="34" charset="0"/>
              </a:rPr>
              <a:t>kleineren</a:t>
            </a:r>
            <a:r>
              <a:rPr lang="sk-SK" sz="2400" dirty="0">
                <a:solidFill>
                  <a:schemeClr val="tx1"/>
                </a:solidFill>
                <a:latin typeface="Arial" panose="020B0604020202020204" pitchFamily="34" charset="0"/>
              </a:rPr>
              <a:t> </a:t>
            </a:r>
            <a:r>
              <a:rPr lang="sk-SK" sz="2400" dirty="0" err="1">
                <a:solidFill>
                  <a:schemeClr val="tx1"/>
                </a:solidFill>
                <a:latin typeface="Arial" panose="020B0604020202020204" pitchFamily="34" charset="0"/>
              </a:rPr>
              <a:t>Sälen</a:t>
            </a:r>
            <a:r>
              <a:rPr lang="sk-SK" sz="2400" dirty="0">
                <a:solidFill>
                  <a:schemeClr val="tx1"/>
                </a:solidFill>
                <a:latin typeface="Arial" panose="020B0604020202020204" pitchFamily="34" charset="0"/>
              </a:rPr>
              <a:t> </a:t>
            </a:r>
            <a:r>
              <a:rPr lang="sk-SK" sz="2400" b="0" i="0" dirty="0" err="1">
                <a:solidFill>
                  <a:schemeClr val="tx1"/>
                </a:solidFill>
                <a:effectLst/>
                <a:latin typeface="Arial" panose="020B0604020202020204" pitchFamily="34" charset="0"/>
              </a:rPr>
              <a:t>für</a:t>
            </a:r>
            <a:r>
              <a:rPr lang="sk-SK" sz="2400" b="0" i="0" dirty="0">
                <a:solidFill>
                  <a:schemeClr val="tx1"/>
                </a:solidFill>
                <a:effectLst/>
                <a:latin typeface="Arial" panose="020B0604020202020204" pitchFamily="34" charset="0"/>
              </a:rPr>
              <a:t> </a:t>
            </a:r>
            <a:r>
              <a:rPr lang="sk-SK" sz="2400" b="0" i="0" dirty="0" err="1">
                <a:solidFill>
                  <a:schemeClr val="tx1"/>
                </a:solidFill>
                <a:effectLst/>
                <a:latin typeface="Arial" panose="020B0604020202020204" pitchFamily="34" charset="0"/>
              </a:rPr>
              <a:t>Kommunikation</a:t>
            </a:r>
            <a:r>
              <a:rPr lang="sk-SK" sz="2400" b="0" i="0" dirty="0">
                <a:solidFill>
                  <a:schemeClr val="tx1"/>
                </a:solidFill>
                <a:effectLst/>
                <a:latin typeface="Arial" panose="020B0604020202020204" pitchFamily="34" charset="0"/>
              </a:rPr>
              <a:t>.</a:t>
            </a:r>
            <a:endParaRPr lang="sk-SK" sz="2400" dirty="0">
              <a:solidFill>
                <a:schemeClr val="tx1"/>
              </a:solidFill>
              <a:latin typeface="Arial" panose="020B0604020202020204" pitchFamily="34" charset="0"/>
            </a:endParaRPr>
          </a:p>
          <a:p>
            <a:r>
              <a:rPr lang="sk-SK" sz="1400" b="0" i="0" dirty="0">
                <a:solidFill>
                  <a:srgbClr val="404040"/>
                </a:solidFill>
                <a:effectLst/>
                <a:latin typeface="Arial" panose="020B0604020202020204" pitchFamily="34" charset="0"/>
              </a:rPr>
              <a:t>Stará opera je koncertná sála vo Frankfurte. Bola postavená v roku 1873 až 1880 ako operný dom a zničený v roku 1944. Opera dom zostal dlhé roky ako ruiny.  Stará opera má priestory rôznej veľkosti: veľká hala s 2500 miestami, Mozart </a:t>
            </a:r>
            <a:r>
              <a:rPr lang="sk-SK" sz="1400" b="0" i="0" dirty="0" err="1">
                <a:solidFill>
                  <a:srgbClr val="404040"/>
                </a:solidFill>
                <a:effectLst/>
                <a:latin typeface="Arial" panose="020B0604020202020204" pitchFamily="34" charset="0"/>
              </a:rPr>
              <a:t>Saal</a:t>
            </a:r>
            <a:r>
              <a:rPr lang="sk-SK" sz="1400" b="0" i="0" dirty="0">
                <a:solidFill>
                  <a:srgbClr val="404040"/>
                </a:solidFill>
                <a:effectLst/>
                <a:latin typeface="Arial" panose="020B0604020202020204" pitchFamily="34" charset="0"/>
              </a:rPr>
              <a:t>, 700 sedadiel a menšie sály pre komunikácie.</a:t>
            </a:r>
            <a:endParaRPr lang="sk-SK" sz="1400" dirty="0">
              <a:solidFill>
                <a:schemeClr val="tx1"/>
              </a:solidFill>
            </a:endParaRPr>
          </a:p>
        </p:txBody>
      </p:sp>
      <p:pic>
        <p:nvPicPr>
          <p:cNvPr id="4098" name="Picture 2" descr="Alte Oper - Wikipedia">
            <a:extLst>
              <a:ext uri="{FF2B5EF4-FFF2-40B4-BE49-F238E27FC236}">
                <a16:creationId xmlns:a16="http://schemas.microsoft.com/office/drawing/2014/main" id="{BB9CF182-78AD-4AF5-8CB7-45994F9FF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103" y="596019"/>
            <a:ext cx="2922789" cy="2121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91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 calcmode="lin" valueType="num">
                                      <p:cBhvr additive="base">
                                        <p:cTn id="23" dur="500" fill="hold"/>
                                        <p:tgtEl>
                                          <p:spTgt spid="4098"/>
                                        </p:tgtEl>
                                        <p:attrNameLst>
                                          <p:attrName>ppt_x</p:attrName>
                                        </p:attrNameLst>
                                      </p:cBhvr>
                                      <p:tavLst>
                                        <p:tav tm="0">
                                          <p:val>
                                            <p:strVal val="#ppt_x"/>
                                          </p:val>
                                        </p:tav>
                                        <p:tav tm="100000">
                                          <p:val>
                                            <p:strVal val="#ppt_x"/>
                                          </p:val>
                                        </p:tav>
                                      </p:tavLst>
                                    </p:anim>
                                    <p:anim calcmode="lin" valueType="num">
                                      <p:cBhvr additive="base">
                                        <p:cTn id="2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89DAEEF-4947-46FA-ACEA-3BF4491AADF3}"/>
              </a:ext>
            </a:extLst>
          </p:cNvPr>
          <p:cNvSpPr>
            <a:spLocks noGrp="1"/>
          </p:cNvSpPr>
          <p:nvPr>
            <p:ph type="title"/>
          </p:nvPr>
        </p:nvSpPr>
        <p:spPr>
          <a:xfrm>
            <a:off x="838200" y="1668028"/>
            <a:ext cx="4373939" cy="447002"/>
          </a:xfrm>
        </p:spPr>
        <p:txBody>
          <a:bodyPr>
            <a:normAutofit fontScale="90000"/>
          </a:bodyPr>
          <a:lstStyle/>
          <a:p>
            <a:r>
              <a:rPr lang="sk-SK" dirty="0" err="1"/>
              <a:t>Schirn</a:t>
            </a:r>
            <a:r>
              <a:rPr lang="sk-SK" dirty="0"/>
              <a:t> </a:t>
            </a:r>
            <a:r>
              <a:rPr lang="sk-SK" dirty="0" err="1"/>
              <a:t>Kunsthalle</a:t>
            </a:r>
            <a:endParaRPr lang="sk-SK" dirty="0"/>
          </a:p>
        </p:txBody>
      </p:sp>
      <p:sp>
        <p:nvSpPr>
          <p:cNvPr id="3" name="Zástupný objekt pre obsah 2">
            <a:extLst>
              <a:ext uri="{FF2B5EF4-FFF2-40B4-BE49-F238E27FC236}">
                <a16:creationId xmlns:a16="http://schemas.microsoft.com/office/drawing/2014/main" id="{35F42291-73A6-441C-AB64-FB3D42A06EAF}"/>
              </a:ext>
            </a:extLst>
          </p:cNvPr>
          <p:cNvSpPr>
            <a:spLocks noGrp="1"/>
          </p:cNvSpPr>
          <p:nvPr>
            <p:ph idx="1"/>
          </p:nvPr>
        </p:nvSpPr>
        <p:spPr/>
        <p:txBody>
          <a:bodyPr>
            <a:normAutofit/>
          </a:bodyPr>
          <a:lstStyle/>
          <a:p>
            <a:endParaRPr lang="sk-SK" sz="2400" b="0" i="0" dirty="0">
              <a:solidFill>
                <a:schemeClr val="tx1"/>
              </a:solidFill>
              <a:effectLst/>
              <a:latin typeface="Arial" panose="020B0604020202020204" pitchFamily="34" charset="0"/>
            </a:endParaRPr>
          </a:p>
          <a:p>
            <a:r>
              <a:rPr lang="de-DE" sz="2400" b="0" i="0" dirty="0">
                <a:solidFill>
                  <a:schemeClr val="tx1"/>
                </a:solidFill>
                <a:effectLst/>
                <a:latin typeface="Arial" panose="020B0604020202020204" pitchFamily="34" charset="0"/>
              </a:rPr>
              <a:t>Die Schirn Kunsthalle ist eine Kunsthalle in Frankfurt. Der Schirn weist sowohl moderne als auch zeitgenössische Kunst auf. Es ist der Hauptort für temporäre Kunstausstellungen in Frankfurt. Das Gebiet wurde 1944 während des Zweiten Weltkriegs zerstört. Seit seiner Eröffnung wurden an der Schirn mehr als 200 </a:t>
            </a:r>
            <a:r>
              <a:rPr lang="de-DE" sz="2400" b="0" i="0" dirty="0" err="1">
                <a:solidFill>
                  <a:schemeClr val="tx1"/>
                </a:solidFill>
                <a:effectLst/>
                <a:latin typeface="Arial" panose="020B0604020202020204" pitchFamily="34" charset="0"/>
              </a:rPr>
              <a:t>Ausstell</a:t>
            </a:r>
            <a:endParaRPr lang="sk-SK" sz="2400" b="0" i="0" dirty="0">
              <a:solidFill>
                <a:schemeClr val="tx1"/>
              </a:solidFill>
              <a:effectLst/>
              <a:latin typeface="Arial" panose="020B0604020202020204" pitchFamily="34" charset="0"/>
            </a:endParaRPr>
          </a:p>
          <a:p>
            <a:r>
              <a:rPr lang="sk-SK" sz="1400" b="0" i="0" dirty="0" err="1">
                <a:solidFill>
                  <a:srgbClr val="404040"/>
                </a:solidFill>
                <a:effectLst/>
                <a:latin typeface="Arial" panose="020B0604020202020204" pitchFamily="34" charset="0"/>
              </a:rPr>
              <a:t>Schirn</a:t>
            </a:r>
            <a:r>
              <a:rPr lang="sk-SK" sz="1400" b="0" i="0" dirty="0">
                <a:solidFill>
                  <a:srgbClr val="404040"/>
                </a:solidFill>
                <a:effectLst/>
                <a:latin typeface="Arial" panose="020B0604020202020204" pitchFamily="34" charset="0"/>
              </a:rPr>
              <a:t> </a:t>
            </a:r>
            <a:r>
              <a:rPr lang="sk-SK" sz="1400" b="0" i="0" dirty="0" err="1">
                <a:solidFill>
                  <a:srgbClr val="404040"/>
                </a:solidFill>
                <a:effectLst/>
                <a:latin typeface="Arial" panose="020B0604020202020204" pitchFamily="34" charset="0"/>
              </a:rPr>
              <a:t>Kunsthalle</a:t>
            </a:r>
            <a:r>
              <a:rPr lang="sk-SK" sz="1400" b="0" i="0" dirty="0">
                <a:solidFill>
                  <a:srgbClr val="404040"/>
                </a:solidFill>
                <a:effectLst/>
                <a:latin typeface="Arial" panose="020B0604020202020204" pitchFamily="34" charset="0"/>
              </a:rPr>
              <a:t> je umelecká hala vo Frankfurte. </a:t>
            </a:r>
            <a:r>
              <a:rPr lang="sk-SK" sz="1400" b="0" i="0" dirty="0" err="1">
                <a:solidFill>
                  <a:srgbClr val="404040"/>
                </a:solidFill>
                <a:effectLst/>
                <a:latin typeface="Arial" panose="020B0604020202020204" pitchFamily="34" charset="0"/>
              </a:rPr>
              <a:t>Schirn</a:t>
            </a:r>
            <a:r>
              <a:rPr lang="sk-SK" sz="1400" b="0" i="0" dirty="0">
                <a:solidFill>
                  <a:srgbClr val="404040"/>
                </a:solidFill>
                <a:effectLst/>
                <a:latin typeface="Arial" panose="020B0604020202020204" pitchFamily="34" charset="0"/>
              </a:rPr>
              <a:t> má moderné aj súčasné umenie. Je to hlavné mesto pre výstavy dočasného umenia vo Frankfurte. Táto oblasť bola zničená v roku 1944 počas druhej svetovej vojny. Viac ako 200 výstavách bolo prezentovaných od jeho otvorenia.</a:t>
            </a:r>
            <a:endParaRPr lang="sk-SK" sz="1400" dirty="0">
              <a:solidFill>
                <a:schemeClr val="tx1"/>
              </a:solidFill>
            </a:endParaRPr>
          </a:p>
        </p:txBody>
      </p:sp>
      <p:pic>
        <p:nvPicPr>
          <p:cNvPr id="5122" name="Picture 2" descr="Schirn Kunsthalle Frankfurt – Wikipedia">
            <a:extLst>
              <a:ext uri="{FF2B5EF4-FFF2-40B4-BE49-F238E27FC236}">
                <a16:creationId xmlns:a16="http://schemas.microsoft.com/office/drawing/2014/main" id="{8E2FFFBD-4A5D-461C-9825-E46D58F9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6637" y="673195"/>
            <a:ext cx="2837078" cy="208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63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22"/>
                                        </p:tgtEl>
                                        <p:attrNameLst>
                                          <p:attrName>style.visibility</p:attrName>
                                        </p:attrNameLst>
                                      </p:cBhvr>
                                      <p:to>
                                        <p:strVal val="visible"/>
                                      </p:to>
                                    </p:set>
                                    <p:anim calcmode="lin" valueType="num">
                                      <p:cBhvr additive="base">
                                        <p:cTn id="23" dur="500" fill="hold"/>
                                        <p:tgtEl>
                                          <p:spTgt spid="5122"/>
                                        </p:tgtEl>
                                        <p:attrNameLst>
                                          <p:attrName>ppt_x</p:attrName>
                                        </p:attrNameLst>
                                      </p:cBhvr>
                                      <p:tavLst>
                                        <p:tav tm="0">
                                          <p:val>
                                            <p:strVal val="#ppt_x"/>
                                          </p:val>
                                        </p:tav>
                                        <p:tav tm="100000">
                                          <p:val>
                                            <p:strVal val="#ppt_x"/>
                                          </p:val>
                                        </p:tav>
                                      </p:tavLst>
                                    </p:anim>
                                    <p:anim calcmode="lin" valueType="num">
                                      <p:cBhvr additive="base">
                                        <p:cTn id="2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BAC0D22-9154-4CB3-8416-CB5BE5D21179}"/>
              </a:ext>
            </a:extLst>
          </p:cNvPr>
          <p:cNvSpPr>
            <a:spLocks noGrp="1"/>
          </p:cNvSpPr>
          <p:nvPr>
            <p:ph type="ctrTitle"/>
          </p:nvPr>
        </p:nvSpPr>
        <p:spPr/>
        <p:txBody>
          <a:bodyPr/>
          <a:lstStyle/>
          <a:p>
            <a:r>
              <a:rPr lang="sk-SK" dirty="0"/>
              <a:t>Ďakujem za pozornosť </a:t>
            </a:r>
            <a:r>
              <a:rPr lang="sk-SK" dirty="0">
                <a:sym typeface="Wingdings" panose="05000000000000000000" pitchFamily="2" charset="2"/>
              </a:rPr>
              <a:t> </a:t>
            </a:r>
            <a:endParaRPr lang="sk-SK" dirty="0"/>
          </a:p>
        </p:txBody>
      </p:sp>
      <p:sp>
        <p:nvSpPr>
          <p:cNvPr id="3" name="Podnadpis 2">
            <a:extLst>
              <a:ext uri="{FF2B5EF4-FFF2-40B4-BE49-F238E27FC236}">
                <a16:creationId xmlns:a16="http://schemas.microsoft.com/office/drawing/2014/main" id="{A4DC104B-3C0B-4566-84A4-7E04CADB1AB4}"/>
              </a:ext>
            </a:extLst>
          </p:cNvPr>
          <p:cNvSpPr>
            <a:spLocks noGrp="1"/>
          </p:cNvSpPr>
          <p:nvPr>
            <p:ph type="subTitle" idx="1"/>
          </p:nvPr>
        </p:nvSpPr>
        <p:spPr/>
        <p:txBody>
          <a:bodyPr/>
          <a:lstStyle/>
          <a:p>
            <a:endParaRPr lang="sk-SK"/>
          </a:p>
        </p:txBody>
      </p:sp>
    </p:spTree>
    <p:extLst>
      <p:ext uri="{BB962C8B-B14F-4D97-AF65-F5344CB8AC3E}">
        <p14:creationId xmlns:p14="http://schemas.microsoft.com/office/powerpoint/2010/main" val="685402917"/>
      </p:ext>
    </p:extLst>
  </p:cSld>
  <p:clrMapOvr>
    <a:masterClrMapping/>
  </p:clrMapOvr>
</p:sld>
</file>

<file path=ppt/theme/theme1.xml><?xml version="1.0" encoding="utf-8"?>
<a:theme xmlns:a="http://schemas.openxmlformats.org/drawingml/2006/main" name="ArchVTI">
  <a:themeElements>
    <a:clrScheme name="AnalogousFromLightSeedLeftStep">
      <a:dk1>
        <a:srgbClr val="000000"/>
      </a:dk1>
      <a:lt1>
        <a:srgbClr val="FFFFFF"/>
      </a:lt1>
      <a:dk2>
        <a:srgbClr val="243641"/>
      </a:dk2>
      <a:lt2>
        <a:srgbClr val="E8E4E2"/>
      </a:lt2>
      <a:accent1>
        <a:srgbClr val="43AAEA"/>
      </a:accent1>
      <a:accent2>
        <a:srgbClr val="38B3AF"/>
      </a:accent2>
      <a:accent3>
        <a:srgbClr val="32B67B"/>
      </a:accent3>
      <a:accent4>
        <a:srgbClr val="2EBA40"/>
      </a:accent4>
      <a:accent5>
        <a:srgbClr val="5AB536"/>
      </a:accent5>
      <a:accent6>
        <a:srgbClr val="8BAD39"/>
      </a:accent6>
      <a:hlink>
        <a:srgbClr val="A6775A"/>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Facet</Template>
  <TotalTime>96</TotalTime>
  <Words>497</Words>
  <Application>Microsoft Office PowerPoint</Application>
  <PresentationFormat>Širokouhlá</PresentationFormat>
  <Paragraphs>26</Paragraphs>
  <Slides>7</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7</vt:i4>
      </vt:variant>
    </vt:vector>
  </HeadingPairs>
  <TitlesOfParts>
    <vt:vector size="12" baseType="lpstr">
      <vt:lpstr>Arial</vt:lpstr>
      <vt:lpstr>Avenir Next LT Pro</vt:lpstr>
      <vt:lpstr>Footlight MT Light</vt:lpstr>
      <vt:lpstr>Roboto</vt:lpstr>
      <vt:lpstr>ArchVTI</vt:lpstr>
      <vt:lpstr>Frankfurt am Main </vt:lpstr>
      <vt:lpstr>Städel Museum</vt:lpstr>
      <vt:lpstr>Palmengarten</vt:lpstr>
      <vt:lpstr>Römerberg</vt:lpstr>
      <vt:lpstr>Alte Oper</vt:lpstr>
      <vt:lpstr>Schirn Kunsthalle</vt:lpstr>
      <vt:lpstr>Ďakujem za pozornosť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Frankfurt am Main</dc:title>
  <dc:creator>Nelly Gajdicova</dc:creator>
  <cp:lastModifiedBy>Nelly Gajdicova</cp:lastModifiedBy>
  <cp:revision>10</cp:revision>
  <dcterms:created xsi:type="dcterms:W3CDTF">2021-06-17T17:29:49Z</dcterms:created>
  <dcterms:modified xsi:type="dcterms:W3CDTF">2021-06-17T19:06:05Z</dcterms:modified>
</cp:coreProperties>
</file>