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54"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k-SK" smtClean="0"/>
              <a:t>Upravte štýly predlohy textu</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k-SK" smtClean="0"/>
              <a:t>Upravte štýly predlohy textu</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k-SK" smtClean="0"/>
              <a:t>Upravte štýly predlohy textu</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k-SK" smtClean="0"/>
              <a:t>Upravte štýly predlohy textu</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k-SK" smtClean="0"/>
              <a:t>Upravte štýly predlohy textu</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045028" y="2045779"/>
            <a:ext cx="9849395" cy="1613743"/>
          </a:xfrm>
        </p:spPr>
        <p:txBody>
          <a:bodyPr/>
          <a:lstStyle/>
          <a:p>
            <a:r>
              <a:rPr lang="sk-SK" dirty="0" smtClean="0"/>
              <a:t>Letecká doprava</a:t>
            </a:r>
            <a:endParaRPr lang="sk-SK" dirty="0"/>
          </a:p>
        </p:txBody>
      </p:sp>
      <p:sp>
        <p:nvSpPr>
          <p:cNvPr id="3" name="Podnadpis 2"/>
          <p:cNvSpPr>
            <a:spLocks noGrp="1"/>
          </p:cNvSpPr>
          <p:nvPr>
            <p:ph type="subTitle" idx="1"/>
          </p:nvPr>
        </p:nvSpPr>
        <p:spPr>
          <a:xfrm>
            <a:off x="1384663" y="3659522"/>
            <a:ext cx="7486836" cy="1086237"/>
          </a:xfrm>
        </p:spPr>
        <p:txBody>
          <a:bodyPr>
            <a:normAutofit/>
          </a:bodyPr>
          <a:lstStyle/>
          <a:p>
            <a:r>
              <a:rPr lang="sk-SK" sz="2800" dirty="0" smtClean="0"/>
              <a:t>STREDOŠKOLSKÁ ODBORNÁ ČINNOSŤ</a:t>
            </a:r>
            <a:endParaRPr lang="sk-SK" sz="2800" dirty="0"/>
          </a:p>
        </p:txBody>
      </p:sp>
      <p:sp>
        <p:nvSpPr>
          <p:cNvPr id="4" name="BlokTextu 3"/>
          <p:cNvSpPr txBox="1"/>
          <p:nvPr/>
        </p:nvSpPr>
        <p:spPr>
          <a:xfrm>
            <a:off x="8216537" y="5408023"/>
            <a:ext cx="2677886" cy="369332"/>
          </a:xfrm>
          <a:prstGeom prst="rect">
            <a:avLst/>
          </a:prstGeom>
          <a:noFill/>
        </p:spPr>
        <p:txBody>
          <a:bodyPr wrap="square" rtlCol="0">
            <a:spAutoFit/>
          </a:bodyPr>
          <a:lstStyle/>
          <a:p>
            <a:r>
              <a:rPr lang="sk-SK" dirty="0" smtClean="0"/>
              <a:t>TOMÁŠ KLEKNER, III.A</a:t>
            </a:r>
            <a:endParaRPr lang="sk-SK" dirty="0"/>
          </a:p>
        </p:txBody>
      </p:sp>
      <p:pic>
        <p:nvPicPr>
          <p:cNvPr id="6" name="Obrázo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706" y="84727"/>
            <a:ext cx="4243608" cy="2451292"/>
          </a:xfrm>
          <a:prstGeom prst="rect">
            <a:avLst/>
          </a:prstGeom>
        </p:spPr>
      </p:pic>
    </p:spTree>
    <p:extLst>
      <p:ext uri="{BB962C8B-B14F-4D97-AF65-F5344CB8AC3E}">
        <p14:creationId xmlns:p14="http://schemas.microsoft.com/office/powerpoint/2010/main" val="3869098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C:\Users\Kleky\Pictures\graf3.png"/>
          <p:cNvPicPr/>
          <p:nvPr/>
        </p:nvPicPr>
        <p:blipFill>
          <a:blip r:embed="rId2">
            <a:extLst>
              <a:ext uri="{28A0092B-C50C-407E-A947-70E740481C1C}">
                <a14:useLocalDpi xmlns:a14="http://schemas.microsoft.com/office/drawing/2010/main" val="0"/>
              </a:ext>
            </a:extLst>
          </a:blip>
          <a:srcRect/>
          <a:stretch>
            <a:fillRect/>
          </a:stretch>
        </p:blipFill>
        <p:spPr bwMode="auto">
          <a:xfrm>
            <a:off x="826164" y="114388"/>
            <a:ext cx="5579745" cy="2254739"/>
          </a:xfrm>
          <a:prstGeom prst="rect">
            <a:avLst/>
          </a:prstGeom>
          <a:noFill/>
          <a:ln>
            <a:noFill/>
          </a:ln>
        </p:spPr>
      </p:pic>
      <p:pic>
        <p:nvPicPr>
          <p:cNvPr id="5" name="Obrázok 4" descr="C:\Users\Kleky\Pictures\graf4.png"/>
          <p:cNvPicPr/>
          <p:nvPr/>
        </p:nvPicPr>
        <p:blipFill>
          <a:blip r:embed="rId3">
            <a:extLst>
              <a:ext uri="{28A0092B-C50C-407E-A947-70E740481C1C}">
                <a14:useLocalDpi xmlns:a14="http://schemas.microsoft.com/office/drawing/2010/main" val="0"/>
              </a:ext>
            </a:extLst>
          </a:blip>
          <a:srcRect/>
          <a:stretch>
            <a:fillRect/>
          </a:stretch>
        </p:blipFill>
        <p:spPr bwMode="auto">
          <a:xfrm>
            <a:off x="6488299" y="114388"/>
            <a:ext cx="5537446" cy="2254739"/>
          </a:xfrm>
          <a:prstGeom prst="rect">
            <a:avLst/>
          </a:prstGeom>
          <a:noFill/>
          <a:ln>
            <a:noFill/>
          </a:ln>
        </p:spPr>
      </p:pic>
      <p:pic>
        <p:nvPicPr>
          <p:cNvPr id="6" name="Obrázok 5" descr="C:\Users\Kleky\Pictures\graf5.png"/>
          <p:cNvPicPr/>
          <p:nvPr/>
        </p:nvPicPr>
        <p:blipFill>
          <a:blip r:embed="rId4">
            <a:extLst>
              <a:ext uri="{28A0092B-C50C-407E-A947-70E740481C1C}">
                <a14:useLocalDpi xmlns:a14="http://schemas.microsoft.com/office/drawing/2010/main" val="0"/>
              </a:ext>
            </a:extLst>
          </a:blip>
          <a:srcRect/>
          <a:stretch>
            <a:fillRect/>
          </a:stretch>
        </p:blipFill>
        <p:spPr bwMode="auto">
          <a:xfrm>
            <a:off x="826164" y="2404218"/>
            <a:ext cx="5579745" cy="2161309"/>
          </a:xfrm>
          <a:prstGeom prst="rect">
            <a:avLst/>
          </a:prstGeom>
          <a:noFill/>
          <a:ln>
            <a:noFill/>
          </a:ln>
        </p:spPr>
      </p:pic>
      <p:pic>
        <p:nvPicPr>
          <p:cNvPr id="7" name="Obrázok 6" descr="C:\Users\Kleky\Pictures\graf12.png"/>
          <p:cNvPicPr/>
          <p:nvPr/>
        </p:nvPicPr>
        <p:blipFill>
          <a:blip r:embed="rId5">
            <a:extLst>
              <a:ext uri="{28A0092B-C50C-407E-A947-70E740481C1C}">
                <a14:useLocalDpi xmlns:a14="http://schemas.microsoft.com/office/drawing/2010/main" val="0"/>
              </a:ext>
            </a:extLst>
          </a:blip>
          <a:srcRect/>
          <a:stretch>
            <a:fillRect/>
          </a:stretch>
        </p:blipFill>
        <p:spPr bwMode="auto">
          <a:xfrm>
            <a:off x="3616035" y="4600619"/>
            <a:ext cx="5579745" cy="2160400"/>
          </a:xfrm>
          <a:prstGeom prst="rect">
            <a:avLst/>
          </a:prstGeom>
          <a:noFill/>
          <a:ln>
            <a:noFill/>
          </a:ln>
        </p:spPr>
      </p:pic>
      <p:pic>
        <p:nvPicPr>
          <p:cNvPr id="8" name="Obrázok 7" descr="C:\Users\Kleky\Pictures\graf14.png"/>
          <p:cNvPicPr/>
          <p:nvPr/>
        </p:nvPicPr>
        <p:blipFill>
          <a:blip r:embed="rId6">
            <a:extLst>
              <a:ext uri="{28A0092B-C50C-407E-A947-70E740481C1C}">
                <a14:useLocalDpi xmlns:a14="http://schemas.microsoft.com/office/drawing/2010/main" val="0"/>
              </a:ext>
            </a:extLst>
          </a:blip>
          <a:srcRect/>
          <a:stretch>
            <a:fillRect/>
          </a:stretch>
        </p:blipFill>
        <p:spPr bwMode="auto">
          <a:xfrm>
            <a:off x="6488299" y="2404218"/>
            <a:ext cx="5537446" cy="2161309"/>
          </a:xfrm>
          <a:prstGeom prst="rect">
            <a:avLst/>
          </a:prstGeom>
          <a:noFill/>
          <a:ln>
            <a:noFill/>
          </a:ln>
        </p:spPr>
      </p:pic>
    </p:spTree>
    <p:extLst>
      <p:ext uri="{BB962C8B-B14F-4D97-AF65-F5344CB8AC3E}">
        <p14:creationId xmlns:p14="http://schemas.microsoft.com/office/powerpoint/2010/main" val="396326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284018"/>
            <a:ext cx="9601200" cy="1485900"/>
          </a:xfrm>
        </p:spPr>
        <p:txBody>
          <a:bodyPr>
            <a:normAutofit/>
          </a:bodyPr>
          <a:lstStyle/>
          <a:p>
            <a:r>
              <a:rPr lang="sk-SK" sz="6000" dirty="0" smtClean="0"/>
              <a:t>POROVNÁVANIE TRÁS</a:t>
            </a:r>
            <a:endParaRPr lang="sk-SK" sz="6000" dirty="0"/>
          </a:p>
        </p:txBody>
      </p:sp>
      <p:sp>
        <p:nvSpPr>
          <p:cNvPr id="3" name="Zástupný objekt pre obsah 2"/>
          <p:cNvSpPr>
            <a:spLocks noGrp="1"/>
          </p:cNvSpPr>
          <p:nvPr>
            <p:ph idx="1"/>
          </p:nvPr>
        </p:nvSpPr>
        <p:spPr>
          <a:xfrm>
            <a:off x="1371600" y="1406235"/>
            <a:ext cx="9601200" cy="3581400"/>
          </a:xfrm>
        </p:spPr>
        <p:txBody>
          <a:bodyPr/>
          <a:lstStyle/>
          <a:p>
            <a:pPr algn="just">
              <a:buFont typeface="Courier New" panose="02070309020205020404" pitchFamily="49" charset="0"/>
              <a:buChar char="o"/>
            </a:pPr>
            <a:r>
              <a:rPr lang="sk-SK" dirty="0"/>
              <a:t>V tejto časti sa budeme zaoberať porovnaním celkových nákladov na prepravu na trase približne 1000 km. Vybrali sme turisticky a ekonomicky známu destináciu – Rím, Taliansko. </a:t>
            </a:r>
          </a:p>
          <a:p>
            <a:pPr algn="just">
              <a:buFont typeface="Courier New" panose="02070309020205020404" pitchFamily="49" charset="0"/>
              <a:buChar char="o"/>
            </a:pPr>
            <a:r>
              <a:rPr lang="sk-SK" dirty="0"/>
              <a:t>Graf č. 1 nám ukáže dĺžku trasy pre cestovanie autom, vlakom a letecky. </a:t>
            </a:r>
            <a:r>
              <a:rPr lang="sk-SK" dirty="0" smtClean="0"/>
              <a:t>Kým </a:t>
            </a:r>
            <a:r>
              <a:rPr lang="sk-SK" dirty="0"/>
              <a:t>rozdiel medzi cestou a železnicou je len 262 km, pri vzdušnej vzdialenosti je to rozdiel až 378 km pri doprave po </a:t>
            </a:r>
            <a:r>
              <a:rPr lang="sk-SK" dirty="0" smtClean="0"/>
              <a:t>ceste a až </a:t>
            </a:r>
            <a:r>
              <a:rPr lang="sk-SK" dirty="0"/>
              <a:t>640 km pri preprave po železnici.</a:t>
            </a:r>
          </a:p>
          <a:p>
            <a:endParaRPr lang="sk-SK" dirty="0"/>
          </a:p>
        </p:txBody>
      </p:sp>
      <p:pic>
        <p:nvPicPr>
          <p:cNvPr id="17" name="Obrázok 16"/>
          <p:cNvPicPr>
            <a:picLocks noChangeAspect="1"/>
          </p:cNvPicPr>
          <p:nvPr/>
        </p:nvPicPr>
        <p:blipFill>
          <a:blip r:embed="rId2"/>
          <a:stretch>
            <a:fillRect/>
          </a:stretch>
        </p:blipFill>
        <p:spPr>
          <a:xfrm>
            <a:off x="3993461" y="3616035"/>
            <a:ext cx="4357478" cy="2743199"/>
          </a:xfrm>
          <a:prstGeom prst="rect">
            <a:avLst/>
          </a:prstGeom>
        </p:spPr>
      </p:pic>
    </p:spTree>
    <p:extLst>
      <p:ext uri="{BB962C8B-B14F-4D97-AF65-F5344CB8AC3E}">
        <p14:creationId xmlns:p14="http://schemas.microsoft.com/office/powerpoint/2010/main" val="82156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945195" y="296837"/>
            <a:ext cx="9601200" cy="5271655"/>
          </a:xfrm>
        </p:spPr>
        <p:txBody>
          <a:bodyPr>
            <a:normAutofit/>
          </a:bodyPr>
          <a:lstStyle/>
          <a:p>
            <a:pPr algn="just">
              <a:buFont typeface="Courier New" panose="02070309020205020404" pitchFamily="49" charset="0"/>
              <a:buChar char="o"/>
            </a:pPr>
            <a:r>
              <a:rPr lang="sk-SK" dirty="0"/>
              <a:t>Časový rozdiel medzi dopravou je ešte markantnejší. Z grafu č. 2 je to zrejmé. Pokiaľ autom trvá cesta 15 hodín, </a:t>
            </a:r>
            <a:r>
              <a:rPr lang="sk-SK" dirty="0" smtClean="0"/>
              <a:t>vlakom </a:t>
            </a:r>
            <a:r>
              <a:rPr lang="sk-SK" dirty="0"/>
              <a:t>17 hodín, pri leteckej doprave je to len 1 </a:t>
            </a:r>
            <a:r>
              <a:rPr lang="sk-SK" dirty="0" smtClean="0"/>
              <a:t>hodina!</a:t>
            </a:r>
            <a:endParaRPr lang="sk-SK" dirty="0"/>
          </a:p>
          <a:p>
            <a:endParaRPr lang="sk-SK" dirty="0" smtClean="0"/>
          </a:p>
          <a:p>
            <a:endParaRPr lang="sk-SK" dirty="0"/>
          </a:p>
          <a:p>
            <a:endParaRPr lang="sk-SK" dirty="0" smtClean="0"/>
          </a:p>
          <a:p>
            <a:endParaRPr lang="sk-SK" dirty="0"/>
          </a:p>
          <a:p>
            <a:pPr algn="just">
              <a:buFont typeface="Courier New" panose="02070309020205020404" pitchFamily="49" charset="0"/>
              <a:buChar char="o"/>
            </a:pPr>
            <a:r>
              <a:rPr lang="sk-SK" dirty="0" smtClean="0"/>
              <a:t>Aj </a:t>
            </a:r>
            <a:r>
              <a:rPr lang="sk-SK" dirty="0"/>
              <a:t>keď graf č. 3 ukazuje ešte markantnejší rozdiel v cene prepravy, nie je to celkom pravda. Pokým cenovo preprava autom a vlakom je relatívne zrejmá z cien ropy, pri cenotvorbe leteniek je to úplne ináč. Ceny leteniek taktiež kolísajú v závislosti na cene ropy, no tu treba ešte pripočítať príplatky, ktoré si aerolinky určujú samé.</a:t>
            </a:r>
          </a:p>
        </p:txBody>
      </p:sp>
      <p:pic>
        <p:nvPicPr>
          <p:cNvPr id="6" name="Obrázok 5"/>
          <p:cNvPicPr>
            <a:picLocks noChangeAspect="1"/>
          </p:cNvPicPr>
          <p:nvPr/>
        </p:nvPicPr>
        <p:blipFill>
          <a:blip r:embed="rId2"/>
          <a:stretch>
            <a:fillRect/>
          </a:stretch>
        </p:blipFill>
        <p:spPr>
          <a:xfrm>
            <a:off x="3380508" y="920113"/>
            <a:ext cx="3782292" cy="2123387"/>
          </a:xfrm>
          <a:prstGeom prst="rect">
            <a:avLst/>
          </a:prstGeom>
        </p:spPr>
      </p:pic>
      <p:pic>
        <p:nvPicPr>
          <p:cNvPr id="9" name="Obrázok 8"/>
          <p:cNvPicPr>
            <a:picLocks noChangeAspect="1"/>
          </p:cNvPicPr>
          <p:nvPr/>
        </p:nvPicPr>
        <p:blipFill>
          <a:blip r:embed="rId3"/>
          <a:stretch>
            <a:fillRect/>
          </a:stretch>
        </p:blipFill>
        <p:spPr>
          <a:xfrm>
            <a:off x="6497782" y="4336473"/>
            <a:ext cx="4375681" cy="2441863"/>
          </a:xfrm>
          <a:prstGeom prst="rect">
            <a:avLst/>
          </a:prstGeom>
        </p:spPr>
      </p:pic>
    </p:spTree>
    <p:extLst>
      <p:ext uri="{BB962C8B-B14F-4D97-AF65-F5344CB8AC3E}">
        <p14:creationId xmlns:p14="http://schemas.microsoft.com/office/powerpoint/2010/main" val="108016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6000" dirty="0" smtClean="0"/>
              <a:t>ZÁVER</a:t>
            </a:r>
            <a:endParaRPr lang="sk-SK" sz="6000" dirty="0"/>
          </a:p>
        </p:txBody>
      </p:sp>
      <p:sp>
        <p:nvSpPr>
          <p:cNvPr id="3" name="Zástupný objekt pre obsah 2"/>
          <p:cNvSpPr>
            <a:spLocks noGrp="1"/>
          </p:cNvSpPr>
          <p:nvPr>
            <p:ph idx="1"/>
          </p:nvPr>
        </p:nvSpPr>
        <p:spPr>
          <a:xfrm>
            <a:off x="1371600" y="1953491"/>
            <a:ext cx="9601200" cy="3581400"/>
          </a:xfrm>
        </p:spPr>
        <p:txBody>
          <a:bodyPr>
            <a:normAutofit/>
          </a:bodyPr>
          <a:lstStyle/>
          <a:p>
            <a:pPr algn="just"/>
            <a:r>
              <a:rPr lang="sk-SK" sz="2400" dirty="0"/>
              <a:t>Záverom by sme chceli len pripomenúť, že letecká doprava je najbezpečnejším spôsobom cestovania. Aby si toto svoje prvenstvo udržala, nesmie žiadna krajina, žiaden dopravca, výrobca ani organizácia poľaviť vo svojom úsilí v boji proti leteckým nehodám. Práve vďaka tomuto úsiliu je v tomto ohľade letecká doprava tak výnimočná a obľúbená.</a:t>
            </a:r>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3451" flipH="1">
            <a:off x="5514984" y="3875177"/>
            <a:ext cx="5583451" cy="3008085"/>
          </a:xfrm>
          <a:prstGeom prst="rect">
            <a:avLst/>
          </a:prstGeom>
        </p:spPr>
      </p:pic>
    </p:spTree>
    <p:extLst>
      <p:ext uri="{BB962C8B-B14F-4D97-AF65-F5344CB8AC3E}">
        <p14:creationId xmlns:p14="http://schemas.microsoft.com/office/powerpoint/2010/main" val="307078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p:cNvSpPr>
            <a:spLocks noGrp="1"/>
          </p:cNvSpPr>
          <p:nvPr>
            <p:ph idx="1"/>
          </p:nvPr>
        </p:nvSpPr>
        <p:spPr>
          <a:xfrm>
            <a:off x="2299854" y="249382"/>
            <a:ext cx="8811491" cy="1122218"/>
          </a:xfrm>
        </p:spPr>
        <p:txBody>
          <a:bodyPr>
            <a:normAutofit fontScale="92500"/>
          </a:bodyPr>
          <a:lstStyle/>
          <a:p>
            <a:pPr marL="0" indent="0">
              <a:buNone/>
            </a:pPr>
            <a:r>
              <a:rPr lang="sk-SK" sz="6000" dirty="0" smtClean="0"/>
              <a:t>ĎAKUJEM ZA POZORNOSŤ!</a:t>
            </a:r>
            <a:endParaRPr lang="sk-SK" sz="6000"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260764"/>
            <a:ext cx="6622473" cy="5486400"/>
          </a:xfrm>
          <a:prstGeom prst="rect">
            <a:avLst/>
          </a:prstGeom>
        </p:spPr>
      </p:pic>
    </p:spTree>
    <p:extLst>
      <p:ext uri="{BB962C8B-B14F-4D97-AF65-F5344CB8AC3E}">
        <p14:creationId xmlns:p14="http://schemas.microsoft.com/office/powerpoint/2010/main" val="373578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902970"/>
            <a:ext cx="9601200" cy="1485900"/>
          </a:xfrm>
        </p:spPr>
        <p:txBody>
          <a:bodyPr>
            <a:normAutofit/>
          </a:bodyPr>
          <a:lstStyle/>
          <a:p>
            <a:r>
              <a:rPr lang="sk-SK" sz="6000" dirty="0" smtClean="0"/>
              <a:t>OBSAH</a:t>
            </a:r>
            <a:endParaRPr lang="sk-SK" sz="6000" dirty="0"/>
          </a:p>
        </p:txBody>
      </p:sp>
      <p:sp>
        <p:nvSpPr>
          <p:cNvPr id="3" name="Zástupný objekt pre obsah 2"/>
          <p:cNvSpPr>
            <a:spLocks noGrp="1"/>
          </p:cNvSpPr>
          <p:nvPr>
            <p:ph idx="1"/>
          </p:nvPr>
        </p:nvSpPr>
        <p:spPr>
          <a:xfrm>
            <a:off x="1371600" y="2664823"/>
            <a:ext cx="9601200" cy="3581400"/>
          </a:xfrm>
        </p:spPr>
        <p:txBody>
          <a:bodyPr>
            <a:normAutofit/>
          </a:bodyPr>
          <a:lstStyle/>
          <a:p>
            <a:pPr>
              <a:buFont typeface="Courier New" panose="02070309020205020404" pitchFamily="49" charset="0"/>
              <a:buChar char="o"/>
            </a:pPr>
            <a:r>
              <a:rPr lang="sk-SK" sz="3600" dirty="0" smtClean="0"/>
              <a:t>ÚVOD</a:t>
            </a:r>
          </a:p>
          <a:p>
            <a:pPr>
              <a:buFont typeface="Courier New" panose="02070309020205020404" pitchFamily="49" charset="0"/>
              <a:buChar char="o"/>
            </a:pPr>
            <a:r>
              <a:rPr lang="sk-SK" sz="3600" dirty="0" smtClean="0"/>
              <a:t>TEORETICKÁ ČASŤ</a:t>
            </a:r>
          </a:p>
          <a:p>
            <a:pPr>
              <a:buFont typeface="Courier New" panose="02070309020205020404" pitchFamily="49" charset="0"/>
              <a:buChar char="o"/>
            </a:pPr>
            <a:r>
              <a:rPr lang="sk-SK" sz="3600" dirty="0" smtClean="0"/>
              <a:t>PRAKTICKÁ ČASŤ</a:t>
            </a:r>
          </a:p>
          <a:p>
            <a:pPr>
              <a:buFont typeface="Courier New" panose="02070309020205020404" pitchFamily="49" charset="0"/>
              <a:buChar char="o"/>
            </a:pPr>
            <a:r>
              <a:rPr lang="sk-SK" sz="3600" dirty="0" smtClean="0"/>
              <a:t>ZÁVER</a:t>
            </a:r>
            <a:endParaRPr lang="sk-SK" sz="3600" dirty="0"/>
          </a:p>
        </p:txBody>
      </p:sp>
      <p:pic>
        <p:nvPicPr>
          <p:cNvPr id="6" name="Obrázo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172200" y="1907177"/>
            <a:ext cx="5414554" cy="4073980"/>
          </a:xfrm>
          <a:prstGeom prst="rect">
            <a:avLst/>
          </a:prstGeom>
        </p:spPr>
      </p:pic>
    </p:spTree>
    <p:extLst>
      <p:ext uri="{BB962C8B-B14F-4D97-AF65-F5344CB8AC3E}">
        <p14:creationId xmlns:p14="http://schemas.microsoft.com/office/powerpoint/2010/main" val="1816983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654627"/>
            <a:ext cx="9601200" cy="1485900"/>
          </a:xfrm>
        </p:spPr>
        <p:txBody>
          <a:bodyPr>
            <a:normAutofit/>
          </a:bodyPr>
          <a:lstStyle/>
          <a:p>
            <a:r>
              <a:rPr lang="sk-SK" sz="6000" dirty="0" smtClean="0"/>
              <a:t>ÚVOD</a:t>
            </a:r>
            <a:endParaRPr lang="sk-SK" sz="6000" dirty="0"/>
          </a:p>
        </p:txBody>
      </p:sp>
      <p:sp>
        <p:nvSpPr>
          <p:cNvPr id="3" name="Zástupný objekt pre obsah 2"/>
          <p:cNvSpPr>
            <a:spLocks noGrp="1"/>
          </p:cNvSpPr>
          <p:nvPr>
            <p:ph idx="1"/>
          </p:nvPr>
        </p:nvSpPr>
        <p:spPr>
          <a:xfrm>
            <a:off x="1371600" y="1884218"/>
            <a:ext cx="10097589" cy="4339244"/>
          </a:xfrm>
        </p:spPr>
        <p:txBody>
          <a:bodyPr>
            <a:noAutofit/>
          </a:bodyPr>
          <a:lstStyle/>
          <a:p>
            <a:pPr algn="just">
              <a:buFont typeface="Courier New" panose="02070309020205020404" pitchFamily="49" charset="0"/>
              <a:buChar char="o"/>
            </a:pPr>
            <a:r>
              <a:rPr lang="sk-SK" sz="2400" dirty="0"/>
              <a:t>Aj keď je letecká doprava považovaná za najmladšie odvetvie dopravy, má svoje počiatky už na začiatku 19. storočia. V súčasnej dobe tak letecká doprava ponúka kvalitnú, bezpečnú a rýchlu prepravu osôb, pošty, ale aj nákladov</a:t>
            </a:r>
            <a:r>
              <a:rPr lang="sk-SK" sz="2400" dirty="0" smtClean="0"/>
              <a:t>.</a:t>
            </a:r>
          </a:p>
          <a:p>
            <a:pPr algn="just">
              <a:buFont typeface="Courier New" panose="02070309020205020404" pitchFamily="49" charset="0"/>
              <a:buChar char="o"/>
            </a:pPr>
            <a:r>
              <a:rPr lang="sk-SK" sz="2400" dirty="0" smtClean="0"/>
              <a:t>Prioritu </a:t>
            </a:r>
            <a:r>
              <a:rPr lang="sk-SK" sz="2400" dirty="0"/>
              <a:t>leteckej dopravy vytvára nielen príjemné prostredie, pohodlné vybavenie priestoru na palube lietadla pre cestujúcich, ale hlavne skrátenie prepravnej </a:t>
            </a:r>
            <a:r>
              <a:rPr lang="sk-SK" sz="2400" dirty="0" smtClean="0"/>
              <a:t>doby.</a:t>
            </a:r>
            <a:endParaRPr lang="sk-SK" sz="2400" dirty="0"/>
          </a:p>
          <a:p>
            <a:pPr>
              <a:buFont typeface="Courier New" panose="02070309020205020404" pitchFamily="49" charset="0"/>
              <a:buChar char="o"/>
            </a:pPr>
            <a:endParaRPr lang="sk-SK" sz="2400" dirty="0"/>
          </a:p>
        </p:txBody>
      </p:sp>
    </p:spTree>
    <p:extLst>
      <p:ext uri="{BB962C8B-B14F-4D97-AF65-F5344CB8AC3E}">
        <p14:creationId xmlns:p14="http://schemas.microsoft.com/office/powerpoint/2010/main" val="46019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6000" dirty="0" smtClean="0"/>
              <a:t>TEORETICKÁ ČASŤ</a:t>
            </a:r>
            <a:endParaRPr lang="sk-SK" sz="6000" dirty="0"/>
          </a:p>
        </p:txBody>
      </p:sp>
      <p:sp>
        <p:nvSpPr>
          <p:cNvPr id="3" name="Zástupný objekt pre obsah 2"/>
          <p:cNvSpPr>
            <a:spLocks noGrp="1"/>
          </p:cNvSpPr>
          <p:nvPr>
            <p:ph idx="1"/>
          </p:nvPr>
        </p:nvSpPr>
        <p:spPr>
          <a:xfrm>
            <a:off x="1371600" y="2171700"/>
            <a:ext cx="9601200" cy="3581400"/>
          </a:xfrm>
        </p:spPr>
        <p:txBody>
          <a:bodyPr/>
          <a:lstStyle/>
          <a:p>
            <a:pPr algn="just">
              <a:buFont typeface="Courier New" panose="02070309020205020404" pitchFamily="49" charset="0"/>
              <a:buChar char="o"/>
            </a:pPr>
            <a:r>
              <a:rPr lang="sk-SK" sz="2400" dirty="0"/>
              <a:t>V teoretickej časti sa zaoberáme vývojom, bezpečnosťou leteckej </a:t>
            </a:r>
            <a:r>
              <a:rPr lang="sk-SK" sz="2400" dirty="0" smtClean="0"/>
              <a:t>dopravy leteckým nehodám. Môžeme povedať, že ide </a:t>
            </a:r>
            <a:r>
              <a:rPr lang="sk-SK" sz="2400" dirty="0"/>
              <a:t>o najbezpečnejšiu prepravu z miesta A do miesta B</a:t>
            </a:r>
            <a:r>
              <a:rPr lang="sk-SK" sz="2400" dirty="0" smtClean="0"/>
              <a:t>.</a:t>
            </a:r>
          </a:p>
          <a:p>
            <a:pPr algn="just">
              <a:buFont typeface="Courier New" panose="02070309020205020404" pitchFamily="49" charset="0"/>
              <a:buChar char="o"/>
            </a:pPr>
            <a:r>
              <a:rPr lang="sk-SK" sz="2400" dirty="0" smtClean="0"/>
              <a:t>Chceme hlavne poukázať na bezpečnosť leteckej dopravy v súčasnosti.</a:t>
            </a:r>
            <a:endParaRPr lang="sk-SK" sz="2400" dirty="0"/>
          </a:p>
          <a:p>
            <a:pPr algn="just">
              <a:buFont typeface="Courier New" panose="02070309020205020404" pitchFamily="49" charset="0"/>
              <a:buChar char="o"/>
            </a:pPr>
            <a:endParaRPr lang="sk-SK" sz="2400" dirty="0"/>
          </a:p>
          <a:p>
            <a:endParaRPr lang="sk-SK" dirty="0"/>
          </a:p>
        </p:txBody>
      </p:sp>
      <p:pic>
        <p:nvPicPr>
          <p:cNvPr id="5" name="Obrázo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38" y="4336473"/>
            <a:ext cx="3535489" cy="2327564"/>
          </a:xfrm>
          <a:prstGeom prst="rect">
            <a:avLst/>
          </a:prstGeom>
        </p:spPr>
      </p:pic>
    </p:spTree>
    <p:extLst>
      <p:ext uri="{BB962C8B-B14F-4D97-AF65-F5344CB8AC3E}">
        <p14:creationId xmlns:p14="http://schemas.microsoft.com/office/powerpoint/2010/main" val="75183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6000" dirty="0" smtClean="0"/>
              <a:t>ZAČIATKY LIETANIA</a:t>
            </a:r>
            <a:endParaRPr lang="sk-SK" sz="6000" dirty="0"/>
          </a:p>
        </p:txBody>
      </p:sp>
      <p:sp>
        <p:nvSpPr>
          <p:cNvPr id="3" name="Zástupný objekt pre obsah 2"/>
          <p:cNvSpPr>
            <a:spLocks noGrp="1"/>
          </p:cNvSpPr>
          <p:nvPr>
            <p:ph idx="1"/>
          </p:nvPr>
        </p:nvSpPr>
        <p:spPr>
          <a:xfrm>
            <a:off x="1136073" y="1643494"/>
            <a:ext cx="9601200" cy="3581400"/>
          </a:xfrm>
        </p:spPr>
        <p:txBody>
          <a:bodyPr>
            <a:normAutofit/>
          </a:bodyPr>
          <a:lstStyle/>
          <a:p>
            <a:pPr algn="just">
              <a:buFont typeface="Courier New" panose="02070309020205020404" pitchFamily="49" charset="0"/>
              <a:buChar char="o"/>
            </a:pPr>
            <a:r>
              <a:rPr lang="sk-SK" sz="2400" dirty="0" smtClean="0"/>
              <a:t>Túžba ľudí lietať sa pravdepodobne prejavila prvý krát v Číne, kde sú zaznamenané prvé pokusy lietať na šarkanoch zo 6. storočia. Prelomovým rokom bol rok 1903, v ktorom  bratia Wrightovci uskutočnili prvý riadený let lietadla , sú všeobecne uznávaní ako projektanti a stavitelia prvého motorového lietadla a prvého riadeného letu so strojom ťažším ako vzduch.</a:t>
            </a:r>
          </a:p>
          <a:p>
            <a:pPr algn="just">
              <a:buFont typeface="Courier New" panose="02070309020205020404" pitchFamily="49" charset="0"/>
              <a:buChar char="o"/>
            </a:pPr>
            <a:endParaRPr lang="sk-SK" sz="2400" dirty="0"/>
          </a:p>
          <a:p>
            <a:pPr algn="just">
              <a:buFont typeface="Courier New" panose="02070309020205020404" pitchFamily="49" charset="0"/>
              <a:buChar char="o"/>
            </a:pPr>
            <a:endParaRPr lang="sk-SK" dirty="0" smtClean="0"/>
          </a:p>
          <a:p>
            <a:endParaRPr lang="sk-SK" dirty="0"/>
          </a:p>
        </p:txBody>
      </p:sp>
      <p:pic>
        <p:nvPicPr>
          <p:cNvPr id="8" name="Obrázo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82" y="3848102"/>
            <a:ext cx="7827818" cy="2926772"/>
          </a:xfrm>
          <a:prstGeom prst="rect">
            <a:avLst/>
          </a:prstGeom>
          <a:ln>
            <a:noFill/>
          </a:ln>
          <a:effectLst>
            <a:softEdge rad="112500"/>
          </a:effectLst>
        </p:spPr>
      </p:pic>
    </p:spTree>
    <p:extLst>
      <p:ext uri="{BB962C8B-B14F-4D97-AF65-F5344CB8AC3E}">
        <p14:creationId xmlns:p14="http://schemas.microsoft.com/office/powerpoint/2010/main" val="175309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339437"/>
            <a:ext cx="9601200" cy="1485900"/>
          </a:xfrm>
        </p:spPr>
        <p:txBody>
          <a:bodyPr>
            <a:noAutofit/>
          </a:bodyPr>
          <a:lstStyle/>
          <a:p>
            <a:r>
              <a:rPr lang="sk-SK" sz="6000" dirty="0" smtClean="0"/>
              <a:t>ROZDELENIE LETECKEJ DOPRAVY</a:t>
            </a:r>
            <a:endParaRPr lang="sk-SK" sz="6000" dirty="0"/>
          </a:p>
        </p:txBody>
      </p:sp>
      <p:sp>
        <p:nvSpPr>
          <p:cNvPr id="3" name="Zástupný objekt pre obsah 2"/>
          <p:cNvSpPr>
            <a:spLocks noGrp="1"/>
          </p:cNvSpPr>
          <p:nvPr>
            <p:ph idx="1"/>
          </p:nvPr>
        </p:nvSpPr>
        <p:spPr>
          <a:xfrm>
            <a:off x="1371600" y="2230582"/>
            <a:ext cx="9601200" cy="4461163"/>
          </a:xfrm>
        </p:spPr>
        <p:txBody>
          <a:bodyPr>
            <a:normAutofit lnSpcReduction="10000"/>
          </a:bodyPr>
          <a:lstStyle/>
          <a:p>
            <a:pPr marL="0" indent="0">
              <a:buNone/>
            </a:pPr>
            <a:r>
              <a:rPr lang="sk-SK" sz="2200" dirty="0"/>
              <a:t>Letecká doprava sa delí na osobnú a nákladnú.</a:t>
            </a:r>
          </a:p>
          <a:p>
            <a:pPr marL="0" indent="0">
              <a:buNone/>
            </a:pPr>
            <a:r>
              <a:rPr lang="sk-SK" sz="2200" b="1" dirty="0" smtClean="0"/>
              <a:t>Letecká </a:t>
            </a:r>
            <a:r>
              <a:rPr lang="sk-SK" sz="2200" b="1" dirty="0"/>
              <a:t>nákladná doprava</a:t>
            </a:r>
          </a:p>
          <a:p>
            <a:pPr algn="just">
              <a:buFont typeface="Courier New" panose="02070309020205020404" pitchFamily="49" charset="0"/>
              <a:buChar char="o"/>
            </a:pPr>
            <a:r>
              <a:rPr lang="sk-SK" sz="2200" dirty="0"/>
              <a:t>Letecká nákladná doprava je najrýchlejší spôsob prepravy nákladu. Je orientovaná podľa dopytu pre premiestnenie. Spravidla ide o preklad tovaru do osobných dopravných liniek. Niektoré najviac používané nákladné lietadlá sú lietadlá spoločnosti Airbus</a:t>
            </a:r>
            <a:r>
              <a:rPr lang="sk-SK" sz="2200" dirty="0" smtClean="0"/>
              <a:t>.</a:t>
            </a:r>
          </a:p>
          <a:p>
            <a:pPr marL="0" indent="0">
              <a:buNone/>
            </a:pPr>
            <a:r>
              <a:rPr lang="sk-SK" sz="2200" b="1" dirty="0"/>
              <a:t>Letecká osobná doprava </a:t>
            </a:r>
          </a:p>
          <a:p>
            <a:pPr algn="just">
              <a:buFont typeface="Courier New" panose="02070309020205020404" pitchFamily="49" charset="0"/>
              <a:buChar char="o"/>
            </a:pPr>
            <a:r>
              <a:rPr lang="sk-SK" sz="2200" dirty="0"/>
              <a:t>Letecká osobná doprava zahŕňa prepravu osôb leteckou dopravou na pravidelných linkách podľa pravidelného letového </a:t>
            </a:r>
            <a:r>
              <a:rPr lang="sk-SK" sz="2200" dirty="0" smtClean="0"/>
              <a:t>poriadku</a:t>
            </a:r>
          </a:p>
          <a:p>
            <a:pPr algn="just">
              <a:buFont typeface="Courier New" panose="02070309020205020404" pitchFamily="49" charset="0"/>
              <a:buChar char="o"/>
            </a:pPr>
            <a:r>
              <a:rPr lang="sk-SK" sz="2200" dirty="0"/>
              <a:t>Najpoužívanejšie lietadla na prepravu osôb sú typu Airbus A380. Je to najväčšie osobné dopravné lietadlo na svete. Dokáže prepraviť od 525 do 853 cestujúcich.</a:t>
            </a:r>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0503" y="1481049"/>
            <a:ext cx="3231216" cy="1499066"/>
          </a:xfrm>
          <a:prstGeom prst="rect">
            <a:avLst/>
          </a:prstGeom>
        </p:spPr>
      </p:pic>
    </p:spTree>
    <p:extLst>
      <p:ext uri="{BB962C8B-B14F-4D97-AF65-F5344CB8AC3E}">
        <p14:creationId xmlns:p14="http://schemas.microsoft.com/office/powerpoint/2010/main" val="262700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371600" y="259773"/>
            <a:ext cx="9601200" cy="1485900"/>
          </a:xfrm>
        </p:spPr>
        <p:txBody>
          <a:bodyPr>
            <a:normAutofit/>
          </a:bodyPr>
          <a:lstStyle/>
          <a:p>
            <a:r>
              <a:rPr lang="sk-SK" sz="6000" dirty="0" smtClean="0"/>
              <a:t>LETECKÉ NEHODY</a:t>
            </a:r>
            <a:endParaRPr lang="sk-SK" sz="6000" dirty="0"/>
          </a:p>
        </p:txBody>
      </p:sp>
      <p:sp>
        <p:nvSpPr>
          <p:cNvPr id="3" name="Zástupný objekt pre obsah 2"/>
          <p:cNvSpPr>
            <a:spLocks noGrp="1"/>
          </p:cNvSpPr>
          <p:nvPr>
            <p:ph idx="1"/>
          </p:nvPr>
        </p:nvSpPr>
        <p:spPr>
          <a:xfrm>
            <a:off x="1371600" y="1108363"/>
            <a:ext cx="9601200" cy="5943601"/>
          </a:xfrm>
        </p:spPr>
        <p:txBody>
          <a:bodyPr>
            <a:normAutofit fontScale="92500"/>
          </a:bodyPr>
          <a:lstStyle/>
          <a:p>
            <a:pPr marL="0" indent="0">
              <a:buNone/>
            </a:pPr>
            <a:r>
              <a:rPr lang="sk-SK" sz="2400" b="1" dirty="0"/>
              <a:t>11. september </a:t>
            </a:r>
            <a:r>
              <a:rPr lang="sk-SK" sz="2400" b="1" dirty="0" smtClean="0"/>
              <a:t>2001-USA</a:t>
            </a:r>
          </a:p>
          <a:p>
            <a:pPr algn="just">
              <a:buFont typeface="Courier New" panose="02070309020205020404" pitchFamily="49" charset="0"/>
              <a:buChar char="o"/>
            </a:pPr>
            <a:r>
              <a:rPr lang="sk-SK" sz="2400" dirty="0"/>
              <a:t>Teroristi uniesli štyri lietadlá amerických leteckých spoločností American Airlines a United Airlines. Prvé dva stroje narazili do dvoch mrakodrapov Svetového obchodného centra v New Yorku, tretí do Pentagónu vo </a:t>
            </a:r>
            <a:r>
              <a:rPr lang="sk-SK" sz="2400" dirty="0" smtClean="0"/>
              <a:t>Washingtone.</a:t>
            </a:r>
            <a:r>
              <a:rPr lang="sk-SK" sz="2400" dirty="0"/>
              <a:t> </a:t>
            </a:r>
            <a:r>
              <a:rPr lang="sk-SK" sz="2400" dirty="0" smtClean="0"/>
              <a:t>Štvrté </a:t>
            </a:r>
            <a:r>
              <a:rPr lang="sk-SK" sz="2400" dirty="0"/>
              <a:t>lietadlo sa zrútilo neďaleko Pittsburghu</a:t>
            </a:r>
            <a:r>
              <a:rPr lang="sk-SK" sz="2400" dirty="0" smtClean="0"/>
              <a:t>.</a:t>
            </a:r>
          </a:p>
          <a:p>
            <a:pPr marL="0" indent="0">
              <a:buNone/>
            </a:pPr>
            <a:r>
              <a:rPr lang="sk-SK" sz="2400" b="1" dirty="0"/>
              <a:t>25. mája </a:t>
            </a:r>
            <a:r>
              <a:rPr lang="sk-SK" sz="2400" b="1" dirty="0" smtClean="0"/>
              <a:t>2002-Hongkong</a:t>
            </a:r>
          </a:p>
          <a:p>
            <a:pPr algn="just">
              <a:buFont typeface="Courier New" panose="02070309020205020404" pitchFamily="49" charset="0"/>
              <a:buChar char="o"/>
            </a:pPr>
            <a:r>
              <a:rPr lang="sk-SK" sz="2400" dirty="0"/>
              <a:t>Boeing 747-200 taiwanskej spoločnosti China Airlines s 225 osobami na palube spadol do mora pri lete z Taiwanu do Hongkongu</a:t>
            </a:r>
            <a:r>
              <a:rPr lang="sk-SK" sz="2400" dirty="0" smtClean="0"/>
              <a:t>.</a:t>
            </a:r>
          </a:p>
          <a:p>
            <a:pPr marL="0" indent="0">
              <a:buNone/>
            </a:pPr>
            <a:r>
              <a:rPr lang="sk-SK" sz="2400" b="1" dirty="0"/>
              <a:t>29. októbra </a:t>
            </a:r>
            <a:r>
              <a:rPr lang="sk-SK" sz="2400" b="1" dirty="0" smtClean="0"/>
              <a:t>2019-Indonézia</a:t>
            </a:r>
          </a:p>
          <a:p>
            <a:pPr algn="just">
              <a:buFont typeface="Courier New" panose="02070309020205020404" pitchFamily="49" charset="0"/>
              <a:buChar char="o"/>
            </a:pPr>
            <a:r>
              <a:rPr lang="sk-SK" sz="2400" dirty="0"/>
              <a:t>Haváriu indonézskeho lietadla, ktoré sa zrútilo približne 13 minút po štarte z medzinárodného letiska v Jakarte, neprežil nikto z 189 ľudí na palube. Boeing-737 MAX 8 s kapacitou 210 cestujúcich smeroval z Jakarty do mesta Pangkal Pinanga.</a:t>
            </a:r>
          </a:p>
          <a:p>
            <a:pPr marL="0" indent="0" algn="just">
              <a:buNone/>
            </a:pPr>
            <a:r>
              <a:rPr lang="sk-SK" sz="2400" b="1" dirty="0" smtClean="0"/>
              <a:t> </a:t>
            </a:r>
            <a:endParaRPr lang="sk-SK" sz="2400" dirty="0"/>
          </a:p>
          <a:p>
            <a:pPr marL="0" indent="0">
              <a:buNone/>
            </a:pPr>
            <a:endParaRPr lang="sk-SK" dirty="0" smtClean="0"/>
          </a:p>
          <a:p>
            <a:pPr>
              <a:buFont typeface="Courier New" panose="02070309020205020404" pitchFamily="49" charset="0"/>
              <a:buChar char="o"/>
            </a:pPr>
            <a:endParaRPr lang="sk-SK" dirty="0"/>
          </a:p>
        </p:txBody>
      </p:sp>
    </p:spTree>
    <p:extLst>
      <p:ext uri="{BB962C8B-B14F-4D97-AF65-F5344CB8AC3E}">
        <p14:creationId xmlns:p14="http://schemas.microsoft.com/office/powerpoint/2010/main" val="75930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18" y="484909"/>
            <a:ext cx="5056909" cy="3283527"/>
          </a:xfrm>
          <a:prstGeom prst="rect">
            <a:avLst/>
          </a:prstGeom>
        </p:spPr>
      </p:pic>
      <p:pic>
        <p:nvPicPr>
          <p:cNvPr id="6" name="Obrázo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6" y="3990110"/>
            <a:ext cx="4890654" cy="2701635"/>
          </a:xfrm>
          <a:prstGeom prst="rect">
            <a:avLst/>
          </a:prstGeom>
        </p:spPr>
      </p:pic>
      <p:pic>
        <p:nvPicPr>
          <p:cNvPr id="7" name="Obrázo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494" y="968189"/>
            <a:ext cx="3801036" cy="5002306"/>
          </a:xfrm>
          <a:prstGeom prst="rect">
            <a:avLst/>
          </a:prstGeom>
        </p:spPr>
      </p:pic>
      <p:sp>
        <p:nvSpPr>
          <p:cNvPr id="8" name="BlokTextu 7"/>
          <p:cNvSpPr txBox="1"/>
          <p:nvPr/>
        </p:nvSpPr>
        <p:spPr>
          <a:xfrm>
            <a:off x="8884024" y="6430135"/>
            <a:ext cx="3972994" cy="523220"/>
          </a:xfrm>
          <a:prstGeom prst="rect">
            <a:avLst/>
          </a:prstGeom>
          <a:noFill/>
        </p:spPr>
        <p:txBody>
          <a:bodyPr wrap="square" rtlCol="0">
            <a:spAutoFit/>
          </a:bodyPr>
          <a:lstStyle/>
          <a:p>
            <a:r>
              <a:rPr lang="sk-SK" sz="2800" dirty="0" smtClean="0"/>
              <a:t>11. September 2001</a:t>
            </a:r>
            <a:endParaRPr lang="sk-SK" sz="2800" dirty="0"/>
          </a:p>
        </p:txBody>
      </p:sp>
    </p:spTree>
    <p:extLst>
      <p:ext uri="{BB962C8B-B14F-4D97-AF65-F5344CB8AC3E}">
        <p14:creationId xmlns:p14="http://schemas.microsoft.com/office/powerpoint/2010/main" val="9310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6000" dirty="0" smtClean="0"/>
              <a:t>PRAKTICKÁ ČASŤ</a:t>
            </a:r>
            <a:endParaRPr lang="sk-SK" sz="6000" dirty="0"/>
          </a:p>
        </p:txBody>
      </p:sp>
      <p:sp>
        <p:nvSpPr>
          <p:cNvPr id="3" name="Zástupný objekt pre obsah 2"/>
          <p:cNvSpPr>
            <a:spLocks noGrp="1"/>
          </p:cNvSpPr>
          <p:nvPr>
            <p:ph idx="1"/>
          </p:nvPr>
        </p:nvSpPr>
        <p:spPr/>
        <p:txBody>
          <a:bodyPr>
            <a:normAutofit/>
          </a:bodyPr>
          <a:lstStyle/>
          <a:p>
            <a:pPr algn="just">
              <a:buFont typeface="Courier New" panose="02070309020205020404" pitchFamily="49" charset="0"/>
              <a:buChar char="o"/>
            </a:pPr>
            <a:r>
              <a:rPr lang="sk-SK" sz="2400" dirty="0"/>
              <a:t>V praktickej časti sa budeme zaoberať vyhodnocovaním dotazníka ohľadom leteckej dopravy. Porovnáme, aký je časový a finančný  rozdiel medzi autom, vlakom a lietadlom </a:t>
            </a:r>
            <a:r>
              <a:rPr lang="sk-SK" sz="2400" dirty="0" smtClean="0"/>
              <a:t>na </a:t>
            </a:r>
            <a:r>
              <a:rPr lang="sk-SK" sz="2400" dirty="0"/>
              <a:t>konkrétnej trase</a:t>
            </a:r>
            <a:r>
              <a:rPr lang="sk-SK" sz="2400" dirty="0" smtClean="0"/>
              <a:t>.</a:t>
            </a:r>
          </a:p>
          <a:p>
            <a:pPr algn="just">
              <a:buFont typeface="Courier New" panose="02070309020205020404" pitchFamily="49" charset="0"/>
              <a:buChar char="o"/>
            </a:pPr>
            <a:r>
              <a:rPr lang="sk-SK" sz="2400" dirty="0" smtClean="0"/>
              <a:t>Našim </a:t>
            </a:r>
            <a:r>
              <a:rPr lang="sk-SK" sz="2400" dirty="0"/>
              <a:t>cieľom bolo zistiť ako verejnosť vníma bezpečnosť v leteckej doprave. Položili sme celkovo 16 otázok. Otázky boli cielené ako na respondentov, ktorí leteli lietadlom, ale aj na tých, ktorí let </a:t>
            </a:r>
            <a:r>
              <a:rPr lang="sk-SK" sz="2400" dirty="0" smtClean="0"/>
              <a:t>neabsolvovali.</a:t>
            </a:r>
          </a:p>
          <a:p>
            <a:pPr algn="just">
              <a:buFont typeface="Courier New" panose="02070309020205020404" pitchFamily="49" charset="0"/>
              <a:buChar char="o"/>
            </a:pPr>
            <a:endParaRPr lang="sk-SK" sz="2200" dirty="0"/>
          </a:p>
        </p:txBody>
      </p:sp>
    </p:spTree>
    <p:extLst>
      <p:ext uri="{BB962C8B-B14F-4D97-AF65-F5344CB8AC3E}">
        <p14:creationId xmlns:p14="http://schemas.microsoft.com/office/powerpoint/2010/main" val="327094854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TM10001105[[fn=Orezanie]]</Template>
  <TotalTime>130</TotalTime>
  <Words>259</Words>
  <Application>Microsoft Office PowerPoint</Application>
  <PresentationFormat>Širokouhlá</PresentationFormat>
  <Paragraphs>48</Paragraphs>
  <Slides>14</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14</vt:i4>
      </vt:variant>
    </vt:vector>
  </HeadingPairs>
  <TitlesOfParts>
    <vt:vector size="17" baseType="lpstr">
      <vt:lpstr>Courier New</vt:lpstr>
      <vt:lpstr>Franklin Gothic Book</vt:lpstr>
      <vt:lpstr>Crop</vt:lpstr>
      <vt:lpstr>Letecká doprava</vt:lpstr>
      <vt:lpstr>OBSAH</vt:lpstr>
      <vt:lpstr>ÚVOD</vt:lpstr>
      <vt:lpstr>TEORETICKÁ ČASŤ</vt:lpstr>
      <vt:lpstr>ZAČIATKY LIETANIA</vt:lpstr>
      <vt:lpstr>ROZDELENIE LETECKEJ DOPRAVY</vt:lpstr>
      <vt:lpstr>LETECKÉ NEHODY</vt:lpstr>
      <vt:lpstr>Prezentácia programu PowerPoint</vt:lpstr>
      <vt:lpstr>PRAKTICKÁ ČASŤ</vt:lpstr>
      <vt:lpstr>Prezentácia programu PowerPoint</vt:lpstr>
      <vt:lpstr>POROVNÁVANIE TRÁS</vt:lpstr>
      <vt:lpstr>Prezentácia programu PowerPoint</vt:lpstr>
      <vt:lpstr>ZÁVER</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Letecká doprava</dc:title>
  <dc:creator>Kleky</dc:creator>
  <cp:lastModifiedBy>Kleky</cp:lastModifiedBy>
  <cp:revision>15</cp:revision>
  <dcterms:created xsi:type="dcterms:W3CDTF">2022-05-25T13:04:17Z</dcterms:created>
  <dcterms:modified xsi:type="dcterms:W3CDTF">2022-05-26T18:41:31Z</dcterms:modified>
</cp:coreProperties>
</file>