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00FF"/>
    <a:srgbClr val="00FF00"/>
    <a:srgbClr val="1DC4FF"/>
    <a:srgbClr val="FF66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D3DA-7C6E-44B5-B0B2-41D9BA704EF9}" type="datetimeFigureOut">
              <a:rPr lang="sk-SK" smtClean="0"/>
              <a:pPr/>
              <a:t>24. 3. 2021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0131-408F-4811-9409-22D16D23307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D3DA-7C6E-44B5-B0B2-41D9BA704EF9}" type="datetimeFigureOut">
              <a:rPr lang="sk-SK" smtClean="0"/>
              <a:pPr/>
              <a:t>24. 3. 2021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0131-408F-4811-9409-22D16D23307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D3DA-7C6E-44B5-B0B2-41D9BA704EF9}" type="datetimeFigureOut">
              <a:rPr lang="sk-SK" smtClean="0"/>
              <a:pPr/>
              <a:t>24. 3. 2021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0131-408F-4811-9409-22D16D23307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D3DA-7C6E-44B5-B0B2-41D9BA704EF9}" type="datetimeFigureOut">
              <a:rPr lang="sk-SK" smtClean="0"/>
              <a:pPr/>
              <a:t>24. 3. 2021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0131-408F-4811-9409-22D16D23307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D3DA-7C6E-44B5-B0B2-41D9BA704EF9}" type="datetimeFigureOut">
              <a:rPr lang="sk-SK" smtClean="0"/>
              <a:pPr/>
              <a:t>24. 3. 2021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0131-408F-4811-9409-22D16D23307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D3DA-7C6E-44B5-B0B2-41D9BA704EF9}" type="datetimeFigureOut">
              <a:rPr lang="sk-SK" smtClean="0"/>
              <a:pPr/>
              <a:t>24. 3. 2021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0131-408F-4811-9409-22D16D23307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D3DA-7C6E-44B5-B0B2-41D9BA704EF9}" type="datetimeFigureOut">
              <a:rPr lang="sk-SK" smtClean="0"/>
              <a:pPr/>
              <a:t>24. 3. 2021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0131-408F-4811-9409-22D16D23307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D3DA-7C6E-44B5-B0B2-41D9BA704EF9}" type="datetimeFigureOut">
              <a:rPr lang="sk-SK" smtClean="0"/>
              <a:pPr/>
              <a:t>24. 3. 2021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0131-408F-4811-9409-22D16D23307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D3DA-7C6E-44B5-B0B2-41D9BA704EF9}" type="datetimeFigureOut">
              <a:rPr lang="sk-SK" smtClean="0"/>
              <a:pPr/>
              <a:t>24. 3. 2021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0131-408F-4811-9409-22D16D23307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D3DA-7C6E-44B5-B0B2-41D9BA704EF9}" type="datetimeFigureOut">
              <a:rPr lang="sk-SK" smtClean="0"/>
              <a:pPr/>
              <a:t>24. 3. 2021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0131-408F-4811-9409-22D16D23307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D3DA-7C6E-44B5-B0B2-41D9BA704EF9}" type="datetimeFigureOut">
              <a:rPr lang="sk-SK" smtClean="0"/>
              <a:pPr/>
              <a:t>24. 3. 2021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0131-408F-4811-9409-22D16D23307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50000"/>
              </a:schemeClr>
            </a:gs>
            <a:gs pos="50000">
              <a:schemeClr val="bg2">
                <a:lumMod val="90000"/>
              </a:schemeClr>
            </a:gs>
            <a:gs pos="100000">
              <a:schemeClr val="bg2">
                <a:lumMod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6D3DA-7C6E-44B5-B0B2-41D9BA704EF9}" type="datetimeFigureOut">
              <a:rPr lang="sk-SK" smtClean="0"/>
              <a:pPr/>
              <a:t>24. 3. 2021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D0131-408F-4811-9409-22D16D23307A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gradFill flip="none" rotWithShape="1">
            <a:gsLst>
              <a:gs pos="20000">
                <a:schemeClr val="bg2">
                  <a:lumMod val="50000"/>
                </a:schemeClr>
              </a:gs>
              <a:gs pos="50000">
                <a:schemeClr val="bg2"/>
              </a:gs>
              <a:gs pos="80000">
                <a:schemeClr val="bg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2000232" y="4857760"/>
            <a:ext cx="5357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800" dirty="0" smtClean="0">
                <a:solidFill>
                  <a:schemeClr val="bg2">
                    <a:lumMod val="25000"/>
                  </a:schemeClr>
                </a:solidFill>
                <a:latin typeface="Impact" pitchFamily="34" charset="0"/>
              </a:rPr>
              <a:t>Kyseliny a hydroxidy</a:t>
            </a:r>
            <a:endParaRPr lang="sk-SK" sz="4800" dirty="0">
              <a:solidFill>
                <a:schemeClr val="bg2">
                  <a:lumMod val="25000"/>
                </a:schemeClr>
              </a:solidFill>
              <a:latin typeface="Impact" pitchFamily="34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2143108" y="5715016"/>
            <a:ext cx="4857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>
                <a:latin typeface="Impact" pitchFamily="34" charset="0"/>
              </a:rPr>
              <a:t>Opakovanie učiva 8. ročníka</a:t>
            </a:r>
            <a:endParaRPr lang="sk-SK" sz="3200" dirty="0">
              <a:latin typeface="Impact" pitchFamily="34" charset="0"/>
            </a:endParaRPr>
          </a:p>
        </p:txBody>
      </p:sp>
      <p:grpSp>
        <p:nvGrpSpPr>
          <p:cNvPr id="31" name="Skupina 30"/>
          <p:cNvGrpSpPr/>
          <p:nvPr/>
        </p:nvGrpSpPr>
        <p:grpSpPr>
          <a:xfrm>
            <a:off x="714348" y="2357430"/>
            <a:ext cx="7715304" cy="2500330"/>
            <a:chOff x="1643042" y="1357298"/>
            <a:chExt cx="5429288" cy="3357586"/>
          </a:xfrm>
        </p:grpSpPr>
        <p:sp>
          <p:nvSpPr>
            <p:cNvPr id="29" name="Rám 28"/>
            <p:cNvSpPr/>
            <p:nvPr/>
          </p:nvSpPr>
          <p:spPr>
            <a:xfrm>
              <a:off x="1643042" y="1357298"/>
              <a:ext cx="5429288" cy="3357586"/>
            </a:xfrm>
            <a:prstGeom prst="frame">
              <a:avLst/>
            </a:prstGeom>
            <a:gradFill flip="none" rotWithShape="1">
              <a:gsLst>
                <a:gs pos="2000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80000">
                  <a:schemeClr val="accent4">
                    <a:lumMod val="75000"/>
                  </a:schemeClr>
                </a:gs>
              </a:gsLst>
              <a:lin ang="189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>
                <a:solidFill>
                  <a:schemeClr val="tx1"/>
                </a:solidFill>
              </a:endParaRPr>
            </a:p>
          </p:txBody>
        </p:sp>
        <p:sp>
          <p:nvSpPr>
            <p:cNvPr id="30" name="BlokTextu 29"/>
            <p:cNvSpPr txBox="1"/>
            <p:nvPr/>
          </p:nvSpPr>
          <p:spPr>
            <a:xfrm>
              <a:off x="1643042" y="1714489"/>
              <a:ext cx="5429288" cy="2355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5400" dirty="0" smtClean="0">
                  <a:gradFill flip="none" rotWithShape="1">
                    <a:gsLst>
                      <a:gs pos="37000">
                        <a:schemeClr val="accent4">
                          <a:lumMod val="75000"/>
                        </a:schemeClr>
                      </a:gs>
                      <a:gs pos="50000">
                        <a:schemeClr val="accent4">
                          <a:lumMod val="20000"/>
                          <a:lumOff val="80000"/>
                        </a:schemeClr>
                      </a:gs>
                      <a:gs pos="74000">
                        <a:schemeClr val="accent4">
                          <a:lumMod val="75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itchFamily="34" charset="0"/>
                </a:rPr>
                <a:t>Názvoslovie </a:t>
              </a:r>
            </a:p>
            <a:p>
              <a:pPr algn="ctr"/>
              <a:r>
                <a:rPr lang="sk-SK" sz="5400" dirty="0" smtClean="0">
                  <a:gradFill flip="none" rotWithShape="1">
                    <a:gsLst>
                      <a:gs pos="37000">
                        <a:schemeClr val="accent4">
                          <a:lumMod val="75000"/>
                        </a:schemeClr>
                      </a:gs>
                      <a:gs pos="50000">
                        <a:schemeClr val="accent4">
                          <a:lumMod val="20000"/>
                          <a:lumOff val="80000"/>
                        </a:schemeClr>
                      </a:gs>
                      <a:gs pos="74000">
                        <a:schemeClr val="accent4">
                          <a:lumMod val="75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itchFamily="34" charset="0"/>
                </a:rPr>
                <a:t>trojprvkových zlúčenín</a:t>
              </a:r>
              <a:endParaRPr lang="sk-SK" sz="5400" dirty="0">
                <a:gradFill flip="none" rotWithShape="1">
                  <a:gsLst>
                    <a:gs pos="37000">
                      <a:schemeClr val="accent4">
                        <a:lumMod val="7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</a:schemeClr>
                    </a:gs>
                    <a:gs pos="74000">
                      <a:schemeClr val="accent4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endParaRPr>
            </a:p>
          </p:txBody>
        </p:sp>
      </p:grpSp>
      <p:pic>
        <p:nvPicPr>
          <p:cNvPr id="8" name="Obrázok 7" descr="8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2000240"/>
            <a:ext cx="7902975" cy="295276"/>
          </a:xfrm>
          <a:prstGeom prst="rect">
            <a:avLst/>
          </a:prstGeom>
        </p:spPr>
      </p:pic>
      <p:pic>
        <p:nvPicPr>
          <p:cNvPr id="11" name="Obrázok 10" descr="x95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86644" y="5000636"/>
            <a:ext cx="1162051" cy="1129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Vzorové príklady</a:t>
            </a:r>
            <a:endParaRPr lang="sk-SK" dirty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>
          <a:xfrm>
            <a:off x="457200" y="1600201"/>
            <a:ext cx="3384000" cy="2347411"/>
          </a:xfrm>
          <a:ln w="28575">
            <a:solidFill>
              <a:srgbClr val="FF00FF"/>
            </a:solidFill>
          </a:ln>
        </p:spPr>
        <p:txBody>
          <a:bodyPr/>
          <a:lstStyle/>
          <a:p>
            <a:pPr>
              <a:buNone/>
            </a:pPr>
            <a:r>
              <a:rPr lang="cs-CZ" b="1" dirty="0" smtClean="0">
                <a:latin typeface="Arial Narrow" pitchFamily="34" charset="0"/>
              </a:rPr>
              <a:t>Hydroxid olov</a:t>
            </a:r>
            <a:r>
              <a:rPr lang="cs-CZ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natý</a:t>
            </a:r>
          </a:p>
          <a:p>
            <a:pPr>
              <a:buNone/>
            </a:pPr>
            <a:r>
              <a:rPr lang="cs-CZ" b="1" dirty="0" err="1" smtClean="0">
                <a:latin typeface="Arial Narrow" pitchFamily="34" charset="0"/>
              </a:rPr>
              <a:t>Pb</a:t>
            </a:r>
            <a:r>
              <a:rPr lang="cs-CZ" b="1" dirty="0" smtClean="0">
                <a:latin typeface="Arial Narrow" pitchFamily="34" charset="0"/>
              </a:rPr>
              <a:t> OH</a:t>
            </a:r>
          </a:p>
          <a:p>
            <a:pPr>
              <a:buNone/>
            </a:pPr>
            <a:r>
              <a:rPr lang="cs-CZ" b="1" dirty="0" err="1" smtClean="0">
                <a:latin typeface="Arial Narrow" pitchFamily="34" charset="0"/>
              </a:rPr>
              <a:t>Pb</a:t>
            </a:r>
            <a:r>
              <a:rPr lang="cs-CZ" b="1" baseline="30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+II</a:t>
            </a:r>
            <a:r>
              <a:rPr lang="cs-CZ" b="1" dirty="0" smtClean="0">
                <a:latin typeface="Arial Narrow" pitchFamily="34" charset="0"/>
              </a:rPr>
              <a:t> (OH)</a:t>
            </a:r>
            <a:r>
              <a:rPr lang="cs-CZ" b="1" baseline="30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–I</a:t>
            </a:r>
            <a:endParaRPr lang="cs-CZ" b="1" dirty="0" smtClean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>
              <a:buNone/>
            </a:pPr>
            <a:r>
              <a:rPr lang="cs-CZ" b="1" dirty="0" err="1" smtClean="0">
                <a:latin typeface="Arial Narrow" pitchFamily="34" charset="0"/>
              </a:rPr>
              <a:t>Pb</a:t>
            </a:r>
            <a:r>
              <a:rPr lang="cs-CZ" b="1" dirty="0" smtClean="0">
                <a:latin typeface="Arial Narrow" pitchFamily="34" charset="0"/>
              </a:rPr>
              <a:t>(OH)</a:t>
            </a:r>
            <a:r>
              <a:rPr lang="cs-CZ" b="1" baseline="-25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2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4214810" y="1571612"/>
            <a:ext cx="3384000" cy="2376000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cs-CZ" sz="3200" b="1" dirty="0" smtClean="0">
                <a:latin typeface="Arial Narrow" pitchFamily="34" charset="0"/>
              </a:rPr>
              <a:t>Hydroxid hlin</a:t>
            </a:r>
            <a:r>
              <a:rPr lang="cs-CZ" sz="32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itý</a:t>
            </a:r>
          </a:p>
          <a:p>
            <a:r>
              <a:rPr lang="cs-CZ" sz="3200" b="1" dirty="0" err="1" smtClean="0">
                <a:latin typeface="Arial Narrow" pitchFamily="34" charset="0"/>
              </a:rPr>
              <a:t>Al</a:t>
            </a:r>
            <a:r>
              <a:rPr lang="cs-CZ" sz="3200" b="1" dirty="0" smtClean="0">
                <a:latin typeface="Arial Narrow" pitchFamily="34" charset="0"/>
              </a:rPr>
              <a:t> OH</a:t>
            </a:r>
          </a:p>
          <a:p>
            <a:r>
              <a:rPr lang="cs-CZ" sz="3200" b="1" dirty="0" err="1" smtClean="0">
                <a:latin typeface="Arial Narrow" pitchFamily="34" charset="0"/>
              </a:rPr>
              <a:t>Al</a:t>
            </a:r>
            <a:r>
              <a:rPr lang="cs-CZ" sz="3200" b="1" baseline="30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+III</a:t>
            </a:r>
            <a:r>
              <a:rPr lang="cs-CZ" sz="3200" b="1" dirty="0" smtClean="0">
                <a:latin typeface="Arial Narrow" pitchFamily="34" charset="0"/>
              </a:rPr>
              <a:t> (OH)</a:t>
            </a:r>
            <a:r>
              <a:rPr lang="cs-CZ" sz="3200" b="1" baseline="30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–I</a:t>
            </a:r>
            <a:endParaRPr lang="cs-CZ" sz="3200" b="1" dirty="0" smtClean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r>
              <a:rPr lang="cs-CZ" sz="3200" b="1" dirty="0" err="1" smtClean="0">
                <a:latin typeface="Arial Narrow" pitchFamily="34" charset="0"/>
              </a:rPr>
              <a:t>Al</a:t>
            </a:r>
            <a:r>
              <a:rPr lang="cs-CZ" sz="3200" b="1" dirty="0" smtClean="0">
                <a:latin typeface="Arial Narrow" pitchFamily="34" charset="0"/>
              </a:rPr>
              <a:t>(OH)</a:t>
            </a:r>
            <a:r>
              <a:rPr lang="cs-CZ" sz="3200" b="1" baseline="-25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3</a:t>
            </a:r>
          </a:p>
          <a:p>
            <a:endParaRPr lang="sk-SK" dirty="0"/>
          </a:p>
        </p:txBody>
      </p:sp>
      <p:pic>
        <p:nvPicPr>
          <p:cNvPr id="12" name="Obrázok 11" descr="s9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4705493"/>
            <a:ext cx="1714512" cy="1714512"/>
          </a:xfrm>
          <a:prstGeom prst="rect">
            <a:avLst/>
          </a:prstGeom>
        </p:spPr>
      </p:pic>
      <p:pic>
        <p:nvPicPr>
          <p:cNvPr id="13" name="Obrázok 12" descr="6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3339088" y="4500570"/>
            <a:ext cx="1500198" cy="1881396"/>
          </a:xfrm>
          <a:prstGeom prst="rect">
            <a:avLst/>
          </a:prstGeom>
        </p:spPr>
      </p:pic>
      <p:pic>
        <p:nvPicPr>
          <p:cNvPr id="17" name="Obrázok 16" descr="s9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9554" y="4797152"/>
            <a:ext cx="1714512" cy="1714512"/>
          </a:xfrm>
          <a:prstGeom prst="rect">
            <a:avLst/>
          </a:prstGeom>
        </p:spPr>
      </p:pic>
      <p:pic>
        <p:nvPicPr>
          <p:cNvPr id="18" name="Obrázok 17" descr="s9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72330" y="3286124"/>
            <a:ext cx="1714512" cy="1714512"/>
          </a:xfrm>
          <a:prstGeom prst="rect">
            <a:avLst/>
          </a:prstGeom>
        </p:spPr>
      </p:pic>
      <p:pic>
        <p:nvPicPr>
          <p:cNvPr id="14" name="Obrázok 13" descr="62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00826" y="3805063"/>
            <a:ext cx="1857388" cy="24338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6" grpId="0" uiExpand="1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Príklady na precvičenie</a:t>
            </a:r>
            <a:endParaRPr lang="sk-SK" dirty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>
          <a:xfrm>
            <a:off x="457200" y="1600200"/>
            <a:ext cx="3960000" cy="4320000"/>
          </a:xfrm>
          <a:ln w="28575">
            <a:solidFill>
              <a:srgbClr val="FF00FF"/>
            </a:solidFill>
          </a:ln>
        </p:spPr>
        <p:txBody>
          <a:bodyPr/>
          <a:lstStyle/>
          <a:p>
            <a:pPr>
              <a:buNone/>
            </a:pPr>
            <a:r>
              <a:rPr lang="cs-CZ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1</a:t>
            </a:r>
            <a:r>
              <a:rPr lang="sk-SK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. </a:t>
            </a:r>
            <a:r>
              <a:rPr lang="sk-SK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hydroxid sodný</a:t>
            </a:r>
          </a:p>
          <a:p>
            <a:pPr>
              <a:buNone/>
            </a:pPr>
            <a:r>
              <a:rPr lang="sk-SK" b="1" dirty="0" smtClean="0">
                <a:latin typeface="Arial Narrow" pitchFamily="34" charset="0"/>
              </a:rPr>
              <a:t>2. hydroxid železitý</a:t>
            </a:r>
          </a:p>
          <a:p>
            <a:pPr>
              <a:buNone/>
            </a:pPr>
            <a:r>
              <a:rPr lang="sk-SK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3. hydroxid </a:t>
            </a:r>
            <a:r>
              <a:rPr lang="sk-SK" b="1" dirty="0" err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horečnatý</a:t>
            </a:r>
            <a:endParaRPr lang="sk-SK" b="1" dirty="0" smtClean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>
              <a:buNone/>
            </a:pPr>
            <a:r>
              <a:rPr lang="sk-SK" b="1" dirty="0" smtClean="0">
                <a:latin typeface="Arial Narrow" pitchFamily="34" charset="0"/>
              </a:rPr>
              <a:t>4. hydroxid vápenatý</a:t>
            </a:r>
          </a:p>
          <a:p>
            <a:pPr>
              <a:buNone/>
            </a:pPr>
            <a:r>
              <a:rPr lang="sk-SK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5. hydroxid draselný</a:t>
            </a:r>
          </a:p>
          <a:p>
            <a:pPr>
              <a:buNone/>
            </a:pPr>
            <a:r>
              <a:rPr lang="sk-SK" b="1" dirty="0" smtClean="0">
                <a:latin typeface="Arial Narrow" pitchFamily="34" charset="0"/>
              </a:rPr>
              <a:t>6. hydroxid </a:t>
            </a:r>
            <a:r>
              <a:rPr lang="sk-SK" b="1" dirty="0" err="1" smtClean="0">
                <a:latin typeface="Arial Narrow" pitchFamily="34" charset="0"/>
              </a:rPr>
              <a:t>olovičitý</a:t>
            </a:r>
            <a:endParaRPr lang="sk-SK" b="1" dirty="0" smtClean="0">
              <a:latin typeface="Arial Narrow" pitchFamily="34" charset="0"/>
            </a:endParaRPr>
          </a:p>
          <a:p>
            <a:pPr>
              <a:buNone/>
            </a:pPr>
            <a:r>
              <a:rPr lang="sk-SK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7. hydroxid meďnatý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gradFill flip="none" rotWithShape="1">
            <a:gsLst>
              <a:gs pos="20000">
                <a:schemeClr val="bg2">
                  <a:lumMod val="50000"/>
                </a:schemeClr>
              </a:gs>
              <a:gs pos="50000">
                <a:schemeClr val="bg2"/>
              </a:gs>
              <a:gs pos="80000">
                <a:schemeClr val="bg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285720" y="357166"/>
            <a:ext cx="8229600" cy="1428760"/>
          </a:xfrm>
        </p:spPr>
        <p:txBody>
          <a:bodyPr>
            <a:normAutofit/>
          </a:bodyPr>
          <a:lstStyle/>
          <a:p>
            <a:r>
              <a:rPr lang="sk-SK" sz="6000" dirty="0" smtClean="0">
                <a:gradFill>
                  <a:gsLst>
                    <a:gs pos="20000">
                      <a:schemeClr val="accent4">
                        <a:lumMod val="7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</a:schemeClr>
                    </a:gs>
                    <a:gs pos="80000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Ďakujem za pozornosť!</a:t>
            </a:r>
            <a:endParaRPr lang="sk-SK" sz="6000" dirty="0">
              <a:gradFill>
                <a:gsLst>
                  <a:gs pos="20000">
                    <a:schemeClr val="accent4">
                      <a:lumMod val="75000"/>
                    </a:schemeClr>
                  </a:gs>
                  <a:gs pos="50000">
                    <a:schemeClr val="accent4">
                      <a:lumMod val="20000"/>
                      <a:lumOff val="80000"/>
                    </a:schemeClr>
                  </a:gs>
                  <a:gs pos="80000">
                    <a:schemeClr val="accent4">
                      <a:lumMod val="7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pic>
        <p:nvPicPr>
          <p:cNvPr id="6" name="Obrázok 5" descr="h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1714488"/>
            <a:ext cx="3028964" cy="3194728"/>
          </a:xfrm>
          <a:prstGeom prst="rect">
            <a:avLst/>
          </a:prstGeom>
        </p:spPr>
      </p:pic>
      <p:pic>
        <p:nvPicPr>
          <p:cNvPr id="7" name="Obrázok 6" descr="h44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43702" y="2786058"/>
            <a:ext cx="2076450" cy="1809750"/>
          </a:xfrm>
          <a:prstGeom prst="rect">
            <a:avLst/>
          </a:prstGeom>
        </p:spPr>
      </p:pic>
      <p:pic>
        <p:nvPicPr>
          <p:cNvPr id="11" name="Obrázok 10" descr="3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0298" y="3714752"/>
            <a:ext cx="1457325" cy="2771775"/>
          </a:xfrm>
          <a:prstGeom prst="rect">
            <a:avLst/>
          </a:prstGeom>
        </p:spPr>
      </p:pic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5580112" y="1628800"/>
            <a:ext cx="2214578" cy="4320000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cs-CZ" sz="24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1</a:t>
            </a:r>
            <a:r>
              <a:rPr lang="cs-CZ" sz="26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. </a:t>
            </a:r>
            <a:r>
              <a:rPr lang="cs-CZ" sz="2600" b="1" dirty="0" err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NaOH</a:t>
            </a:r>
            <a:endParaRPr lang="cs-CZ" sz="2600" b="1" dirty="0" smtClean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>
              <a:lnSpc>
                <a:spcPct val="150000"/>
              </a:lnSpc>
            </a:pPr>
            <a:r>
              <a:rPr lang="cs-CZ" sz="2600" b="1" dirty="0" smtClean="0">
                <a:latin typeface="Arial Narrow" pitchFamily="34" charset="0"/>
              </a:rPr>
              <a:t>2. </a:t>
            </a:r>
            <a:r>
              <a:rPr lang="cs-CZ" sz="2600" b="1" dirty="0" err="1" smtClean="0">
                <a:latin typeface="Arial Narrow" pitchFamily="34" charset="0"/>
              </a:rPr>
              <a:t>Fe</a:t>
            </a:r>
            <a:r>
              <a:rPr lang="cs-CZ" sz="2600" b="1" dirty="0" smtClean="0">
                <a:latin typeface="Arial Narrow" pitchFamily="34" charset="0"/>
              </a:rPr>
              <a:t>(OH)</a:t>
            </a:r>
            <a:r>
              <a:rPr lang="cs-CZ" sz="2600" b="1" baseline="-25000" dirty="0" smtClean="0">
                <a:latin typeface="Arial Narrow" pitchFamily="34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cs-CZ" sz="26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3. Mg(OH)</a:t>
            </a:r>
            <a:r>
              <a:rPr lang="cs-CZ" sz="2600" b="1" baseline="-25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cs-CZ" sz="2600" b="1" dirty="0" smtClean="0">
                <a:latin typeface="Arial Narrow" pitchFamily="34" charset="0"/>
              </a:rPr>
              <a:t>4. Ca(OH)</a:t>
            </a:r>
            <a:r>
              <a:rPr lang="cs-CZ" sz="2600" b="1" baseline="-25000" dirty="0" smtClean="0">
                <a:latin typeface="Arial Narrow" pitchFamily="34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cs-CZ" sz="26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5. KOH</a:t>
            </a:r>
          </a:p>
          <a:p>
            <a:pPr>
              <a:lnSpc>
                <a:spcPct val="150000"/>
              </a:lnSpc>
            </a:pPr>
            <a:r>
              <a:rPr lang="cs-CZ" sz="2600" b="1" dirty="0" smtClean="0">
                <a:latin typeface="Arial Narrow" pitchFamily="34" charset="0"/>
              </a:rPr>
              <a:t>6. </a:t>
            </a:r>
            <a:r>
              <a:rPr lang="cs-CZ" sz="2600" b="1" dirty="0" err="1" smtClean="0">
                <a:latin typeface="Arial Narrow" pitchFamily="34" charset="0"/>
              </a:rPr>
              <a:t>Pb</a:t>
            </a:r>
            <a:r>
              <a:rPr lang="cs-CZ" sz="2600" b="1" dirty="0" smtClean="0">
                <a:latin typeface="Arial Narrow" pitchFamily="34" charset="0"/>
              </a:rPr>
              <a:t>(OH)</a:t>
            </a:r>
            <a:r>
              <a:rPr lang="cs-CZ" sz="2600" b="1" baseline="-25000" dirty="0" smtClean="0">
                <a:latin typeface="Arial Narrow" pitchFamily="34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cs-CZ" sz="26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7. </a:t>
            </a:r>
            <a:r>
              <a:rPr lang="cs-CZ" sz="2600" b="1" dirty="0" err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Cu</a:t>
            </a:r>
            <a:r>
              <a:rPr lang="cs-CZ" sz="26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(OH)</a:t>
            </a:r>
            <a:r>
              <a:rPr lang="cs-CZ" sz="2600" b="1" baseline="-25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2</a:t>
            </a:r>
          </a:p>
          <a:p>
            <a:pPr>
              <a:lnSpc>
                <a:spcPct val="150000"/>
              </a:lnSpc>
            </a:pPr>
            <a:endParaRPr lang="sk-SK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gradFill flip="none" rotWithShape="1">
            <a:gsLst>
              <a:gs pos="20000">
                <a:schemeClr val="bg2">
                  <a:lumMod val="50000"/>
                </a:schemeClr>
              </a:gs>
              <a:gs pos="50000">
                <a:schemeClr val="bg2"/>
              </a:gs>
              <a:gs pos="80000">
                <a:schemeClr val="bg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785786" y="428604"/>
            <a:ext cx="7901014" cy="989034"/>
          </a:xfrm>
        </p:spPr>
        <p:txBody>
          <a:bodyPr>
            <a:normAutofit/>
          </a:bodyPr>
          <a:lstStyle/>
          <a:p>
            <a:pPr algn="l"/>
            <a:r>
              <a:rPr lang="cs-CZ" sz="4800" dirty="0" smtClean="0">
                <a:gradFill>
                  <a:gsLst>
                    <a:gs pos="20000">
                      <a:srgbClr val="FFFF00"/>
                    </a:gs>
                    <a:gs pos="50000">
                      <a:srgbClr val="FFFFCC"/>
                    </a:gs>
                    <a:gs pos="80000">
                      <a:srgbClr val="FFFF00"/>
                    </a:gs>
                  </a:gsLst>
                  <a:lin ang="162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Kyseliny</a:t>
            </a:r>
            <a:endParaRPr lang="sk-SK" sz="4800" dirty="0">
              <a:gradFill>
                <a:gsLst>
                  <a:gs pos="20000">
                    <a:srgbClr val="FFFF00"/>
                  </a:gs>
                  <a:gs pos="50000">
                    <a:srgbClr val="FFFFCC"/>
                  </a:gs>
                  <a:gs pos="80000">
                    <a:srgbClr val="FFFF00"/>
                  </a:gs>
                </a:gsLst>
                <a:lin ang="162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sk-SK" sz="3300" b="1" dirty="0" smtClean="0">
                <a:latin typeface="Arial Narrow" pitchFamily="34" charset="0"/>
              </a:rPr>
              <a:t>sú dvojprvkové a trojprvkové zlúčeniny vodíka </a:t>
            </a:r>
            <a:br>
              <a:rPr lang="sk-SK" sz="3300" b="1" dirty="0" smtClean="0">
                <a:latin typeface="Arial Narrow" pitchFamily="34" charset="0"/>
              </a:rPr>
            </a:br>
            <a:r>
              <a:rPr lang="sk-SK" sz="3300" b="1" dirty="0" smtClean="0">
                <a:latin typeface="Arial Narrow" pitchFamily="34" charset="0"/>
              </a:rPr>
              <a:t>s ďalšími prvkami 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sk-SK" sz="3300" b="1" dirty="0" smtClean="0">
                <a:latin typeface="Arial Narrow" pitchFamily="34" charset="0"/>
              </a:rPr>
              <a:t>ich základnou vlastnosťou je odštiepenie </a:t>
            </a:r>
            <a:r>
              <a:rPr lang="sk-SK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vodíkového katiónu </a:t>
            </a:r>
            <a:r>
              <a:rPr lang="sk-SK" sz="3300" b="1" dirty="0" smtClean="0">
                <a:latin typeface="Arial Narrow" pitchFamily="34" charset="0"/>
              </a:rPr>
              <a:t>vo vodnom roztoku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sk-SK" sz="3300" b="1" dirty="0" smtClean="0">
                <a:latin typeface="Arial Narrow" pitchFamily="34" charset="0"/>
              </a:rPr>
              <a:t>delia sa na </a:t>
            </a:r>
            <a:r>
              <a:rPr lang="sk-SK" sz="33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bezkyslíkaté</a:t>
            </a:r>
            <a:r>
              <a:rPr lang="sk-SK" sz="3300" dirty="0" smtClean="0">
                <a:latin typeface="Arial Narrow" pitchFamily="34" charset="0"/>
              </a:rPr>
              <a:t> </a:t>
            </a:r>
            <a:r>
              <a:rPr lang="sk-SK" sz="3300" b="1" dirty="0" smtClean="0">
                <a:latin typeface="Arial Narrow" pitchFamily="34" charset="0"/>
              </a:rPr>
              <a:t>a</a:t>
            </a:r>
            <a:r>
              <a:rPr lang="sk-SK" sz="3300" dirty="0" smtClean="0">
                <a:latin typeface="Arial Narrow" pitchFamily="34" charset="0"/>
              </a:rPr>
              <a:t> </a:t>
            </a:r>
            <a:r>
              <a:rPr lang="sk-SK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kyslíkaté</a:t>
            </a:r>
            <a:r>
              <a:rPr lang="sk-SK" sz="3300" dirty="0" smtClean="0">
                <a:latin typeface="Arial Narrow" pitchFamily="34" charset="0"/>
              </a:rPr>
              <a:t> </a:t>
            </a:r>
            <a:r>
              <a:rPr lang="sk-SK" sz="3300" b="1" dirty="0" smtClean="0">
                <a:latin typeface="Arial Narrow" pitchFamily="34" charset="0"/>
              </a:rPr>
              <a:t>podľa toho, či obsahujú alebo neobsahujú atómy kyslíka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sk-SK" sz="3300" b="1" dirty="0" smtClean="0">
                <a:latin typeface="Arial Narrow" pitchFamily="34" charset="0"/>
              </a:rPr>
              <a:t>sú  väčšinou </a:t>
            </a:r>
            <a:r>
              <a:rPr lang="sk-SK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veľmi žieravé</a:t>
            </a:r>
            <a:r>
              <a:rPr lang="sk-SK" sz="3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sk-SK" sz="3300" b="1" dirty="0" smtClean="0">
                <a:latin typeface="Arial Narrow" pitchFamily="34" charset="0"/>
              </a:rPr>
              <a:t>(kyselina sírová, dusičná, fluorovodíková), existujú však aj </a:t>
            </a:r>
            <a:r>
              <a:rPr lang="sk-SK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menej nebezpečné kyseliny</a:t>
            </a:r>
            <a:r>
              <a:rPr lang="sk-SK" sz="3300" dirty="0" smtClean="0">
                <a:latin typeface="Arial Narrow" pitchFamily="34" charset="0"/>
              </a:rPr>
              <a:t> </a:t>
            </a:r>
            <a:r>
              <a:rPr lang="sk-SK" sz="3300" b="1" dirty="0" smtClean="0">
                <a:latin typeface="Arial Narrow" pitchFamily="34" charset="0"/>
              </a:rPr>
              <a:t>(siričitá, uhličitá, </a:t>
            </a:r>
            <a:r>
              <a:rPr lang="sk-SK" sz="3300" b="1" dirty="0" err="1" smtClean="0">
                <a:latin typeface="Arial Narrow" pitchFamily="34" charset="0"/>
              </a:rPr>
              <a:t>chlórna</a:t>
            </a:r>
            <a:r>
              <a:rPr lang="sk-SK" sz="3300" b="1" dirty="0" smtClean="0">
                <a:latin typeface="Arial Narrow" pitchFamily="34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sk-SK" sz="3300" b="1" dirty="0" smtClean="0">
                <a:latin typeface="Arial Narrow" pitchFamily="34" charset="0"/>
              </a:rPr>
              <a:t>pre tvorbu vzorcov je dôležité, že oxidačné číslo </a:t>
            </a:r>
          </a:p>
          <a:p>
            <a:pPr>
              <a:lnSpc>
                <a:spcPct val="90000"/>
              </a:lnSpc>
              <a:buNone/>
            </a:pPr>
            <a:r>
              <a:rPr lang="sk-SK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   vodíka je</a:t>
            </a:r>
            <a:r>
              <a:rPr lang="sk-SK" sz="3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sk-SK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+I</a:t>
            </a:r>
            <a:r>
              <a:rPr lang="sk-SK" sz="3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, </a:t>
            </a:r>
            <a:r>
              <a:rPr lang="sk-SK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kyslíka</a:t>
            </a:r>
            <a:r>
              <a:rPr lang="sk-SK" sz="3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sk-SK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–II</a:t>
            </a:r>
            <a:endParaRPr lang="sk-SK" sz="33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sk-SK" sz="3300" b="1" dirty="0" smtClean="0">
                <a:latin typeface="Arial Narrow" pitchFamily="34" charset="0"/>
              </a:rPr>
              <a:t>oxidačné čísla </a:t>
            </a:r>
            <a:r>
              <a:rPr lang="sk-SK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ďalších atómov</a:t>
            </a:r>
            <a:r>
              <a:rPr lang="sk-SK" sz="3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sk-SK" sz="3300" b="1" dirty="0" smtClean="0">
                <a:latin typeface="Arial Narrow" pitchFamily="34" charset="0"/>
              </a:rPr>
              <a:t>vychádzajú z tabuľky koncoviek</a:t>
            </a:r>
          </a:p>
          <a:p>
            <a:endParaRPr lang="sk-SK" sz="30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4282" y="239940"/>
            <a:ext cx="8715436" cy="642942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928662" y="274638"/>
            <a:ext cx="7758138" cy="1143000"/>
          </a:xfrm>
        </p:spPr>
        <p:txBody>
          <a:bodyPr>
            <a:normAutofit/>
          </a:bodyPr>
          <a:lstStyle/>
          <a:p>
            <a:pPr algn="l"/>
            <a:r>
              <a:rPr lang="cs-CZ" sz="48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Hydroxidy</a:t>
            </a:r>
            <a:endParaRPr lang="sk-SK" sz="4800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sk-SK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hydroxidy</a:t>
            </a:r>
            <a:r>
              <a:rPr lang="sk-SK" dirty="0" smtClean="0">
                <a:latin typeface="Arial Narrow" pitchFamily="34" charset="0"/>
              </a:rPr>
              <a:t> </a:t>
            </a:r>
            <a:r>
              <a:rPr lang="sk-SK" b="1" dirty="0" smtClean="0">
                <a:latin typeface="Arial Narrow" pitchFamily="34" charset="0"/>
              </a:rPr>
              <a:t>sú trojprvkové zlúčeniny, ktoré obsahujú atóm vodíka a kyslíka viazaných          v </a:t>
            </a:r>
            <a:r>
              <a:rPr lang="sk-SK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hydroxidovej skupine OH</a:t>
            </a:r>
            <a:endParaRPr lang="sk-SK" dirty="0" smtClean="0"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sk-SK" b="1" dirty="0" smtClean="0">
                <a:latin typeface="Arial Narrow" pitchFamily="34" charset="0"/>
              </a:rPr>
              <a:t>oxidačné číslo celej skupiny </a:t>
            </a:r>
            <a:r>
              <a:rPr lang="sk-SK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OH</a:t>
            </a:r>
            <a:r>
              <a:rPr lang="sk-SK" dirty="0" smtClean="0">
                <a:latin typeface="Arial Narrow" pitchFamily="34" charset="0"/>
              </a:rPr>
              <a:t> </a:t>
            </a:r>
            <a:r>
              <a:rPr lang="sk-SK" b="1" dirty="0" smtClean="0">
                <a:latin typeface="Arial Narrow" pitchFamily="34" charset="0"/>
              </a:rPr>
              <a:t>je</a:t>
            </a:r>
            <a:r>
              <a:rPr lang="sk-SK" dirty="0" smtClean="0">
                <a:latin typeface="Arial Narrow" pitchFamily="34" charset="0"/>
              </a:rPr>
              <a:t> </a:t>
            </a:r>
            <a:r>
              <a:rPr lang="sk-SK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–I</a:t>
            </a:r>
            <a:r>
              <a:rPr lang="sk-SK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            </a:t>
            </a:r>
            <a:r>
              <a:rPr lang="sk-SK" b="1" dirty="0" smtClean="0">
                <a:latin typeface="Arial Narrow" pitchFamily="34" charset="0"/>
              </a:rPr>
              <a:t>(lebo O</a:t>
            </a:r>
            <a:r>
              <a:rPr lang="sk-SK" b="1" baseline="300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-II</a:t>
            </a:r>
            <a:r>
              <a:rPr lang="sk-SK" b="1" dirty="0" smtClean="0">
                <a:latin typeface="Arial Narrow" pitchFamily="34" charset="0"/>
              </a:rPr>
              <a:t>,</a:t>
            </a:r>
            <a:r>
              <a:rPr lang="sk-SK" dirty="0" smtClean="0">
                <a:latin typeface="Arial Narrow" pitchFamily="34" charset="0"/>
              </a:rPr>
              <a:t> </a:t>
            </a:r>
            <a:r>
              <a:rPr lang="sk-SK" b="1" dirty="0" smtClean="0">
                <a:latin typeface="Arial Narrow" pitchFamily="34" charset="0"/>
              </a:rPr>
              <a:t>H</a:t>
            </a:r>
            <a:r>
              <a:rPr lang="sk-SK" b="1" baseline="300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+I</a:t>
            </a:r>
            <a:r>
              <a:rPr lang="sk-SK" b="1" dirty="0" smtClean="0">
                <a:latin typeface="Arial Narrow" pitchFamily="34" charset="0"/>
              </a:rPr>
              <a:t>)</a:t>
            </a:r>
            <a:endParaRPr lang="sk-SK" b="1" baseline="30000" dirty="0" smtClean="0">
              <a:latin typeface="Arial Narrow" pitchFamily="34" charset="0"/>
            </a:endParaRPr>
          </a:p>
          <a:p>
            <a:endParaRPr lang="sk-SK" dirty="0"/>
          </a:p>
        </p:txBody>
      </p:sp>
      <p:pic>
        <p:nvPicPr>
          <p:cNvPr id="6" name="Obrázok 5" descr="4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71736" y="4714884"/>
            <a:ext cx="4267200" cy="1733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gradFill flip="none" rotWithShape="1">
            <a:gsLst>
              <a:gs pos="20000">
                <a:schemeClr val="bg2">
                  <a:lumMod val="50000"/>
                </a:schemeClr>
              </a:gs>
              <a:gs pos="50000">
                <a:schemeClr val="bg2"/>
              </a:gs>
              <a:gs pos="80000">
                <a:schemeClr val="bg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Tvorba vzorcov </a:t>
            </a:r>
            <a:r>
              <a:rPr lang="sk-SK" dirty="0" err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bezkyslíkatých</a:t>
            </a:r>
            <a:r>
              <a:rPr lang="sk-SK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 kyselín</a:t>
            </a:r>
            <a:endParaRPr lang="sk-SK" dirty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sk-SK" b="1" dirty="0" smtClean="0">
                <a:latin typeface="Arial Narrow" pitchFamily="34" charset="0"/>
              </a:rPr>
              <a:t>najprv určte, ktoré prvky tvoria kyselinu  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sk-SK" b="1" dirty="0" smtClean="0">
                <a:latin typeface="Arial Narrow" pitchFamily="34" charset="0"/>
              </a:rPr>
              <a:t>na</a:t>
            </a:r>
            <a:r>
              <a:rPr lang="sk-SK" dirty="0" smtClean="0">
                <a:latin typeface="Arial Narrow" pitchFamily="34" charset="0"/>
              </a:rPr>
              <a:t> </a:t>
            </a:r>
            <a:r>
              <a:rPr lang="sk-SK" b="1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prvé miesto </a:t>
            </a:r>
            <a:r>
              <a:rPr lang="sk-SK" b="1" dirty="0" smtClean="0">
                <a:latin typeface="Arial Narrow" pitchFamily="34" charset="0"/>
              </a:rPr>
              <a:t>patrí</a:t>
            </a:r>
            <a:r>
              <a:rPr lang="sk-SK" dirty="0" smtClean="0">
                <a:latin typeface="Arial Narrow" pitchFamily="34" charset="0"/>
              </a:rPr>
              <a:t> </a:t>
            </a:r>
            <a:r>
              <a:rPr lang="sk-SK" b="1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vodík</a:t>
            </a:r>
            <a:r>
              <a:rPr lang="sk-SK" dirty="0" smtClean="0">
                <a:latin typeface="Arial Narrow" pitchFamily="34" charset="0"/>
              </a:rPr>
              <a:t>, </a:t>
            </a:r>
            <a:r>
              <a:rPr lang="sk-SK" b="1" dirty="0" smtClean="0">
                <a:latin typeface="Arial Narrow" pitchFamily="34" charset="0"/>
              </a:rPr>
              <a:t>na druhé ďalší prvok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sk-SK" b="1" dirty="0" smtClean="0">
                <a:latin typeface="Arial Narrow" pitchFamily="34" charset="0"/>
              </a:rPr>
              <a:t>doplňte oxidačné číslo katiónu vodíka</a:t>
            </a:r>
            <a:r>
              <a:rPr lang="sk-SK" dirty="0" smtClean="0">
                <a:latin typeface="Arial Narrow" pitchFamily="34" charset="0"/>
              </a:rPr>
              <a:t> </a:t>
            </a:r>
            <a:r>
              <a:rPr lang="sk-SK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H</a:t>
            </a:r>
            <a:r>
              <a:rPr lang="sk-SK" b="1" baseline="30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+I</a:t>
            </a:r>
            <a:endParaRPr lang="sk-SK" dirty="0" smtClean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sk-SK" b="1" dirty="0" smtClean="0">
                <a:latin typeface="Arial Narrow" pitchFamily="34" charset="0"/>
              </a:rPr>
              <a:t>ostatné atómy, ktoré tvoria </a:t>
            </a:r>
            <a:r>
              <a:rPr lang="sk-SK" b="1" dirty="0" err="1" smtClean="0">
                <a:latin typeface="Arial Narrow" pitchFamily="34" charset="0"/>
              </a:rPr>
              <a:t>bezkyslíkaté</a:t>
            </a:r>
            <a:r>
              <a:rPr lang="sk-SK" b="1" dirty="0" smtClean="0">
                <a:latin typeface="Arial Narrow" pitchFamily="34" charset="0"/>
              </a:rPr>
              <a:t> kyseliny, majú oxidačné čísla, ktoré už poznáte, napr. </a:t>
            </a:r>
            <a:r>
              <a:rPr lang="sk-SK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fluór F, chlór </a:t>
            </a:r>
            <a:r>
              <a:rPr lang="sk-SK" b="1" dirty="0" err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Cl</a:t>
            </a:r>
            <a:r>
              <a:rPr lang="sk-SK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, bróm Br a jód I majú –I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sk-SK" b="1" dirty="0" smtClean="0">
                <a:latin typeface="Arial Narrow" pitchFamily="34" charset="0"/>
              </a:rPr>
              <a:t>síra S, selén </a:t>
            </a:r>
            <a:r>
              <a:rPr lang="sk-SK" b="1" dirty="0" err="1" smtClean="0">
                <a:latin typeface="Arial Narrow" pitchFamily="34" charset="0"/>
              </a:rPr>
              <a:t>Se</a:t>
            </a:r>
            <a:r>
              <a:rPr lang="sk-SK" b="1" dirty="0" smtClean="0">
                <a:latin typeface="Arial Narrow" pitchFamily="34" charset="0"/>
              </a:rPr>
              <a:t> a telúr </a:t>
            </a:r>
            <a:r>
              <a:rPr lang="sk-SK" b="1" dirty="0" err="1" smtClean="0">
                <a:latin typeface="Arial Narrow" pitchFamily="34" charset="0"/>
              </a:rPr>
              <a:t>Te</a:t>
            </a:r>
            <a:r>
              <a:rPr lang="sk-SK" b="1" dirty="0" smtClean="0">
                <a:latin typeface="Arial Narrow" pitchFamily="34" charset="0"/>
              </a:rPr>
              <a:t> majú </a:t>
            </a:r>
            <a:r>
              <a:rPr lang="sk-SK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–II</a:t>
            </a:r>
            <a:r>
              <a:rPr lang="sk-SK" dirty="0" smtClean="0">
                <a:latin typeface="Arial Narrow" pitchFamily="34" charset="0"/>
              </a:rPr>
              <a:t>                              </a:t>
            </a:r>
            <a:r>
              <a:rPr lang="sk-SK" b="1" dirty="0" smtClean="0">
                <a:latin typeface="Arial Narrow" pitchFamily="34" charset="0"/>
              </a:rPr>
              <a:t>(súvisí to s umiestnením v PSP)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sk-SK" b="1" dirty="0" smtClean="0">
                <a:latin typeface="Arial Narrow" pitchFamily="34" charset="0"/>
              </a:rPr>
              <a:t>podľa krížového pravidla napíšte čísla vpravo dole        ku značkám prvkov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sk-SK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ak sa dá krátiť, kráťte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sk-SK" b="1" dirty="0" smtClean="0">
                <a:latin typeface="Arial Narrow" pitchFamily="34" charset="0"/>
              </a:rPr>
              <a:t>ak sa nedá, vzorec je hotový</a:t>
            </a:r>
            <a:endParaRPr lang="sk-SK" b="1" dirty="0"/>
          </a:p>
        </p:txBody>
      </p:sp>
      <p:pic>
        <p:nvPicPr>
          <p:cNvPr id="6" name="Obrázok 5" descr="8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6072206"/>
            <a:ext cx="7902975" cy="2952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4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Vzorové príklady</a:t>
            </a:r>
            <a:endParaRPr lang="sk-SK" sz="5400" dirty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>
          <a:xfrm>
            <a:off x="457200" y="1357299"/>
            <a:ext cx="8229600" cy="25003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cs-CZ" sz="2800" b="1" dirty="0" smtClean="0">
                <a:latin typeface="Arial Narrow" pitchFamily="34" charset="0"/>
              </a:rPr>
              <a:t>Kyselina </a:t>
            </a:r>
            <a:r>
              <a:rPr lang="cs-CZ" sz="28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fluorovodíková</a:t>
            </a:r>
            <a:r>
              <a:rPr lang="cs-CZ" sz="2800" b="1" dirty="0" smtClean="0">
                <a:latin typeface="Arial Narrow" pitchFamily="34" charset="0"/>
              </a:rPr>
              <a:t> (fluorovodík)</a:t>
            </a:r>
          </a:p>
          <a:p>
            <a:pPr>
              <a:lnSpc>
                <a:spcPct val="90000"/>
              </a:lnSpc>
              <a:buNone/>
            </a:pPr>
            <a:r>
              <a:rPr lang="cs-CZ" b="1" dirty="0" smtClean="0">
                <a:latin typeface="Arial Narrow" pitchFamily="34" charset="0"/>
              </a:rPr>
              <a:t>H F</a:t>
            </a:r>
          </a:p>
          <a:p>
            <a:pPr>
              <a:lnSpc>
                <a:spcPct val="90000"/>
              </a:lnSpc>
              <a:buNone/>
            </a:pPr>
            <a:r>
              <a:rPr lang="cs-CZ" b="1" dirty="0" smtClean="0">
                <a:latin typeface="Arial Narrow" pitchFamily="34" charset="0"/>
              </a:rPr>
              <a:t>H</a:t>
            </a:r>
            <a:r>
              <a:rPr lang="cs-CZ" b="1" baseline="30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+I</a:t>
            </a:r>
            <a:r>
              <a:rPr lang="cs-CZ" b="1" dirty="0" smtClean="0">
                <a:latin typeface="Arial Narrow" pitchFamily="34" charset="0"/>
              </a:rPr>
              <a:t> F</a:t>
            </a:r>
            <a:r>
              <a:rPr lang="cs-CZ" b="1" baseline="30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-I</a:t>
            </a:r>
          </a:p>
          <a:p>
            <a:pPr>
              <a:lnSpc>
                <a:spcPct val="90000"/>
              </a:lnSpc>
              <a:buNone/>
            </a:pPr>
            <a:r>
              <a:rPr lang="cs-CZ" b="1" dirty="0" smtClean="0">
                <a:latin typeface="Arial Narrow" pitchFamily="34" charset="0"/>
              </a:rPr>
              <a:t>HF</a:t>
            </a:r>
            <a:endParaRPr lang="cs-CZ" sz="2800" b="1" dirty="0" smtClean="0">
              <a:latin typeface="Arial Narrow" pitchFamily="34" charset="0"/>
            </a:endParaRPr>
          </a:p>
          <a:p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428596" y="3857628"/>
            <a:ext cx="807249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dirty="0" smtClean="0">
                <a:latin typeface="Arial Narrow" pitchFamily="34" charset="0"/>
              </a:rPr>
              <a:t>Kyselina </a:t>
            </a:r>
            <a:r>
              <a:rPr lang="cs-CZ" sz="28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bromovodíková</a:t>
            </a:r>
            <a:r>
              <a:rPr lang="cs-CZ" sz="2800" b="1" dirty="0" smtClean="0">
                <a:latin typeface="Arial Narrow" pitchFamily="34" charset="0"/>
              </a:rPr>
              <a:t> (bromovodík)</a:t>
            </a:r>
          </a:p>
          <a:p>
            <a:r>
              <a:rPr lang="cs-CZ" sz="3200" b="1" dirty="0" smtClean="0">
                <a:latin typeface="Arial Narrow" pitchFamily="34" charset="0"/>
              </a:rPr>
              <a:t>H Br</a:t>
            </a:r>
          </a:p>
          <a:p>
            <a:r>
              <a:rPr lang="cs-CZ" sz="3200" b="1" dirty="0" smtClean="0">
                <a:latin typeface="Arial Narrow" pitchFamily="34" charset="0"/>
              </a:rPr>
              <a:t>H</a:t>
            </a:r>
            <a:r>
              <a:rPr lang="cs-CZ" sz="3200" b="1" baseline="30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+I</a:t>
            </a:r>
            <a:r>
              <a:rPr lang="cs-CZ" sz="3200" b="1" dirty="0" smtClean="0">
                <a:latin typeface="Arial Narrow" pitchFamily="34" charset="0"/>
              </a:rPr>
              <a:t> Br</a:t>
            </a:r>
            <a:r>
              <a:rPr lang="cs-CZ" sz="3200" b="1" baseline="30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-I</a:t>
            </a:r>
          </a:p>
          <a:p>
            <a:r>
              <a:rPr lang="cs-CZ" sz="3200" b="1" dirty="0" smtClean="0">
                <a:latin typeface="Arial Narrow" pitchFamily="34" charset="0"/>
              </a:rPr>
              <a:t>H Br</a:t>
            </a:r>
          </a:p>
          <a:p>
            <a:endParaRPr lang="sk-SK" dirty="0"/>
          </a:p>
        </p:txBody>
      </p:sp>
      <p:pic>
        <p:nvPicPr>
          <p:cNvPr id="7" name="Obrázok 6" descr="tekvice_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2198" y="4857760"/>
            <a:ext cx="2057400" cy="1533525"/>
          </a:xfrm>
          <a:prstGeom prst="rect">
            <a:avLst/>
          </a:prstGeom>
        </p:spPr>
      </p:pic>
      <p:pic>
        <p:nvPicPr>
          <p:cNvPr id="9" name="Obrázok 8" descr="70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4643446"/>
            <a:ext cx="2533650" cy="1695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gradFill flip="none" rotWithShape="1">
            <a:gsLst>
              <a:gs pos="20000">
                <a:schemeClr val="bg2">
                  <a:lumMod val="50000"/>
                </a:schemeClr>
              </a:gs>
              <a:gs pos="50000">
                <a:schemeClr val="bg2"/>
              </a:gs>
              <a:gs pos="80000">
                <a:schemeClr val="bg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sk-SK" sz="3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Tvorba vzorcov kyslíkatých kyselín</a:t>
            </a:r>
            <a:endParaRPr lang="sk-SK" sz="3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72164"/>
          </a:xfrm>
        </p:spPr>
        <p:txBody>
          <a:bodyPr anchor="ctr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sk-SK" sz="2400" dirty="0" smtClean="0">
                <a:latin typeface="Arial Narrow" pitchFamily="34" charset="0"/>
              </a:rPr>
              <a:t>najprv napíšte značky prvkov, ktoré tvoria kyselinu, v poradí </a:t>
            </a:r>
            <a:r>
              <a:rPr lang="sk-SK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vodík na prvé </a:t>
            </a:r>
            <a:r>
              <a:rPr lang="sk-SK" sz="2400" dirty="0" smtClean="0">
                <a:latin typeface="Arial Narrow" pitchFamily="34" charset="0"/>
              </a:rPr>
              <a:t>miesto, </a:t>
            </a:r>
            <a:r>
              <a:rPr lang="sk-SK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na druhé ďalší prvok </a:t>
            </a:r>
            <a:r>
              <a:rPr lang="sk-SK" sz="2400" dirty="0" smtClean="0">
                <a:latin typeface="Arial Narrow" pitchFamily="34" charset="0"/>
              </a:rPr>
              <a:t>(oba tvoria katióny zlúčeniny) a na záver </a:t>
            </a:r>
            <a:r>
              <a:rPr lang="sk-SK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kyslík</a:t>
            </a:r>
            <a:r>
              <a:rPr lang="sk-SK" sz="2400" dirty="0" smtClean="0">
                <a:latin typeface="Arial Narrow" pitchFamily="34" charset="0"/>
              </a:rPr>
              <a:t> (ten tvorí anión zlúčeniny)</a:t>
            </a:r>
          </a:p>
          <a:p>
            <a:pPr>
              <a:buFont typeface="Wingdings" pitchFamily="2" charset="2"/>
              <a:buChar char="§"/>
            </a:pPr>
            <a:r>
              <a:rPr lang="sk-SK" sz="2400" dirty="0" smtClean="0">
                <a:latin typeface="Arial Narrow" pitchFamily="34" charset="0"/>
              </a:rPr>
              <a:t>doplňte oxidačné čísla katiónu vodíka </a:t>
            </a:r>
            <a:r>
              <a:rPr lang="sk-SK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H</a:t>
            </a:r>
            <a:r>
              <a:rPr lang="sk-SK" sz="2400" b="1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+I</a:t>
            </a:r>
            <a:r>
              <a:rPr lang="sk-SK" sz="2400" baseline="30000" dirty="0" smtClean="0">
                <a:latin typeface="Arial Narrow" pitchFamily="34" charset="0"/>
              </a:rPr>
              <a:t> </a:t>
            </a:r>
            <a:r>
              <a:rPr lang="sk-SK" sz="2400" dirty="0" smtClean="0">
                <a:latin typeface="Arial Narrow" pitchFamily="34" charset="0"/>
              </a:rPr>
              <a:t>a aniónu kyslíka </a:t>
            </a:r>
            <a:r>
              <a:rPr lang="sk-SK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O</a:t>
            </a:r>
            <a:r>
              <a:rPr lang="sk-SK" sz="2400" b="1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-II</a:t>
            </a:r>
            <a:endParaRPr lang="sk-SK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sk-SK" sz="2400" dirty="0" smtClean="0">
                <a:latin typeface="Arial Narrow" pitchFamily="34" charset="0"/>
              </a:rPr>
              <a:t>ostatné atómy majú oxidačné čísla vychádzajúce z tabuľky koncoviek</a:t>
            </a:r>
          </a:p>
          <a:p>
            <a:pPr>
              <a:buFont typeface="Wingdings" pitchFamily="2" charset="2"/>
              <a:buChar char="§"/>
            </a:pPr>
            <a:r>
              <a:rPr lang="sk-SK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sčítajte</a:t>
            </a:r>
            <a:r>
              <a:rPr lang="sk-SK" sz="2400" dirty="0" smtClean="0">
                <a:latin typeface="Arial Narrow" pitchFamily="34" charset="0"/>
              </a:rPr>
              <a:t> hodnoty oxidačných čísel </a:t>
            </a:r>
            <a:r>
              <a:rPr lang="sk-SK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katiónov</a:t>
            </a:r>
          </a:p>
          <a:p>
            <a:pPr>
              <a:buFont typeface="Wingdings" pitchFamily="2" charset="2"/>
              <a:buChar char="§"/>
            </a:pPr>
            <a:r>
              <a:rPr lang="sk-SK" sz="2400" dirty="0" smtClean="0">
                <a:latin typeface="Arial Narrow" pitchFamily="34" charset="0"/>
              </a:rPr>
              <a:t>ak je táto hodnota </a:t>
            </a:r>
            <a:r>
              <a:rPr lang="sk-SK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nepárna</a:t>
            </a:r>
            <a:r>
              <a:rPr lang="sk-SK" sz="2400" dirty="0" smtClean="0">
                <a:latin typeface="Arial Narrow" pitchFamily="34" charset="0"/>
              </a:rPr>
              <a:t>, doplňte </a:t>
            </a:r>
            <a:r>
              <a:rPr lang="sk-SK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ku značke vodíka 2</a:t>
            </a:r>
          </a:p>
          <a:p>
            <a:pPr>
              <a:buFont typeface="Wingdings" pitchFamily="2" charset="2"/>
              <a:buChar char="§"/>
            </a:pPr>
            <a:r>
              <a:rPr lang="sk-SK" sz="2400" dirty="0" smtClean="0">
                <a:latin typeface="Arial Narrow" pitchFamily="34" charset="0"/>
              </a:rPr>
              <a:t>vynásobte oxidačné číslo vodíka dvoma a pripočítajte k nemu oxidačné číslo ďalšieho prvku</a:t>
            </a:r>
          </a:p>
          <a:p>
            <a:pPr>
              <a:buFont typeface="Wingdings" pitchFamily="2" charset="2"/>
              <a:buChar char="§"/>
            </a:pPr>
            <a:r>
              <a:rPr lang="sk-SK" sz="2400" dirty="0" smtClean="0">
                <a:latin typeface="Arial Narrow" pitchFamily="34" charset="0"/>
              </a:rPr>
              <a:t>výsledok </a:t>
            </a:r>
            <a:r>
              <a:rPr lang="sk-SK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vydeľte dvoma </a:t>
            </a:r>
            <a:r>
              <a:rPr lang="sk-SK" sz="2400" dirty="0" smtClean="0">
                <a:latin typeface="Arial Narrow" pitchFamily="34" charset="0"/>
              </a:rPr>
              <a:t>a výslednú hodnotu doplňte vpravo dole  </a:t>
            </a:r>
            <a:r>
              <a:rPr lang="sk-SK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ku značke kyslíka</a:t>
            </a:r>
            <a:r>
              <a:rPr lang="sk-SK" sz="2400" dirty="0" smtClean="0">
                <a:latin typeface="Arial Narrow" pitchFamily="34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sk-SK" sz="2400" dirty="0" smtClean="0">
                <a:latin typeface="Arial Narrow" pitchFamily="34" charset="0"/>
              </a:rPr>
              <a:t>vzorec prepíšte bez oxidačných čísel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  <a:solidFill>
            <a:srgbClr val="FFFF00"/>
          </a:solidFill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sk-SK" sz="2800" dirty="0" smtClean="0">
                <a:latin typeface="Arial Narrow" pitchFamily="34" charset="0"/>
              </a:rPr>
              <a:t>ak je táto hodnota </a:t>
            </a:r>
            <a:r>
              <a:rPr lang="sk-SK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párna</a:t>
            </a:r>
            <a:r>
              <a:rPr lang="sk-SK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,</a:t>
            </a:r>
            <a:r>
              <a:rPr lang="sk-SK" sz="2800" dirty="0" smtClean="0">
                <a:latin typeface="Arial Narrow" pitchFamily="34" charset="0"/>
              </a:rPr>
              <a:t> vydeľte ju </a:t>
            </a:r>
            <a:r>
              <a:rPr lang="sk-SK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dvoma</a:t>
            </a:r>
            <a:r>
              <a:rPr lang="sk-SK" sz="2800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sk-SK" sz="2800" dirty="0" smtClean="0">
                <a:latin typeface="Arial Narrow" pitchFamily="34" charset="0"/>
              </a:rPr>
              <a:t>a výsledok doplňte vpravo dole </a:t>
            </a:r>
            <a:r>
              <a:rPr lang="sk-SK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ku značke kyslíka 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sk-SK" sz="2800" dirty="0" smtClean="0">
                <a:latin typeface="Arial Narrow" pitchFamily="34" charset="0"/>
              </a:rPr>
              <a:t>vzorec prepíšte bez oxidačných čísel</a:t>
            </a:r>
          </a:p>
          <a:p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500034" y="2000240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6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Vzorové </a:t>
            </a:r>
            <a:r>
              <a:rPr lang="cs-CZ" sz="3600" dirty="0" err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príklady</a:t>
            </a:r>
            <a:endParaRPr lang="sk-SK" sz="3600" dirty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571472" y="2714619"/>
            <a:ext cx="3856512" cy="1569660"/>
          </a:xfrm>
          <a:prstGeom prst="rect">
            <a:avLst/>
          </a:prstGeom>
          <a:solidFill>
            <a:srgbClr val="FFFFCC"/>
          </a:solidFill>
          <a:ln w="28575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cs-CZ" sz="2400" b="1" dirty="0" smtClean="0">
                <a:latin typeface="Arial Narrow" pitchFamily="34" charset="0"/>
              </a:rPr>
              <a:t>Kyselina chlor</a:t>
            </a:r>
            <a:r>
              <a:rPr lang="cs-CZ" sz="24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istá</a:t>
            </a:r>
          </a:p>
          <a:p>
            <a:pPr>
              <a:lnSpc>
                <a:spcPct val="80000"/>
              </a:lnSpc>
            </a:pPr>
            <a:r>
              <a:rPr lang="cs-CZ" sz="2400" b="1" dirty="0" smtClean="0">
                <a:latin typeface="Arial Narrow" pitchFamily="34" charset="0"/>
              </a:rPr>
              <a:t>H Cl O</a:t>
            </a:r>
          </a:p>
          <a:p>
            <a:pPr>
              <a:lnSpc>
                <a:spcPct val="80000"/>
              </a:lnSpc>
            </a:pPr>
            <a:r>
              <a:rPr lang="cs-CZ" sz="2400" b="1" dirty="0" smtClean="0">
                <a:latin typeface="Arial Narrow" pitchFamily="34" charset="0"/>
              </a:rPr>
              <a:t>H</a:t>
            </a:r>
            <a:r>
              <a:rPr lang="cs-CZ" sz="2400" b="1" baseline="300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+I</a:t>
            </a:r>
            <a:r>
              <a:rPr lang="cs-CZ" sz="2400" b="1" dirty="0" smtClean="0">
                <a:latin typeface="Arial Narrow" pitchFamily="34" charset="0"/>
              </a:rPr>
              <a:t> Cl</a:t>
            </a:r>
            <a:r>
              <a:rPr lang="cs-CZ" sz="2400" b="1" baseline="300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+VII</a:t>
            </a:r>
            <a:r>
              <a:rPr lang="cs-CZ" sz="2400" b="1" dirty="0" smtClean="0">
                <a:latin typeface="Arial Narrow" pitchFamily="34" charset="0"/>
              </a:rPr>
              <a:t> O</a:t>
            </a:r>
            <a:r>
              <a:rPr lang="cs-CZ" sz="2400" b="1" baseline="300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-II</a:t>
            </a:r>
            <a:r>
              <a:rPr lang="cs-CZ" sz="24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cs-CZ" sz="24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 + VII = VIII, </a:t>
            </a:r>
            <a:r>
              <a:rPr lang="cs-CZ" sz="2400" b="1" dirty="0" err="1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VIII</a:t>
            </a:r>
            <a:r>
              <a:rPr lang="cs-CZ" sz="24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: II = IV</a:t>
            </a:r>
          </a:p>
          <a:p>
            <a:pPr>
              <a:lnSpc>
                <a:spcPct val="80000"/>
              </a:lnSpc>
            </a:pPr>
            <a:r>
              <a:rPr lang="cs-CZ" sz="2400" b="1" dirty="0" smtClean="0">
                <a:latin typeface="Arial Narrow" pitchFamily="34" charset="0"/>
              </a:rPr>
              <a:t>HClO</a:t>
            </a:r>
            <a:r>
              <a:rPr lang="cs-CZ" sz="2400" b="1" baseline="-250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4</a:t>
            </a:r>
            <a:endParaRPr lang="sk-SK" sz="2400" b="1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571472" y="4429133"/>
            <a:ext cx="3856512" cy="1846659"/>
          </a:xfrm>
          <a:prstGeom prst="rect">
            <a:avLst/>
          </a:prstGeom>
          <a:solidFill>
            <a:srgbClr val="FFFFCC"/>
          </a:solidFill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cs-CZ" sz="2400" b="1" dirty="0" smtClean="0">
                <a:latin typeface="Arial Narrow" pitchFamily="34" charset="0"/>
              </a:rPr>
              <a:t>Kyselina dus</a:t>
            </a:r>
            <a:r>
              <a:rPr lang="cs-CZ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ičná</a:t>
            </a:r>
          </a:p>
          <a:p>
            <a:pPr>
              <a:lnSpc>
                <a:spcPct val="80000"/>
              </a:lnSpc>
            </a:pPr>
            <a:r>
              <a:rPr lang="cs-CZ" sz="2400" b="1" dirty="0" smtClean="0">
                <a:latin typeface="Arial Narrow" pitchFamily="34" charset="0"/>
              </a:rPr>
              <a:t>H N O</a:t>
            </a:r>
          </a:p>
          <a:p>
            <a:pPr>
              <a:lnSpc>
                <a:spcPct val="80000"/>
              </a:lnSpc>
            </a:pPr>
            <a:r>
              <a:rPr lang="cs-CZ" sz="2400" b="1" dirty="0" smtClean="0">
                <a:latin typeface="Arial Narrow" pitchFamily="34" charset="0"/>
              </a:rPr>
              <a:t>H</a:t>
            </a:r>
            <a:r>
              <a:rPr lang="cs-CZ" sz="2400" b="1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+I</a:t>
            </a:r>
            <a:r>
              <a:rPr lang="cs-CZ" sz="2400" b="1" dirty="0" smtClean="0">
                <a:latin typeface="Arial Narrow" pitchFamily="34" charset="0"/>
              </a:rPr>
              <a:t> N</a:t>
            </a:r>
            <a:r>
              <a:rPr lang="cs-CZ" sz="2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+V</a:t>
            </a:r>
            <a:r>
              <a:rPr lang="cs-CZ" sz="2400" b="1" dirty="0" smtClean="0">
                <a:latin typeface="Arial Narrow" pitchFamily="34" charset="0"/>
              </a:rPr>
              <a:t> O</a:t>
            </a:r>
            <a:r>
              <a:rPr lang="cs-CZ" sz="2400" b="1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–II</a:t>
            </a:r>
            <a:endParaRPr lang="cs-CZ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>
              <a:lnSpc>
                <a:spcPct val="80000"/>
              </a:lnSpc>
            </a:pPr>
            <a:r>
              <a:rPr lang="cs-CZ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 + V = VI, </a:t>
            </a:r>
            <a:r>
              <a:rPr lang="cs-CZ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VI</a:t>
            </a:r>
            <a:r>
              <a:rPr lang="cs-CZ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: II = III</a:t>
            </a:r>
          </a:p>
          <a:p>
            <a:pPr>
              <a:lnSpc>
                <a:spcPct val="80000"/>
              </a:lnSpc>
            </a:pPr>
            <a:r>
              <a:rPr lang="cs-CZ" sz="2400" b="1" dirty="0" smtClean="0">
                <a:latin typeface="Arial Narrow" pitchFamily="34" charset="0"/>
              </a:rPr>
              <a:t>HNO</a:t>
            </a:r>
            <a:r>
              <a:rPr lang="cs-CZ" sz="24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3</a:t>
            </a:r>
            <a:endParaRPr lang="cs-CZ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4572000" y="2714620"/>
            <a:ext cx="3714776" cy="3564000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cs-CZ" sz="2800" b="1" dirty="0" smtClean="0">
                <a:latin typeface="Arial Narrow" pitchFamily="34" charset="0"/>
              </a:rPr>
              <a:t>Kyselina uhl</a:t>
            </a:r>
            <a:r>
              <a:rPr lang="cs-CZ" sz="28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ičitá</a:t>
            </a:r>
          </a:p>
          <a:p>
            <a:r>
              <a:rPr lang="cs-CZ" sz="2800" b="1" dirty="0" smtClean="0">
                <a:latin typeface="Arial Narrow" pitchFamily="34" charset="0"/>
              </a:rPr>
              <a:t>H C O</a:t>
            </a:r>
          </a:p>
          <a:p>
            <a:r>
              <a:rPr lang="cs-CZ" sz="2800" b="1" dirty="0" smtClean="0">
                <a:latin typeface="Arial Narrow" pitchFamily="34" charset="0"/>
              </a:rPr>
              <a:t>H</a:t>
            </a:r>
            <a:r>
              <a:rPr lang="cs-CZ" sz="2800" b="1" baseline="30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+I</a:t>
            </a:r>
            <a:r>
              <a:rPr lang="cs-CZ" sz="2800" b="1" dirty="0" smtClean="0">
                <a:latin typeface="Arial Narrow" pitchFamily="34" charset="0"/>
              </a:rPr>
              <a:t> C</a:t>
            </a:r>
            <a:r>
              <a:rPr lang="cs-CZ" sz="2800" b="1" baseline="30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+IV</a:t>
            </a:r>
            <a:r>
              <a:rPr lang="cs-CZ" sz="2800" b="1" dirty="0" smtClean="0">
                <a:latin typeface="Arial Narrow" pitchFamily="34" charset="0"/>
              </a:rPr>
              <a:t> O</a:t>
            </a:r>
            <a:r>
              <a:rPr lang="cs-CZ" sz="2800" b="1" baseline="30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–II</a:t>
            </a:r>
          </a:p>
          <a:p>
            <a:r>
              <a:rPr lang="cs-CZ" sz="2800" b="1" dirty="0" smtClean="0">
                <a:latin typeface="Arial Narrow" pitchFamily="34" charset="0"/>
              </a:rPr>
              <a:t>I + IV = V, nedá </a:t>
            </a:r>
            <a:r>
              <a:rPr lang="cs-CZ" sz="2800" b="1" dirty="0" err="1" smtClean="0">
                <a:latin typeface="Arial Narrow" pitchFamily="34" charset="0"/>
              </a:rPr>
              <a:t>sa</a:t>
            </a:r>
            <a:r>
              <a:rPr lang="cs-CZ" sz="2800" b="1" dirty="0" smtClean="0">
                <a:latin typeface="Arial Narrow" pitchFamily="34" charset="0"/>
              </a:rPr>
              <a:t> </a:t>
            </a:r>
            <a:r>
              <a:rPr lang="cs-CZ" sz="2800" b="1" dirty="0" err="1" smtClean="0">
                <a:latin typeface="Arial Narrow" pitchFamily="34" charset="0"/>
              </a:rPr>
              <a:t>deliť</a:t>
            </a:r>
            <a:r>
              <a:rPr lang="cs-CZ" sz="2800" b="1" dirty="0" smtClean="0">
                <a:latin typeface="Arial Narrow" pitchFamily="34" charset="0"/>
              </a:rPr>
              <a:t> 2</a:t>
            </a:r>
          </a:p>
          <a:p>
            <a:r>
              <a:rPr lang="cs-CZ" sz="2800" b="1" dirty="0" smtClean="0">
                <a:latin typeface="Arial Narrow" pitchFamily="34" charset="0"/>
              </a:rPr>
              <a:t>H</a:t>
            </a:r>
            <a:r>
              <a:rPr lang="cs-CZ" sz="2800" b="1" baseline="-25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2</a:t>
            </a:r>
            <a:r>
              <a:rPr lang="cs-CZ" sz="2800" b="1" baseline="30000" dirty="0" smtClean="0">
                <a:latin typeface="Arial Narrow" pitchFamily="34" charset="0"/>
              </a:rPr>
              <a:t>+I</a:t>
            </a:r>
            <a:r>
              <a:rPr lang="cs-CZ" sz="2800" b="1" dirty="0" smtClean="0">
                <a:latin typeface="Arial Narrow" pitchFamily="34" charset="0"/>
              </a:rPr>
              <a:t> C</a:t>
            </a:r>
            <a:r>
              <a:rPr lang="cs-CZ" sz="2800" b="1" baseline="30000" dirty="0" smtClean="0">
                <a:latin typeface="Arial Narrow" pitchFamily="34" charset="0"/>
              </a:rPr>
              <a:t>+IV</a:t>
            </a:r>
            <a:r>
              <a:rPr lang="cs-CZ" sz="2800" b="1" dirty="0" smtClean="0">
                <a:latin typeface="Arial Narrow" pitchFamily="34" charset="0"/>
              </a:rPr>
              <a:t> O</a:t>
            </a:r>
            <a:r>
              <a:rPr lang="cs-CZ" sz="2800" b="1" baseline="30000" dirty="0" smtClean="0">
                <a:latin typeface="Arial Narrow" pitchFamily="34" charset="0"/>
              </a:rPr>
              <a:t>–II</a:t>
            </a:r>
            <a:endParaRPr lang="cs-CZ" sz="2800" b="1" dirty="0" smtClean="0">
              <a:latin typeface="Arial Narrow" pitchFamily="34" charset="0"/>
            </a:endParaRPr>
          </a:p>
          <a:p>
            <a:r>
              <a:rPr lang="cs-CZ" sz="28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2.I +IV = VI, </a:t>
            </a:r>
            <a:r>
              <a:rPr lang="cs-CZ" sz="2800" b="1" dirty="0" err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VI</a:t>
            </a:r>
            <a:r>
              <a:rPr lang="cs-CZ" sz="28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: II = III</a:t>
            </a:r>
          </a:p>
          <a:p>
            <a:r>
              <a:rPr lang="cs-CZ" sz="2800" b="1" dirty="0" smtClean="0">
                <a:latin typeface="Arial Narrow" pitchFamily="34" charset="0"/>
              </a:rPr>
              <a:t>H</a:t>
            </a:r>
            <a:r>
              <a:rPr lang="cs-CZ" sz="2800" b="1" baseline="-25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2</a:t>
            </a:r>
            <a:r>
              <a:rPr lang="cs-CZ" sz="2800" b="1" dirty="0" smtClean="0">
                <a:latin typeface="Arial Narrow" pitchFamily="34" charset="0"/>
              </a:rPr>
              <a:t>CO</a:t>
            </a:r>
            <a:r>
              <a:rPr lang="cs-CZ" sz="2800" b="1" baseline="-25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3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  <p:bldP spid="9" grpId="0" uiExpand="1" build="allAtOnce" animBg="1"/>
      <p:bldP spid="10" grpId="0" uiExpand="1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gradFill flip="none" rotWithShape="1">
            <a:gsLst>
              <a:gs pos="20000">
                <a:schemeClr val="bg2">
                  <a:lumMod val="50000"/>
                </a:schemeClr>
              </a:gs>
              <a:gs pos="50000">
                <a:schemeClr val="bg2"/>
              </a:gs>
              <a:gs pos="80000">
                <a:schemeClr val="bg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1DC4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Príklady na precvičenie</a:t>
            </a:r>
            <a:endParaRPr lang="sk-SK" dirty="0">
              <a:solidFill>
                <a:srgbClr val="1DC4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>
          <a:xfrm>
            <a:off x="457200" y="1600200"/>
            <a:ext cx="4972056" cy="4525963"/>
          </a:xfrm>
          <a:ln w="28575">
            <a:solidFill>
              <a:srgbClr val="1DC4FF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cs-CZ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1. </a:t>
            </a:r>
            <a:r>
              <a:rPr lang="sk-SK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kyselina </a:t>
            </a:r>
            <a:r>
              <a:rPr lang="sk-SK" sz="2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chlórna</a:t>
            </a:r>
            <a:endParaRPr lang="sk-SK" sz="28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>
              <a:buNone/>
            </a:pPr>
            <a:r>
              <a:rPr lang="sk-SK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2. kyselina siričitá</a:t>
            </a:r>
          </a:p>
          <a:p>
            <a:pPr>
              <a:buNone/>
            </a:pPr>
            <a:r>
              <a:rPr lang="sk-SK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3. kyselina </a:t>
            </a:r>
            <a:r>
              <a:rPr lang="sk-SK" sz="2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dusnatá</a:t>
            </a:r>
            <a:endParaRPr lang="sk-SK" sz="28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>
              <a:buNone/>
            </a:pPr>
            <a:r>
              <a:rPr lang="sk-SK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4. kyselina </a:t>
            </a:r>
            <a:r>
              <a:rPr lang="sk-SK" sz="2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telúrovodíková</a:t>
            </a:r>
            <a:endParaRPr lang="sk-SK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>
              <a:buNone/>
            </a:pPr>
            <a:r>
              <a:rPr lang="sk-SK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5. kyselina sírová</a:t>
            </a:r>
          </a:p>
          <a:p>
            <a:pPr>
              <a:buNone/>
            </a:pPr>
            <a:r>
              <a:rPr lang="sk-SK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6. kyselina chlorečná</a:t>
            </a:r>
          </a:p>
          <a:p>
            <a:pPr>
              <a:buNone/>
            </a:pPr>
            <a:r>
              <a:rPr lang="sk-SK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7. kyselina sírovodíková (</a:t>
            </a:r>
            <a:r>
              <a:rPr lang="sk-SK" sz="2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sulfánová</a:t>
            </a:r>
            <a:r>
              <a:rPr lang="sk-SK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)</a:t>
            </a:r>
          </a:p>
          <a:p>
            <a:pPr>
              <a:buNone/>
            </a:pPr>
            <a:r>
              <a:rPr lang="sk-SK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8. kyselina </a:t>
            </a:r>
            <a:r>
              <a:rPr lang="sk-SK" sz="2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jodistá</a:t>
            </a:r>
            <a:endParaRPr lang="sk-SK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>
              <a:buNone/>
            </a:pPr>
            <a:r>
              <a:rPr lang="sk-SK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9. kyselina bromovodíková</a:t>
            </a:r>
          </a:p>
          <a:p>
            <a:pPr>
              <a:buNone/>
            </a:pPr>
            <a:r>
              <a:rPr lang="sk-SK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10. kyselina selénová</a:t>
            </a:r>
            <a:endParaRPr lang="sk-SK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5715008" y="1571612"/>
            <a:ext cx="2857520" cy="4572000"/>
          </a:xfrm>
          <a:prstGeom prst="rect">
            <a:avLst/>
          </a:prstGeom>
          <a:noFill/>
          <a:ln w="28575">
            <a:solidFill>
              <a:srgbClr val="1DC4FF"/>
            </a:solidFill>
          </a:ln>
        </p:spPr>
        <p:txBody>
          <a:bodyPr wrap="square" rtlCol="0">
            <a:spAutoFit/>
          </a:bodyPr>
          <a:lstStyle/>
          <a:p>
            <a:r>
              <a:rPr lang="cs-CZ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1. </a:t>
            </a:r>
            <a:r>
              <a:rPr lang="cs-CZ" sz="2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HClO</a:t>
            </a:r>
            <a:endParaRPr lang="cs-CZ" sz="28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r>
              <a:rPr lang="cs-CZ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2. H</a:t>
            </a:r>
            <a:r>
              <a:rPr lang="cs-CZ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2</a:t>
            </a:r>
            <a:r>
              <a:rPr lang="cs-CZ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SO</a:t>
            </a:r>
            <a:r>
              <a:rPr lang="cs-CZ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3</a:t>
            </a:r>
          </a:p>
          <a:p>
            <a:r>
              <a:rPr lang="cs-CZ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3. H</a:t>
            </a:r>
            <a:r>
              <a:rPr lang="cs-CZ" sz="2800" b="1" baseline="-25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2</a:t>
            </a:r>
            <a:r>
              <a:rPr lang="cs-CZ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NO</a:t>
            </a:r>
            <a:r>
              <a:rPr lang="cs-CZ" sz="2800" b="1" baseline="-25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2</a:t>
            </a:r>
          </a:p>
          <a:p>
            <a:r>
              <a:rPr lang="cs-CZ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4. H</a:t>
            </a:r>
            <a:r>
              <a:rPr lang="cs-CZ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2</a:t>
            </a:r>
            <a:r>
              <a:rPr lang="cs-CZ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Te</a:t>
            </a:r>
          </a:p>
          <a:p>
            <a:r>
              <a:rPr lang="cs-CZ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5. H</a:t>
            </a:r>
            <a:r>
              <a:rPr lang="cs-CZ" sz="2800" b="1" baseline="-25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2</a:t>
            </a:r>
            <a:r>
              <a:rPr lang="cs-CZ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SO</a:t>
            </a:r>
            <a:r>
              <a:rPr lang="cs-CZ" sz="2800" b="1" baseline="-25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4</a:t>
            </a:r>
          </a:p>
          <a:p>
            <a:r>
              <a:rPr lang="cs-CZ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6. HClO</a:t>
            </a:r>
            <a:r>
              <a:rPr lang="cs-CZ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3</a:t>
            </a:r>
          </a:p>
          <a:p>
            <a:r>
              <a:rPr lang="cs-CZ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7. H</a:t>
            </a:r>
            <a:r>
              <a:rPr lang="cs-CZ" sz="2800" b="1" baseline="-25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2</a:t>
            </a:r>
            <a:r>
              <a:rPr lang="cs-CZ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</a:t>
            </a:r>
          </a:p>
          <a:p>
            <a:r>
              <a:rPr lang="cs-CZ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8. HIO</a:t>
            </a:r>
            <a:r>
              <a:rPr lang="cs-CZ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4</a:t>
            </a:r>
          </a:p>
          <a:p>
            <a:r>
              <a:rPr lang="cs-CZ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9. </a:t>
            </a:r>
            <a:r>
              <a:rPr lang="cs-CZ" sz="2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HBr</a:t>
            </a:r>
            <a:endParaRPr lang="cs-CZ" sz="28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r>
              <a:rPr lang="cs-CZ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10. H</a:t>
            </a:r>
            <a:r>
              <a:rPr lang="cs-CZ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2</a:t>
            </a:r>
            <a:r>
              <a:rPr lang="cs-CZ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SeO</a:t>
            </a:r>
            <a:r>
              <a:rPr lang="cs-CZ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4</a:t>
            </a:r>
            <a:endParaRPr lang="sk-SK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Obrázok 6" descr="1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96150" y="4643446"/>
            <a:ext cx="1847850" cy="184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Tvorba vzorcov hydroxidov</a:t>
            </a:r>
            <a:endParaRPr lang="sk-SK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>
          <a:xfrm>
            <a:off x="457200" y="1428736"/>
            <a:ext cx="8472518" cy="521497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sk-SK" sz="3600" b="1" dirty="0" smtClean="0">
                <a:latin typeface="Arial Narrow" pitchFamily="34" charset="0"/>
              </a:rPr>
              <a:t>na </a:t>
            </a:r>
            <a:r>
              <a:rPr lang="sk-SK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prvé </a:t>
            </a:r>
            <a:r>
              <a:rPr lang="sk-SK" sz="3600" b="1" dirty="0" smtClean="0">
                <a:latin typeface="Arial Narrow" pitchFamily="34" charset="0"/>
              </a:rPr>
              <a:t>miesto napíšte </a:t>
            </a:r>
            <a:r>
              <a:rPr lang="sk-SK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značku prvkov</a:t>
            </a:r>
            <a:r>
              <a:rPr lang="sk-SK" sz="3600" b="1" dirty="0" smtClean="0">
                <a:latin typeface="Arial Narrow" pitchFamily="34" charset="0"/>
              </a:rPr>
              <a:t>, ktoré tvoria hydroxid, </a:t>
            </a:r>
            <a:r>
              <a:rPr lang="sk-SK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OH</a:t>
            </a:r>
            <a:r>
              <a:rPr lang="sk-SK" sz="3600" b="1" dirty="0" smtClean="0">
                <a:latin typeface="Arial Narrow" pitchFamily="34" charset="0"/>
              </a:rPr>
              <a:t> skupina je vždy na </a:t>
            </a:r>
            <a:r>
              <a:rPr lang="sk-SK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druhom mieste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sk-SK" sz="3600" b="1" dirty="0" smtClean="0">
                <a:latin typeface="Arial Narrow" pitchFamily="34" charset="0"/>
              </a:rPr>
              <a:t>doplňte oxidačné čísla, skupina </a:t>
            </a:r>
            <a:r>
              <a:rPr lang="sk-SK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OH</a:t>
            </a:r>
            <a:r>
              <a:rPr lang="sk-SK" sz="3600" b="1" dirty="0" smtClean="0">
                <a:latin typeface="Arial Narrow" pitchFamily="34" charset="0"/>
              </a:rPr>
              <a:t> má vždy </a:t>
            </a:r>
            <a:r>
              <a:rPr lang="sk-SK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–I,</a:t>
            </a:r>
            <a:r>
              <a:rPr lang="sk-SK" sz="3600" b="1" dirty="0" smtClean="0">
                <a:latin typeface="Arial Narrow" pitchFamily="34" charset="0"/>
              </a:rPr>
              <a:t> oxidačné číslo ďalšieho prvku je dané koncovkou, napr. koncovke -</a:t>
            </a:r>
            <a:r>
              <a:rPr lang="sk-SK" sz="3600" b="1" dirty="0" err="1" smtClean="0">
                <a:latin typeface="Arial Narrow" pitchFamily="34" charset="0"/>
              </a:rPr>
              <a:t>ičitý</a:t>
            </a:r>
            <a:r>
              <a:rPr lang="sk-SK" sz="3600" b="1" dirty="0" smtClean="0">
                <a:latin typeface="Arial Narrow" pitchFamily="34" charset="0"/>
              </a:rPr>
              <a:t> prislúcha oxidačné číslo +IV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sk-SK" sz="3600" b="1" dirty="0" smtClean="0">
                <a:latin typeface="Arial Narrow" pitchFamily="34" charset="0"/>
              </a:rPr>
              <a:t>podľa </a:t>
            </a:r>
            <a:r>
              <a:rPr lang="sk-SK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krížového pravidla </a:t>
            </a:r>
            <a:r>
              <a:rPr lang="sk-SK" sz="3600" b="1" dirty="0" smtClean="0">
                <a:latin typeface="Arial Narrow" pitchFamily="34" charset="0"/>
              </a:rPr>
              <a:t>umiestnite počty atómov vpravo dole 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sk-SK" sz="3600" b="1" dirty="0" smtClean="0">
                <a:latin typeface="Arial Narrow" pitchFamily="34" charset="0"/>
              </a:rPr>
              <a:t>v prípade, ak sa skupina </a:t>
            </a:r>
            <a:r>
              <a:rPr lang="sk-SK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OH</a:t>
            </a:r>
            <a:r>
              <a:rPr lang="sk-SK" sz="3600" b="1" dirty="0" smtClean="0">
                <a:latin typeface="Arial Narrow" pitchFamily="34" charset="0"/>
              </a:rPr>
              <a:t> vyskytuje </a:t>
            </a:r>
            <a:r>
              <a:rPr lang="sk-SK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viackrát,</a:t>
            </a:r>
            <a:r>
              <a:rPr lang="sk-SK" sz="3600" b="1" dirty="0" smtClean="0">
                <a:latin typeface="Arial Narrow" pitchFamily="34" charset="0"/>
              </a:rPr>
              <a:t> dajte ju do </a:t>
            </a:r>
            <a:r>
              <a:rPr lang="sk-SK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zátvorky,</a:t>
            </a:r>
            <a:r>
              <a:rPr lang="sk-SK" sz="3600" b="1" dirty="0" smtClean="0">
                <a:latin typeface="Arial Narrow" pitchFamily="34" charset="0"/>
              </a:rPr>
              <a:t> napr. (OH)</a:t>
            </a:r>
            <a:r>
              <a:rPr lang="sk-SK" sz="3600" b="1" baseline="-25000" dirty="0" smtClean="0">
                <a:latin typeface="Arial Narrow" pitchFamily="34" charset="0"/>
              </a:rPr>
              <a:t>3</a:t>
            </a:r>
            <a:r>
              <a:rPr lang="sk-SK" sz="3600" b="1" dirty="0" smtClean="0">
                <a:latin typeface="Arial Narrow" pitchFamily="34" charset="0"/>
              </a:rPr>
              <a:t>, čítame „ó há trikrát</a:t>
            </a:r>
            <a:endParaRPr lang="sk-SK" sz="3600" b="1" baseline="-25000" dirty="0" smtClean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612</Words>
  <Application>Microsoft Office PowerPoint</Application>
  <PresentationFormat>Prezentácia na obrazovke (4:3)</PresentationFormat>
  <Paragraphs>113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Motív Office</vt:lpstr>
      <vt:lpstr>Prezentácia programu PowerPoint</vt:lpstr>
      <vt:lpstr>Kyseliny</vt:lpstr>
      <vt:lpstr>Hydroxidy</vt:lpstr>
      <vt:lpstr>Tvorba vzorcov bezkyslíkatých kyselín</vt:lpstr>
      <vt:lpstr>Vzorové príklady</vt:lpstr>
      <vt:lpstr>Tvorba vzorcov kyslíkatých kyselín</vt:lpstr>
      <vt:lpstr>Prezentácia programu PowerPoint</vt:lpstr>
      <vt:lpstr>Príklady na precvičenie</vt:lpstr>
      <vt:lpstr>Tvorba vzorcov hydroxidov</vt:lpstr>
      <vt:lpstr>Vzorové príklady</vt:lpstr>
      <vt:lpstr>Príklady na precvičenie</vt:lpstr>
      <vt:lpstr>Ďakujem za pozornosť!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Mgr. Mariana Pavelčáková</dc:creator>
  <cp:lastModifiedBy>spravca</cp:lastModifiedBy>
  <cp:revision>58</cp:revision>
  <dcterms:created xsi:type="dcterms:W3CDTF">2010-10-10T07:00:16Z</dcterms:created>
  <dcterms:modified xsi:type="dcterms:W3CDTF">2021-03-24T09:17:39Z</dcterms:modified>
</cp:coreProperties>
</file>