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0" r:id="rId12"/>
    <p:sldId id="269" r:id="rId13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Přímá spojovací čára 7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římá spojovací čára 12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a 13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7" name="Zástupný symbol pro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FE9FD-89E5-448A-A07A-147057600EFA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8" name="Zástupný symbol pro číslo snímku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A8FEC0-A8CA-4A67-818C-5F602FFF1A8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  <p:sp>
        <p:nvSpPr>
          <p:cNvPr id="10" name="Zástupný symbol pro zápatí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18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C2F03-43AF-4A5C-ACA3-E69D3C518538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5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8FD0B-AC5E-474F-A42F-410C9E5145A2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29333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7545E-1E39-4273-AAF2-0272FE851003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5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D7965-1270-47E0-97FB-B71BFB21F879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09980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4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BED49-6A0D-44D2-BDDA-E9CF3066A202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5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3B638-1602-4955-BA29-8B54B0D1C3C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56945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Přímá spojovací čára 6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71F26-0FC7-4F63-82F5-389214AD7B68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A23232-ACC5-4F2B-A1F2-6FF638301A2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7107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ABEE-19E8-4959-B40F-C0B6EF87F933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6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8D22C-3CF7-4B43-9FCA-723955A79A91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61523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Přímá spojovací čára 9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ovací čára 16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32" name="Zástupný symbol pro obsah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34" name="Zástupný symbol pro obsah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0CA7D2-32F2-4F33-B442-63D12024755F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  <p:sp>
        <p:nvSpPr>
          <p:cNvPr id="10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Zástupný symbol pro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B76CB-A192-47D0-84E5-CF0941681E9D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09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19C11-4A82-4D66-9885-4C637BE36A25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4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88748-A417-4E23-AC7C-1AEAE5C0989F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11600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69562-A597-45B4-BA2D-4645AE4028F2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3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2B1E6-FD23-46B8-848F-7978D9B37E4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81087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pro obsah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5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7ABCB-E852-4EDB-A331-5B3921120714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6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79853-0025-4C56-935D-AF658A8B81E5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64138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noProof="0" dirty="0" smtClean="0"/>
              <a:t>Klepnutím na ikonu přidáte obrázek.</a:t>
            </a:r>
            <a:endParaRPr lang="en-US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F56CE-9214-4F4A-A962-3B425C54158A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6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90683-9E34-43B5-BD47-423EDAFF7160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6601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7C5D7"/>
            </a:gs>
            <a:gs pos="50000">
              <a:srgbClr val="C1DAE4"/>
            </a:gs>
            <a:gs pos="100000">
              <a:srgbClr val="E1ECF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text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styly předlohy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Třetí úroveň</a:t>
            </a:r>
          </a:p>
          <a:p>
            <a:pPr lvl="3"/>
            <a:r>
              <a:rPr lang="cs-CZ" altLang="sk-SK" smtClean="0"/>
              <a:t>Čtvrtá úroveň</a:t>
            </a:r>
          </a:p>
          <a:p>
            <a:pPr lvl="4"/>
            <a:r>
              <a:rPr lang="cs-CZ" altLang="sk-SK" smtClean="0"/>
              <a:t>Pátá úroveň</a:t>
            </a:r>
            <a:endParaRPr lang="en-US" altLang="sk-SK" smtClean="0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9F08C27-52B0-44A6-B373-3A29172F4652}" type="datetimeFigureOut">
              <a:rPr lang="sk-SK"/>
              <a:pPr>
                <a:defRPr/>
              </a:pPr>
              <a:t>29. 4. 2022</a:t>
            </a:fld>
            <a:endParaRPr lang="sk-SK" dirty="0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600" smtClean="0">
                <a:solidFill>
                  <a:schemeClr val="tx2"/>
                </a:solidFill>
                <a:latin typeface="Constantia" panose="02030602050306030303" pitchFamily="18" charset="0"/>
              </a:defRPr>
            </a:lvl1pPr>
          </a:lstStyle>
          <a:p>
            <a:pPr>
              <a:defRPr/>
            </a:pPr>
            <a:fld id="{8BCCB12C-11B1-4B88-98EB-014FF95BBE40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793" r:id="rId2"/>
    <p:sldLayoutId id="2147483802" r:id="rId3"/>
    <p:sldLayoutId id="2147483794" r:id="rId4"/>
    <p:sldLayoutId id="2147483803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300"/>
        </a:spcBef>
        <a:spcAft>
          <a:spcPct val="0"/>
        </a:spcAft>
        <a:buClr>
          <a:srgbClr val="E0A208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ts val="300"/>
        </a:spcBef>
        <a:spcAft>
          <a:spcPct val="0"/>
        </a:spcAft>
        <a:buClr>
          <a:srgbClr val="BB8605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E0A208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ts val="338"/>
        </a:spcBef>
        <a:spcAft>
          <a:spcPct val="0"/>
        </a:spcAft>
        <a:buClr>
          <a:srgbClr val="E0A208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247064" y="841653"/>
            <a:ext cx="4643470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Stereometria</a:t>
            </a:r>
            <a:endParaRPr lang="cs-CZ" sz="5400" b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TextovéPole 4"/>
          <p:cNvSpPr txBox="1">
            <a:spLocks noChangeArrowheads="1"/>
          </p:cNvSpPr>
          <p:nvPr/>
        </p:nvSpPr>
        <p:spPr bwMode="auto">
          <a:xfrm>
            <a:off x="1246188" y="1627188"/>
            <a:ext cx="6429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- časť geometrie zaoberajúca sa vlastnosťami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priestorových útvarov.</a:t>
            </a:r>
          </a:p>
        </p:txBody>
      </p:sp>
      <p:sp>
        <p:nvSpPr>
          <p:cNvPr id="8" name="TextovéPole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36638" y="3989388"/>
            <a:ext cx="8072437" cy="1848711"/>
          </a:xfrm>
          <a:prstGeom prst="rect">
            <a:avLst/>
          </a:prstGeom>
          <a:blipFill>
            <a:blip r:embed="rId2"/>
            <a:stretch>
              <a:fillRect l="-1208"/>
            </a:stretch>
          </a:blipFill>
        </p:spPr>
        <p:txBody>
          <a:bodyPr/>
          <a:lstStyle/>
          <a:p>
            <a:r>
              <a:rPr lang="sk-SK">
                <a:noFill/>
              </a:rPr>
              <a:t> </a:t>
            </a:r>
          </a:p>
        </p:txBody>
      </p:sp>
      <p:sp>
        <p:nvSpPr>
          <p:cNvPr id="9" name="Obdélník 8"/>
          <p:cNvSpPr/>
          <p:nvPr/>
        </p:nvSpPr>
        <p:spPr>
          <a:xfrm>
            <a:off x="750286" y="3417411"/>
            <a:ext cx="6801862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Základné útvary v stereometrii: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57188" y="285750"/>
            <a:ext cx="8572500" cy="6002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Odchýlka  priamky  a  roviny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- je odchýlka priamky </a:t>
            </a:r>
            <a:r>
              <a:rPr lang="sk-SK" sz="2400" i="1" dirty="0">
                <a:solidFill>
                  <a:schemeClr val="bg1"/>
                </a:solidFill>
                <a:latin typeface="+mn-lt"/>
              </a:rPr>
              <a:t>p 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 jej pravouhlého priemetu </a:t>
            </a:r>
            <a:r>
              <a:rPr lang="sk-SK" sz="2400" i="1" dirty="0">
                <a:solidFill>
                  <a:schemeClr val="bg1"/>
                </a:solidFill>
                <a:latin typeface="+mn-lt"/>
              </a:rPr>
              <a:t>p</a:t>
            </a:r>
            <a:r>
              <a:rPr lang="en-US" sz="2400" i="1" dirty="0">
                <a:solidFill>
                  <a:schemeClr val="bg1"/>
                </a:solidFill>
                <a:latin typeface="+mn-lt"/>
              </a:rPr>
              <a:t>’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 do tejto roviny.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PR: Daná je kocka ABCDEFGH.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Určte graficky odchýlku 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priamok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y AG a 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roviny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ABC.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Kolmosť  priamky  a  roviny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Priamka a rovina sú navzájom kolmé práve vtedy, ak je priamka p kolmá na všetky priamky danej roviny.</a:t>
            </a:r>
          </a:p>
        </p:txBody>
      </p:sp>
      <p:grpSp>
        <p:nvGrpSpPr>
          <p:cNvPr id="3" name="Skupina 2"/>
          <p:cNvGrpSpPr>
            <a:grpSpLocks/>
          </p:cNvGrpSpPr>
          <p:nvPr/>
        </p:nvGrpSpPr>
        <p:grpSpPr bwMode="auto">
          <a:xfrm>
            <a:off x="4857750" y="1785938"/>
            <a:ext cx="3357563" cy="3033712"/>
            <a:chOff x="3286116" y="1285860"/>
            <a:chExt cx="3357586" cy="3033433"/>
          </a:xfrm>
        </p:grpSpPr>
        <p:grpSp>
          <p:nvGrpSpPr>
            <p:cNvPr id="16395" name="Skupina 35"/>
            <p:cNvGrpSpPr>
              <a:grpSpLocks/>
            </p:cNvGrpSpPr>
            <p:nvPr/>
          </p:nvGrpSpPr>
          <p:grpSpPr bwMode="auto">
            <a:xfrm>
              <a:off x="3643306" y="1285860"/>
              <a:ext cx="2644794" cy="2571768"/>
              <a:chOff x="3286116" y="1928802"/>
              <a:chExt cx="2644794" cy="2571768"/>
            </a:xfrm>
          </p:grpSpPr>
          <p:cxnSp>
            <p:nvCxnSpPr>
              <p:cNvPr id="13" name="Rovná spojnica 12"/>
              <p:cNvCxnSpPr/>
              <p:nvPr/>
            </p:nvCxnSpPr>
            <p:spPr>
              <a:xfrm rot="5400000">
                <a:off x="5072944" y="2785179"/>
                <a:ext cx="1714342" cy="1588"/>
              </a:xfrm>
              <a:prstGeom prst="line">
                <a:avLst/>
              </a:prstGeom>
              <a:ln w="952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05" name="Skupina 45"/>
              <p:cNvGrpSpPr>
                <a:grpSpLocks/>
              </p:cNvGrpSpPr>
              <p:nvPr/>
            </p:nvGrpSpPr>
            <p:grpSpPr bwMode="auto">
              <a:xfrm>
                <a:off x="3286116" y="1928802"/>
                <a:ext cx="2643206" cy="2571768"/>
                <a:chOff x="2500298" y="1214422"/>
                <a:chExt cx="2643206" cy="2571768"/>
              </a:xfrm>
            </p:grpSpPr>
            <p:sp>
              <p:nvSpPr>
                <p:cNvPr id="15" name="Kosodĺžnik 14"/>
                <p:cNvSpPr/>
                <p:nvPr/>
              </p:nvSpPr>
              <p:spPr>
                <a:xfrm>
                  <a:off x="2500298" y="2928764"/>
                  <a:ext cx="2643205" cy="857171"/>
                </a:xfrm>
                <a:prstGeom prst="parallelogram">
                  <a:avLst>
                    <a:gd name="adj" fmla="val 64061"/>
                  </a:avLst>
                </a:prstGeom>
                <a:solidFill>
                  <a:srgbClr val="FFC000"/>
                </a:solidFill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16" name="Obdĺžnik 15"/>
                <p:cNvSpPr/>
                <p:nvPr/>
              </p:nvSpPr>
              <p:spPr>
                <a:xfrm>
                  <a:off x="2500298" y="2071593"/>
                  <a:ext cx="2071701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17" name="Kosodĺžnik 16"/>
                <p:cNvSpPr/>
                <p:nvPr/>
              </p:nvSpPr>
              <p:spPr>
                <a:xfrm>
                  <a:off x="2500298" y="1214422"/>
                  <a:ext cx="2643205" cy="857171"/>
                </a:xfrm>
                <a:prstGeom prst="parallelogram">
                  <a:avLst>
                    <a:gd name="adj" fmla="val 64061"/>
                  </a:avLst>
                </a:prstGeom>
                <a:noFill/>
                <a:ln w="6350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18" name="Obdĺžnik 17"/>
                <p:cNvSpPr/>
                <p:nvPr/>
              </p:nvSpPr>
              <p:spPr>
                <a:xfrm>
                  <a:off x="3071802" y="1214422"/>
                  <a:ext cx="2071701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cxnSp>
              <p:nvCxnSpPr>
                <p:cNvPr id="19" name="Rovná spojnica 18"/>
                <p:cNvCxnSpPr/>
                <p:nvPr/>
              </p:nvCxnSpPr>
              <p:spPr>
                <a:xfrm rot="5400000">
                  <a:off x="4424404" y="3076360"/>
                  <a:ext cx="857171" cy="561979"/>
                </a:xfrm>
                <a:prstGeom prst="line">
                  <a:avLst/>
                </a:prstGeom>
                <a:ln w="952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396" name="BlokTextu 4"/>
            <p:cNvSpPr txBox="1">
              <a:spLocks noChangeArrowheads="1"/>
            </p:cNvSpPr>
            <p:nvPr/>
          </p:nvSpPr>
          <p:spPr bwMode="auto">
            <a:xfrm>
              <a:off x="5572132" y="378619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397" name="BlokTextu 5"/>
            <p:cNvSpPr txBox="1">
              <a:spLocks noChangeArrowheads="1"/>
            </p:cNvSpPr>
            <p:nvPr/>
          </p:nvSpPr>
          <p:spPr bwMode="auto">
            <a:xfrm>
              <a:off x="3428992" y="3857628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6398" name="BlokTextu 6"/>
            <p:cNvSpPr txBox="1">
              <a:spLocks noChangeArrowheads="1"/>
            </p:cNvSpPr>
            <p:nvPr/>
          </p:nvSpPr>
          <p:spPr bwMode="auto">
            <a:xfrm>
              <a:off x="6215074" y="2928934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6399" name="BlokTextu 7"/>
            <p:cNvSpPr txBox="1">
              <a:spLocks noChangeArrowheads="1"/>
            </p:cNvSpPr>
            <p:nvPr/>
          </p:nvSpPr>
          <p:spPr bwMode="auto">
            <a:xfrm>
              <a:off x="4143372" y="3000372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6400" name="BlokTextu 8"/>
            <p:cNvSpPr txBox="1">
              <a:spLocks noChangeArrowheads="1"/>
            </p:cNvSpPr>
            <p:nvPr/>
          </p:nvSpPr>
          <p:spPr bwMode="auto">
            <a:xfrm>
              <a:off x="3286116" y="2143116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6401" name="BlokTextu 9"/>
            <p:cNvSpPr txBox="1">
              <a:spLocks noChangeArrowheads="1"/>
            </p:cNvSpPr>
            <p:nvPr/>
          </p:nvSpPr>
          <p:spPr bwMode="auto">
            <a:xfrm>
              <a:off x="5357818" y="2143116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16402" name="BlokTextu 10"/>
            <p:cNvSpPr txBox="1">
              <a:spLocks noChangeArrowheads="1"/>
            </p:cNvSpPr>
            <p:nvPr/>
          </p:nvSpPr>
          <p:spPr bwMode="auto">
            <a:xfrm>
              <a:off x="6286512" y="128586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16403" name="BlokTextu 11"/>
            <p:cNvSpPr txBox="1">
              <a:spLocks noChangeArrowheads="1"/>
            </p:cNvSpPr>
            <p:nvPr/>
          </p:nvSpPr>
          <p:spPr bwMode="auto">
            <a:xfrm>
              <a:off x="4143372" y="128586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H</a:t>
              </a:r>
            </a:p>
          </p:txBody>
        </p:sp>
      </p:grpSp>
      <p:cxnSp>
        <p:nvCxnSpPr>
          <p:cNvPr id="25" name="Rovná spojnica 24"/>
          <p:cNvCxnSpPr/>
          <p:nvPr/>
        </p:nvCxnSpPr>
        <p:spPr>
          <a:xfrm flipV="1">
            <a:off x="4572000" y="3286125"/>
            <a:ext cx="4000500" cy="1285875"/>
          </a:xfrm>
          <a:prstGeom prst="line">
            <a:avLst/>
          </a:prstGeom>
          <a:ln w="2222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Vývojový diagram: zlúčenie 28"/>
          <p:cNvSpPr/>
          <p:nvPr/>
        </p:nvSpPr>
        <p:spPr>
          <a:xfrm rot="3539202">
            <a:off x="5459412" y="3692526"/>
            <a:ext cx="396875" cy="793750"/>
          </a:xfrm>
          <a:prstGeom prst="flowChartMerg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30" name="BlokTextu 29"/>
          <p:cNvSpPr txBox="1">
            <a:spLocks noChangeArrowheads="1"/>
          </p:cNvSpPr>
          <p:nvPr/>
        </p:nvSpPr>
        <p:spPr bwMode="auto">
          <a:xfrm>
            <a:off x="5643563" y="3714750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grpSp>
        <p:nvGrpSpPr>
          <p:cNvPr id="6" name="Skupina 32"/>
          <p:cNvGrpSpPr>
            <a:grpSpLocks/>
          </p:cNvGrpSpPr>
          <p:nvPr/>
        </p:nvGrpSpPr>
        <p:grpSpPr bwMode="auto">
          <a:xfrm>
            <a:off x="4643438" y="1214438"/>
            <a:ext cx="3571875" cy="3643312"/>
            <a:chOff x="4643438" y="1214422"/>
            <a:chExt cx="3571900" cy="3643338"/>
          </a:xfrm>
        </p:grpSpPr>
        <p:cxnSp>
          <p:nvCxnSpPr>
            <p:cNvPr id="20" name="Rovná spojnica 19"/>
            <p:cNvCxnSpPr/>
            <p:nvPr/>
          </p:nvCxnSpPr>
          <p:spPr>
            <a:xfrm flipV="1">
              <a:off x="4643438" y="1428736"/>
              <a:ext cx="3571900" cy="3429024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4" name="BlokTextu 30"/>
            <p:cNvSpPr txBox="1">
              <a:spLocks noChangeArrowheads="1"/>
            </p:cNvSpPr>
            <p:nvPr/>
          </p:nvSpPr>
          <p:spPr bwMode="auto">
            <a:xfrm>
              <a:off x="7715272" y="1214422"/>
              <a:ext cx="2857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32" name="BlokTextu 31"/>
          <p:cNvSpPr txBox="1">
            <a:spLocks noChangeArrowheads="1"/>
          </p:cNvSpPr>
          <p:nvPr/>
        </p:nvSpPr>
        <p:spPr bwMode="auto">
          <a:xfrm>
            <a:off x="8143875" y="2786063"/>
            <a:ext cx="42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k-SK" sz="2400">
                <a:solidFill>
                  <a:srgbClr val="FF0000"/>
                </a:solidFill>
              </a:rPr>
              <a:t>p’</a:t>
            </a:r>
            <a:endParaRPr lang="sk-SK" altLang="sk-SK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28625" y="357188"/>
            <a:ext cx="8143875" cy="6002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Odchýlka  dvoch rovín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- je odchýlka ich priesečnice s rovinou, ktorá je kolmá na obidve roviny.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PR: Daná je kocka ABCDEFGH.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Určte graficky odchýlku rovín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ABC a DEF.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Kolmosť  dvoch rovín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Dve roviny sú navzájom kolmé práve vtedy, keď jedna z nich obsahuje priamku kolmú na druhú rovinu. </a:t>
            </a:r>
          </a:p>
        </p:txBody>
      </p:sp>
      <p:grpSp>
        <p:nvGrpSpPr>
          <p:cNvPr id="3" name="Skupina 2"/>
          <p:cNvGrpSpPr>
            <a:grpSpLocks/>
          </p:cNvGrpSpPr>
          <p:nvPr/>
        </p:nvGrpSpPr>
        <p:grpSpPr bwMode="auto">
          <a:xfrm>
            <a:off x="4714875" y="1928813"/>
            <a:ext cx="3357563" cy="3033712"/>
            <a:chOff x="4714876" y="2285992"/>
            <a:chExt cx="3357561" cy="3033712"/>
          </a:xfrm>
        </p:grpSpPr>
        <p:grpSp>
          <p:nvGrpSpPr>
            <p:cNvPr id="17416" name="Skupina 2"/>
            <p:cNvGrpSpPr>
              <a:grpSpLocks/>
            </p:cNvGrpSpPr>
            <p:nvPr/>
          </p:nvGrpSpPr>
          <p:grpSpPr bwMode="auto">
            <a:xfrm>
              <a:off x="4714876" y="2285992"/>
              <a:ext cx="3357561" cy="3033712"/>
              <a:chOff x="3286116" y="1285860"/>
              <a:chExt cx="3357586" cy="3033433"/>
            </a:xfrm>
          </p:grpSpPr>
          <p:grpSp>
            <p:nvGrpSpPr>
              <p:cNvPr id="17419" name="Skupina 35"/>
              <p:cNvGrpSpPr>
                <a:grpSpLocks/>
              </p:cNvGrpSpPr>
              <p:nvPr/>
            </p:nvGrpSpPr>
            <p:grpSpPr bwMode="auto">
              <a:xfrm>
                <a:off x="3643306" y="1285860"/>
                <a:ext cx="2644793" cy="2571513"/>
                <a:chOff x="3286116" y="1928802"/>
                <a:chExt cx="2644793" cy="2571513"/>
              </a:xfrm>
            </p:grpSpPr>
            <p:cxnSp>
              <p:nvCxnSpPr>
                <p:cNvPr id="16" name="Rovná spojnica 12"/>
                <p:cNvCxnSpPr/>
                <p:nvPr/>
              </p:nvCxnSpPr>
              <p:spPr>
                <a:xfrm rot="5400000">
                  <a:off x="5072944" y="2785179"/>
                  <a:ext cx="1714342" cy="1588"/>
                </a:xfrm>
                <a:prstGeom prst="line">
                  <a:avLst/>
                </a:prstGeom>
                <a:ln w="952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429" name="Skupina 45"/>
                <p:cNvGrpSpPr>
                  <a:grpSpLocks/>
                </p:cNvGrpSpPr>
                <p:nvPr/>
              </p:nvGrpSpPr>
              <p:grpSpPr bwMode="auto">
                <a:xfrm>
                  <a:off x="3286116" y="1928802"/>
                  <a:ext cx="2643205" cy="2571513"/>
                  <a:chOff x="2500298" y="1214422"/>
                  <a:chExt cx="2643205" cy="2571513"/>
                </a:xfrm>
              </p:grpSpPr>
              <p:sp>
                <p:nvSpPr>
                  <p:cNvPr id="18" name="Kosodĺžnik 14"/>
                  <p:cNvSpPr/>
                  <p:nvPr/>
                </p:nvSpPr>
                <p:spPr>
                  <a:xfrm>
                    <a:off x="2500298" y="2928764"/>
                    <a:ext cx="2643205" cy="857171"/>
                  </a:xfrm>
                  <a:prstGeom prst="parallelogram">
                    <a:avLst>
                      <a:gd name="adj" fmla="val 64061"/>
                    </a:avLst>
                  </a:prstGeom>
                  <a:solidFill>
                    <a:srgbClr val="FFC000"/>
                  </a:solidFill>
                  <a:ln w="6350">
                    <a:solidFill>
                      <a:schemeClr val="bg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sk-SK"/>
                  </a:p>
                </p:txBody>
              </p:sp>
              <p:sp>
                <p:nvSpPr>
                  <p:cNvPr id="19" name="Obdĺžnik 15"/>
                  <p:cNvSpPr/>
                  <p:nvPr/>
                </p:nvSpPr>
                <p:spPr>
                  <a:xfrm>
                    <a:off x="2500298" y="2071593"/>
                    <a:ext cx="2071701" cy="1714342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sk-SK"/>
                  </a:p>
                </p:txBody>
              </p:sp>
              <p:sp>
                <p:nvSpPr>
                  <p:cNvPr id="20" name="Kosodĺžnik 16"/>
                  <p:cNvSpPr/>
                  <p:nvPr/>
                </p:nvSpPr>
                <p:spPr>
                  <a:xfrm>
                    <a:off x="2500298" y="1214422"/>
                    <a:ext cx="2643205" cy="857171"/>
                  </a:xfrm>
                  <a:prstGeom prst="parallelogram">
                    <a:avLst>
                      <a:gd name="adj" fmla="val 64061"/>
                    </a:avLst>
                  </a:prstGeom>
                  <a:noFill/>
                  <a:ln w="6350">
                    <a:solidFill>
                      <a:schemeClr val="bg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sk-SK"/>
                  </a:p>
                </p:txBody>
              </p:sp>
              <p:sp>
                <p:nvSpPr>
                  <p:cNvPr id="21" name="Obdĺžnik 17"/>
                  <p:cNvSpPr/>
                  <p:nvPr/>
                </p:nvSpPr>
                <p:spPr>
                  <a:xfrm>
                    <a:off x="3071802" y="1214422"/>
                    <a:ext cx="2071701" cy="1714342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sk-SK"/>
                  </a:p>
                </p:txBody>
              </p:sp>
              <p:cxnSp>
                <p:nvCxnSpPr>
                  <p:cNvPr id="22" name="Rovná spojnica 18"/>
                  <p:cNvCxnSpPr/>
                  <p:nvPr/>
                </p:nvCxnSpPr>
                <p:spPr>
                  <a:xfrm rot="5400000">
                    <a:off x="4424404" y="3076360"/>
                    <a:ext cx="857171" cy="561979"/>
                  </a:xfrm>
                  <a:prstGeom prst="line">
                    <a:avLst/>
                  </a:prstGeom>
                  <a:ln w="9525" cmpd="sng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420" name="BlokTextu 4"/>
              <p:cNvSpPr txBox="1">
                <a:spLocks noChangeArrowheads="1"/>
              </p:cNvSpPr>
              <p:nvPr/>
            </p:nvSpPr>
            <p:spPr bwMode="auto">
              <a:xfrm>
                <a:off x="5572132" y="3786190"/>
                <a:ext cx="3571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2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rgbClr val="BB8605"/>
                  </a:buClr>
                  <a:buSzPct val="85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9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ts val="338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7421" name="BlokTextu 5"/>
              <p:cNvSpPr txBox="1">
                <a:spLocks noChangeArrowheads="1"/>
              </p:cNvSpPr>
              <p:nvPr/>
            </p:nvSpPr>
            <p:spPr bwMode="auto">
              <a:xfrm>
                <a:off x="3428992" y="3857628"/>
                <a:ext cx="3571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2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rgbClr val="BB8605"/>
                  </a:buClr>
                  <a:buSzPct val="85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9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ts val="338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17422" name="BlokTextu 6"/>
              <p:cNvSpPr txBox="1">
                <a:spLocks noChangeArrowheads="1"/>
              </p:cNvSpPr>
              <p:nvPr/>
            </p:nvSpPr>
            <p:spPr bwMode="auto">
              <a:xfrm>
                <a:off x="6215074" y="2928934"/>
                <a:ext cx="3571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2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rgbClr val="BB8605"/>
                  </a:buClr>
                  <a:buSzPct val="85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9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ts val="338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17423" name="BlokTextu 7"/>
              <p:cNvSpPr txBox="1">
                <a:spLocks noChangeArrowheads="1"/>
              </p:cNvSpPr>
              <p:nvPr/>
            </p:nvSpPr>
            <p:spPr bwMode="auto">
              <a:xfrm>
                <a:off x="4143372" y="3000372"/>
                <a:ext cx="3571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2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rgbClr val="BB8605"/>
                  </a:buClr>
                  <a:buSzPct val="85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9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ts val="338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7424" name="BlokTextu 8"/>
              <p:cNvSpPr txBox="1">
                <a:spLocks noChangeArrowheads="1"/>
              </p:cNvSpPr>
              <p:nvPr/>
            </p:nvSpPr>
            <p:spPr bwMode="auto">
              <a:xfrm>
                <a:off x="3286116" y="2143116"/>
                <a:ext cx="3571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2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rgbClr val="BB8605"/>
                  </a:buClr>
                  <a:buSzPct val="85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9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ts val="338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17425" name="BlokTextu 9"/>
              <p:cNvSpPr txBox="1">
                <a:spLocks noChangeArrowheads="1"/>
              </p:cNvSpPr>
              <p:nvPr/>
            </p:nvSpPr>
            <p:spPr bwMode="auto">
              <a:xfrm>
                <a:off x="5357818" y="2143116"/>
                <a:ext cx="3571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2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rgbClr val="BB8605"/>
                  </a:buClr>
                  <a:buSzPct val="85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9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ts val="338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>
                    <a:solidFill>
                      <a:schemeClr val="bg1"/>
                    </a:solidFill>
                  </a:rPr>
                  <a:t>F</a:t>
                </a:r>
              </a:p>
            </p:txBody>
          </p:sp>
          <p:sp>
            <p:nvSpPr>
              <p:cNvPr id="17426" name="BlokTextu 10"/>
              <p:cNvSpPr txBox="1">
                <a:spLocks noChangeArrowheads="1"/>
              </p:cNvSpPr>
              <p:nvPr/>
            </p:nvSpPr>
            <p:spPr bwMode="auto">
              <a:xfrm>
                <a:off x="6286512" y="1285860"/>
                <a:ext cx="3571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2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rgbClr val="BB8605"/>
                  </a:buClr>
                  <a:buSzPct val="85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9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ts val="338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>
                    <a:solidFill>
                      <a:schemeClr val="bg1"/>
                    </a:solidFill>
                  </a:rPr>
                  <a:t>G</a:t>
                </a:r>
              </a:p>
            </p:txBody>
          </p:sp>
          <p:sp>
            <p:nvSpPr>
              <p:cNvPr id="17427" name="BlokTextu 11"/>
              <p:cNvSpPr txBox="1">
                <a:spLocks noChangeArrowheads="1"/>
              </p:cNvSpPr>
              <p:nvPr/>
            </p:nvSpPr>
            <p:spPr bwMode="auto">
              <a:xfrm>
                <a:off x="4143372" y="1285860"/>
                <a:ext cx="35719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2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ts val="300"/>
                  </a:spcBef>
                  <a:buClr>
                    <a:srgbClr val="BB8605"/>
                  </a:buClr>
                  <a:buSzPct val="85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ts val="300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9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ts val="338"/>
                  </a:spcBef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ts val="338"/>
                  </a:spcBef>
                  <a:spcAft>
                    <a:spcPct val="0"/>
                  </a:spcAft>
                  <a:buClr>
                    <a:srgbClr val="E0A208"/>
                  </a:buClr>
                  <a:buSzPct val="85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>
                    <a:solidFill>
                      <a:schemeClr val="bg1"/>
                    </a:solidFill>
                  </a:rPr>
                  <a:t>H</a:t>
                </a:r>
              </a:p>
            </p:txBody>
          </p:sp>
        </p:grpSp>
        <p:sp>
          <p:nvSpPr>
            <p:cNvPr id="5" name="Kosodĺžnik 14"/>
            <p:cNvSpPr/>
            <p:nvPr/>
          </p:nvSpPr>
          <p:spPr bwMode="auto">
            <a:xfrm flipH="1">
              <a:off x="5072064" y="3143242"/>
              <a:ext cx="2643185" cy="857250"/>
            </a:xfrm>
            <a:prstGeom prst="parallelogram">
              <a:avLst>
                <a:gd name="adj" fmla="val 64061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/>
            </a:p>
          </p:txBody>
        </p:sp>
        <p:cxnSp>
          <p:nvCxnSpPr>
            <p:cNvPr id="6" name="Přímá spojovací čára 5"/>
            <p:cNvCxnSpPr/>
            <p:nvPr/>
          </p:nvCxnSpPr>
          <p:spPr>
            <a:xfrm rot="5400000">
              <a:off x="6644481" y="3642511"/>
              <a:ext cx="1000125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Přímá spojovací čára 22"/>
          <p:cNvCxnSpPr/>
          <p:nvPr/>
        </p:nvCxnSpPr>
        <p:spPr>
          <a:xfrm rot="16200000" flipH="1">
            <a:off x="6357938" y="2500312"/>
            <a:ext cx="2286000" cy="157162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čára 23"/>
          <p:cNvCxnSpPr/>
          <p:nvPr/>
        </p:nvCxnSpPr>
        <p:spPr>
          <a:xfrm rot="5400000" flipH="1" flipV="1">
            <a:off x="6322219" y="3464719"/>
            <a:ext cx="2071688" cy="142875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vnoramenný trojúhelník 24"/>
          <p:cNvSpPr/>
          <p:nvPr/>
        </p:nvSpPr>
        <p:spPr>
          <a:xfrm rot="5400000">
            <a:off x="6930231" y="3428207"/>
            <a:ext cx="1120775" cy="407988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/>
          </a:p>
        </p:txBody>
      </p:sp>
      <p:sp>
        <p:nvSpPr>
          <p:cNvPr id="26" name="BlokTextu 29"/>
          <p:cNvSpPr txBox="1">
            <a:spLocks noChangeArrowheads="1"/>
          </p:cNvSpPr>
          <p:nvPr/>
        </p:nvSpPr>
        <p:spPr bwMode="auto">
          <a:xfrm>
            <a:off x="7286625" y="3429000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899592" y="2721694"/>
            <a:ext cx="7488832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Ďakujem za pozornosť</a:t>
            </a:r>
            <a:endParaRPr lang="cs-CZ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TextovéPole 5"/>
          <p:cNvSpPr txBox="1">
            <a:spLocks noChangeArrowheads="1"/>
          </p:cNvSpPr>
          <p:nvPr/>
        </p:nvSpPr>
        <p:spPr bwMode="auto">
          <a:xfrm>
            <a:off x="539750" y="5805488"/>
            <a:ext cx="6429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Vypracovala: Mgr. Martina Dzurová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>
            <a:spLocks noChangeArrowheads="1"/>
          </p:cNvSpPr>
          <p:nvPr/>
        </p:nvSpPr>
        <p:spPr bwMode="auto">
          <a:xfrm>
            <a:off x="428625" y="1071563"/>
            <a:ext cx="8358188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1. Dvoma rôznymi bodmi A, B je určená jediná priamka.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endParaRPr lang="sk-SK" altLang="sk-SK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2. Ak ležia dva rôzne body v rovine, tak priamka nimi určená leží tiež v tejto rovine.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endParaRPr lang="sk-SK" altLang="sk-SK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3. Ak majú dve rôzne roviny spoločný bod, tak majú spoločnú celú priamku, ktorá týmto bodom prechádza.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endParaRPr lang="sk-SK" altLang="sk-SK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4. Rovina je jednoznačne určená: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	a) priamkou a bodom, ktorý na nej leží,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	b) dvoma rôznymi rovnobežnými priamkami,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	c) dvoma rôznobežnými priamkami,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	d) tromi rôznymi bodmi, ktoré neležia v tej istej priamke. </a:t>
            </a:r>
          </a:p>
        </p:txBody>
      </p:sp>
      <p:sp>
        <p:nvSpPr>
          <p:cNvPr id="4" name="Obdélník 3"/>
          <p:cNvSpPr/>
          <p:nvPr/>
        </p:nvSpPr>
        <p:spPr>
          <a:xfrm>
            <a:off x="357158" y="428604"/>
            <a:ext cx="22236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Tvrdenia: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62053" y="285728"/>
            <a:ext cx="8981947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Vzájomná poloha bodov, priamok a </a:t>
            </a:r>
            <a:r>
              <a:rPr lang="sk-SK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rovín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357188" y="1000125"/>
            <a:ext cx="828675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Bod, bod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a) body sú totožné,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A= B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b) body sú rôzne,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A≠ B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Bod, priamka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a) bod leží na priamke,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 </a:t>
            </a:r>
            <a:r>
              <a:rPr lang="az-Cyrl-AZ" sz="2400" b="1" dirty="0">
                <a:solidFill>
                  <a:schemeClr val="bg1"/>
                </a:solidFill>
                <a:latin typeface="+mn-lt"/>
              </a:rPr>
              <a:t>є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p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b) bod neleží na priamke,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 </a:t>
            </a:r>
            <a:r>
              <a:rPr lang="az-Cyrl-AZ" sz="2400" b="1" dirty="0">
                <a:solidFill>
                  <a:schemeClr val="bg1"/>
                </a:solidFill>
                <a:latin typeface="+mn-lt"/>
              </a:rPr>
              <a:t>є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p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Bod, rovina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a) bod leží v rovine,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 </a:t>
            </a:r>
            <a:r>
              <a:rPr lang="az-Cyrl-AZ" sz="2400" b="1" dirty="0">
                <a:solidFill>
                  <a:schemeClr val="bg1"/>
                </a:solidFill>
                <a:latin typeface="+mn-lt"/>
              </a:rPr>
              <a:t>є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sz="2400" b="1" dirty="0">
                <a:solidFill>
                  <a:schemeClr val="bg1"/>
                </a:solidFill>
                <a:latin typeface="+mn-lt"/>
              </a:rPr>
              <a:t>β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b) bod neleží v rovine,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 </a:t>
            </a:r>
            <a:r>
              <a:rPr lang="az-Cyrl-AZ" sz="2400" b="1" dirty="0">
                <a:solidFill>
                  <a:schemeClr val="bg1"/>
                </a:solidFill>
                <a:latin typeface="+mn-lt"/>
              </a:rPr>
              <a:t>є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sz="2400" b="1" dirty="0">
                <a:solidFill>
                  <a:schemeClr val="bg1"/>
                </a:solidFill>
                <a:latin typeface="+mn-lt"/>
              </a:rPr>
              <a:t>β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Skupina 50"/>
          <p:cNvGrpSpPr>
            <a:grpSpLocks/>
          </p:cNvGrpSpPr>
          <p:nvPr/>
        </p:nvGrpSpPr>
        <p:grpSpPr bwMode="auto">
          <a:xfrm>
            <a:off x="6715125" y="1522413"/>
            <a:ext cx="857250" cy="490537"/>
            <a:chOff x="6715140" y="1522437"/>
            <a:chExt cx="857256" cy="489945"/>
          </a:xfrm>
        </p:grpSpPr>
        <p:grpSp>
          <p:nvGrpSpPr>
            <p:cNvPr id="7207" name="Skupina 7"/>
            <p:cNvGrpSpPr>
              <a:grpSpLocks/>
            </p:cNvGrpSpPr>
            <p:nvPr/>
          </p:nvGrpSpPr>
          <p:grpSpPr bwMode="auto">
            <a:xfrm rot="2520000">
              <a:off x="6808841" y="1522437"/>
              <a:ext cx="108000" cy="108000"/>
              <a:chOff x="5715008" y="1500174"/>
              <a:chExt cx="142876" cy="142876"/>
            </a:xfrm>
          </p:grpSpPr>
          <p:cxnSp>
            <p:nvCxnSpPr>
              <p:cNvPr id="5" name="Přímá spojovací čára 4"/>
              <p:cNvCxnSpPr/>
              <p:nvPr/>
            </p:nvCxnSpPr>
            <p:spPr>
              <a:xfrm rot="16200000" flipH="1">
                <a:off x="5714987" y="1500172"/>
                <a:ext cx="142638" cy="142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Přímá spojovací čára 6"/>
              <p:cNvCxnSpPr/>
              <p:nvPr/>
            </p:nvCxnSpPr>
            <p:spPr>
              <a:xfrm rot="5400000">
                <a:off x="5714987" y="1500172"/>
                <a:ext cx="142638" cy="142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ovéPole 8"/>
            <p:cNvSpPr txBox="1"/>
            <p:nvPr/>
          </p:nvSpPr>
          <p:spPr>
            <a:xfrm>
              <a:off x="6715140" y="1642941"/>
              <a:ext cx="857256" cy="36944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k-SK" dirty="0">
                  <a:solidFill>
                    <a:srgbClr val="000000"/>
                  </a:solidFill>
                  <a:latin typeface="+mn-lt"/>
                </a:rPr>
                <a:t>A = B</a:t>
              </a:r>
            </a:p>
          </p:txBody>
        </p:sp>
      </p:grpSp>
      <p:grpSp>
        <p:nvGrpSpPr>
          <p:cNvPr id="8" name="Skupina 9"/>
          <p:cNvGrpSpPr>
            <a:grpSpLocks/>
          </p:cNvGrpSpPr>
          <p:nvPr/>
        </p:nvGrpSpPr>
        <p:grpSpPr bwMode="auto">
          <a:xfrm rot="2520000">
            <a:off x="5451475" y="2236788"/>
            <a:ext cx="107950" cy="107950"/>
            <a:chOff x="5715008" y="1500174"/>
            <a:chExt cx="142876" cy="142876"/>
          </a:xfrm>
        </p:grpSpPr>
        <p:cxnSp>
          <p:nvCxnSpPr>
            <p:cNvPr id="11" name="Přímá spojovací čára 10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ovací čára 11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Skupina 12"/>
          <p:cNvGrpSpPr>
            <a:grpSpLocks/>
          </p:cNvGrpSpPr>
          <p:nvPr/>
        </p:nvGrpSpPr>
        <p:grpSpPr bwMode="auto">
          <a:xfrm rot="2520000">
            <a:off x="6107113" y="2227263"/>
            <a:ext cx="107950" cy="107950"/>
            <a:chOff x="5715008" y="1500174"/>
            <a:chExt cx="142876" cy="142876"/>
          </a:xfrm>
        </p:grpSpPr>
        <p:cxnSp>
          <p:nvCxnSpPr>
            <p:cNvPr id="14" name="Přímá spojovací čára 13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ovací čára 14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ovéPole 15"/>
          <p:cNvSpPr txBox="1"/>
          <p:nvPr/>
        </p:nvSpPr>
        <p:spPr>
          <a:xfrm>
            <a:off x="5286375" y="2357438"/>
            <a:ext cx="4286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>
                <a:solidFill>
                  <a:srgbClr val="000000"/>
                </a:solidFill>
                <a:latin typeface="+mn-lt"/>
              </a:rPr>
              <a:t>A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6072188" y="2428875"/>
            <a:ext cx="3571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>
                <a:solidFill>
                  <a:srgbClr val="000000"/>
                </a:solidFill>
                <a:latin typeface="+mn-lt"/>
              </a:rPr>
              <a:t>B</a:t>
            </a:r>
          </a:p>
        </p:txBody>
      </p:sp>
      <p:cxnSp>
        <p:nvCxnSpPr>
          <p:cNvPr id="19" name="Přímá spojovací čára 18"/>
          <p:cNvCxnSpPr/>
          <p:nvPr/>
        </p:nvCxnSpPr>
        <p:spPr>
          <a:xfrm rot="5400000">
            <a:off x="5005388" y="4143375"/>
            <a:ext cx="214312" cy="71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ovací čára 25"/>
          <p:cNvCxnSpPr/>
          <p:nvPr/>
        </p:nvCxnSpPr>
        <p:spPr>
          <a:xfrm flipV="1">
            <a:off x="5786438" y="2786063"/>
            <a:ext cx="2143125" cy="928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čára 26"/>
          <p:cNvCxnSpPr/>
          <p:nvPr/>
        </p:nvCxnSpPr>
        <p:spPr>
          <a:xfrm flipV="1">
            <a:off x="5857875" y="3714750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Skupina 27"/>
          <p:cNvGrpSpPr>
            <a:grpSpLocks/>
          </p:cNvGrpSpPr>
          <p:nvPr/>
        </p:nvGrpSpPr>
        <p:grpSpPr bwMode="auto">
          <a:xfrm rot="2520000">
            <a:off x="7237413" y="3022600"/>
            <a:ext cx="107950" cy="107950"/>
            <a:chOff x="5715008" y="1500174"/>
            <a:chExt cx="142876" cy="142876"/>
          </a:xfrm>
        </p:grpSpPr>
        <p:cxnSp>
          <p:nvCxnSpPr>
            <p:cNvPr id="29" name="Přímá spojovací čára 28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ovací čára 29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30"/>
          <p:cNvGrpSpPr>
            <a:grpSpLocks/>
          </p:cNvGrpSpPr>
          <p:nvPr/>
        </p:nvGrpSpPr>
        <p:grpSpPr bwMode="auto">
          <a:xfrm rot="2520000">
            <a:off x="7523163" y="4165600"/>
            <a:ext cx="107950" cy="107950"/>
            <a:chOff x="5715008" y="1500174"/>
            <a:chExt cx="142876" cy="142876"/>
          </a:xfrm>
        </p:grpSpPr>
        <p:cxnSp>
          <p:nvCxnSpPr>
            <p:cNvPr id="32" name="Přímá spojovací čára 31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ovací čára 32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ovéPole 33"/>
          <p:cNvSpPr txBox="1">
            <a:spLocks noChangeArrowheads="1"/>
          </p:cNvSpPr>
          <p:nvPr/>
        </p:nvSpPr>
        <p:spPr bwMode="auto">
          <a:xfrm>
            <a:off x="7143750" y="314325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" name="TextovéPole 34"/>
          <p:cNvSpPr txBox="1">
            <a:spLocks noChangeArrowheads="1"/>
          </p:cNvSpPr>
          <p:nvPr/>
        </p:nvSpPr>
        <p:spPr bwMode="auto">
          <a:xfrm>
            <a:off x="7358063" y="428625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36" name="Přímá spojovací čára 35"/>
          <p:cNvCxnSpPr/>
          <p:nvPr/>
        </p:nvCxnSpPr>
        <p:spPr>
          <a:xfrm rot="5400000">
            <a:off x="4573588" y="6000750"/>
            <a:ext cx="214312" cy="71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Vývojový diagram: údaje 36"/>
          <p:cNvSpPr/>
          <p:nvPr/>
        </p:nvSpPr>
        <p:spPr>
          <a:xfrm>
            <a:off x="5429250" y="5143500"/>
            <a:ext cx="2000250" cy="57150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sp>
        <p:nvSpPr>
          <p:cNvPr id="38" name="Vývojový diagram: údaje 37"/>
          <p:cNvSpPr/>
          <p:nvPr/>
        </p:nvSpPr>
        <p:spPr>
          <a:xfrm>
            <a:off x="6072188" y="5929313"/>
            <a:ext cx="2000250" cy="57150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grpSp>
        <p:nvGrpSpPr>
          <p:cNvPr id="20" name="Skupina 38"/>
          <p:cNvGrpSpPr>
            <a:grpSpLocks/>
          </p:cNvGrpSpPr>
          <p:nvPr/>
        </p:nvGrpSpPr>
        <p:grpSpPr bwMode="auto">
          <a:xfrm rot="2520000">
            <a:off x="6022975" y="5237163"/>
            <a:ext cx="107950" cy="107950"/>
            <a:chOff x="5715008" y="1500174"/>
            <a:chExt cx="142876" cy="142876"/>
          </a:xfrm>
        </p:grpSpPr>
        <p:cxnSp>
          <p:nvCxnSpPr>
            <p:cNvPr id="40" name="Přímá spojovací čára 39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ovací čára 40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Skupina 41"/>
          <p:cNvGrpSpPr>
            <a:grpSpLocks/>
          </p:cNvGrpSpPr>
          <p:nvPr/>
        </p:nvGrpSpPr>
        <p:grpSpPr bwMode="auto">
          <a:xfrm rot="2520000">
            <a:off x="8166100" y="6094413"/>
            <a:ext cx="107950" cy="107950"/>
            <a:chOff x="5715008" y="1500174"/>
            <a:chExt cx="142876" cy="142876"/>
          </a:xfrm>
        </p:grpSpPr>
        <p:cxnSp>
          <p:nvCxnSpPr>
            <p:cNvPr id="43" name="Přímá spojovací čára 42"/>
            <p:cNvCxnSpPr/>
            <p:nvPr/>
          </p:nvCxnSpPr>
          <p:spPr>
            <a:xfrm rot="16200000" flipH="1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ovací čára 43"/>
            <p:cNvCxnSpPr/>
            <p:nvPr/>
          </p:nvCxnSpPr>
          <p:spPr>
            <a:xfrm rot="5400000">
              <a:off x="5715008" y="1500174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ovéPole 44"/>
          <p:cNvSpPr txBox="1">
            <a:spLocks noChangeArrowheads="1"/>
          </p:cNvSpPr>
          <p:nvPr/>
        </p:nvSpPr>
        <p:spPr bwMode="auto">
          <a:xfrm>
            <a:off x="8072438" y="62150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6" name="TextovéPole 45"/>
          <p:cNvSpPr txBox="1">
            <a:spLocks noChangeArrowheads="1"/>
          </p:cNvSpPr>
          <p:nvPr/>
        </p:nvSpPr>
        <p:spPr bwMode="auto">
          <a:xfrm>
            <a:off x="5929313" y="52863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7" name="TextovéPole 46"/>
          <p:cNvSpPr txBox="1">
            <a:spLocks noChangeArrowheads="1"/>
          </p:cNvSpPr>
          <p:nvPr/>
        </p:nvSpPr>
        <p:spPr bwMode="auto">
          <a:xfrm>
            <a:off x="6715125" y="5357813"/>
            <a:ext cx="28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sk-SK" sz="1800">
                <a:solidFill>
                  <a:schemeClr val="bg1"/>
                </a:solidFill>
              </a:rPr>
              <a:t>β</a:t>
            </a:r>
            <a:endParaRPr lang="sk-SK" altLang="sk-SK" sz="1800">
              <a:solidFill>
                <a:schemeClr val="bg1"/>
              </a:solidFill>
            </a:endParaRPr>
          </a:p>
        </p:txBody>
      </p:sp>
      <p:sp>
        <p:nvSpPr>
          <p:cNvPr id="48" name="TextovéPole 47"/>
          <p:cNvSpPr txBox="1">
            <a:spLocks noChangeArrowheads="1"/>
          </p:cNvSpPr>
          <p:nvPr/>
        </p:nvSpPr>
        <p:spPr bwMode="auto">
          <a:xfrm>
            <a:off x="7429500" y="6143625"/>
            <a:ext cx="28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sk-SK" sz="1800">
                <a:solidFill>
                  <a:schemeClr val="bg1"/>
                </a:solidFill>
              </a:rPr>
              <a:t>β</a:t>
            </a:r>
            <a:endParaRPr lang="sk-SK" altLang="sk-SK" sz="1800">
              <a:solidFill>
                <a:schemeClr val="bg1"/>
              </a:solidFill>
            </a:endParaRPr>
          </a:p>
        </p:txBody>
      </p:sp>
      <p:sp>
        <p:nvSpPr>
          <p:cNvPr id="49" name="TextovéPole 48"/>
          <p:cNvSpPr txBox="1">
            <a:spLocks noChangeArrowheads="1"/>
          </p:cNvSpPr>
          <p:nvPr/>
        </p:nvSpPr>
        <p:spPr bwMode="auto">
          <a:xfrm>
            <a:off x="7858125" y="27146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0" name="TextovéPole 49"/>
          <p:cNvSpPr txBox="1">
            <a:spLocks noChangeArrowheads="1"/>
          </p:cNvSpPr>
          <p:nvPr/>
        </p:nvSpPr>
        <p:spPr bwMode="auto">
          <a:xfrm>
            <a:off x="7929563" y="364331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4" grpId="0"/>
      <p:bldP spid="35" grpId="0"/>
      <p:bldP spid="37" grpId="0" animBg="1"/>
      <p:bldP spid="38" grpId="0" animBg="1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/>
          <p:cNvSpPr txBox="1"/>
          <p:nvPr/>
        </p:nvSpPr>
        <p:spPr>
          <a:xfrm>
            <a:off x="285750" y="500063"/>
            <a:ext cx="8643938" cy="600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Priamka, priamka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a) rovnobežné (rôzne), t.j.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p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q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		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b) rovnobežné (totožné), t.j. 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p = q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c)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r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ôznobežné, t.j. 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p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q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d) mimobežné, t.j.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p ∩ q 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= </a:t>
            </a: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      (iba v priestore)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" name="Skupina 8"/>
          <p:cNvGrpSpPr>
            <a:grpSpLocks/>
          </p:cNvGrpSpPr>
          <p:nvPr/>
        </p:nvGrpSpPr>
        <p:grpSpPr bwMode="auto">
          <a:xfrm>
            <a:off x="4286250" y="5272088"/>
            <a:ext cx="285750" cy="460375"/>
            <a:chOff x="7572396" y="7000900"/>
            <a:chExt cx="285752" cy="461665"/>
          </a:xfrm>
        </p:grpSpPr>
        <p:sp>
          <p:nvSpPr>
            <p:cNvPr id="8212" name="TextovéPole 5"/>
            <p:cNvSpPr txBox="1">
              <a:spLocks noChangeArrowheads="1"/>
            </p:cNvSpPr>
            <p:nvPr/>
          </p:nvSpPr>
          <p:spPr bwMode="auto">
            <a:xfrm>
              <a:off x="7572396" y="7000900"/>
              <a:ext cx="2857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cxnSp>
          <p:nvCxnSpPr>
            <p:cNvPr id="8" name="Přímá spojovací čára 7"/>
            <p:cNvCxnSpPr/>
            <p:nvPr/>
          </p:nvCxnSpPr>
          <p:spPr>
            <a:xfrm rot="5400000">
              <a:off x="7623635" y="7092736"/>
              <a:ext cx="254712" cy="2143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Přímá spojovací čára 16"/>
          <p:cNvCxnSpPr/>
          <p:nvPr/>
        </p:nvCxnSpPr>
        <p:spPr>
          <a:xfrm flipV="1">
            <a:off x="5857875" y="642938"/>
            <a:ext cx="2143125" cy="92868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/>
          <p:cNvSpPr txBox="1">
            <a:spLocks noChangeArrowheads="1"/>
          </p:cNvSpPr>
          <p:nvPr/>
        </p:nvSpPr>
        <p:spPr bwMode="auto">
          <a:xfrm>
            <a:off x="6286500" y="407193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00B0F0"/>
                </a:solidFill>
              </a:rPr>
              <a:t>q</a:t>
            </a:r>
          </a:p>
        </p:txBody>
      </p:sp>
      <p:cxnSp>
        <p:nvCxnSpPr>
          <p:cNvPr id="19" name="Přímá spojovací čára 18"/>
          <p:cNvCxnSpPr/>
          <p:nvPr/>
        </p:nvCxnSpPr>
        <p:spPr>
          <a:xfrm flipV="1">
            <a:off x="5429250" y="500063"/>
            <a:ext cx="2143125" cy="928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>
            <a:spLocks noChangeArrowheads="1"/>
          </p:cNvSpPr>
          <p:nvPr/>
        </p:nvSpPr>
        <p:spPr bwMode="auto">
          <a:xfrm>
            <a:off x="7500938" y="4286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21" name="Přímá spojovací čára 20"/>
          <p:cNvCxnSpPr/>
          <p:nvPr/>
        </p:nvCxnSpPr>
        <p:spPr>
          <a:xfrm flipV="1">
            <a:off x="5786438" y="2000250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>
            <a:spLocks noChangeArrowheads="1"/>
          </p:cNvSpPr>
          <p:nvPr/>
        </p:nvSpPr>
        <p:spPr bwMode="auto">
          <a:xfrm>
            <a:off x="7572375" y="2071688"/>
            <a:ext cx="78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 </a:t>
            </a:r>
            <a:r>
              <a:rPr lang="sk-SK" altLang="sk-SK" sz="1800">
                <a:solidFill>
                  <a:schemeClr val="bg1"/>
                </a:solidFill>
              </a:rPr>
              <a:t>=</a:t>
            </a:r>
            <a:r>
              <a:rPr lang="sk-SK" altLang="sk-SK" sz="1800">
                <a:solidFill>
                  <a:srgbClr val="FF0000"/>
                </a:solidFill>
              </a:rPr>
              <a:t> </a:t>
            </a:r>
            <a:r>
              <a:rPr lang="sk-SK" altLang="sk-SK" sz="1800">
                <a:solidFill>
                  <a:srgbClr val="00B0F0"/>
                </a:solidFill>
              </a:rPr>
              <a:t>q</a:t>
            </a:r>
          </a:p>
        </p:txBody>
      </p:sp>
      <p:cxnSp>
        <p:nvCxnSpPr>
          <p:cNvPr id="23" name="Přímá spojovací čára 22"/>
          <p:cNvCxnSpPr/>
          <p:nvPr/>
        </p:nvCxnSpPr>
        <p:spPr>
          <a:xfrm flipV="1">
            <a:off x="4429125" y="3714750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/>
          <p:cNvSpPr txBox="1">
            <a:spLocks noChangeArrowheads="1"/>
          </p:cNvSpPr>
          <p:nvPr/>
        </p:nvSpPr>
        <p:spPr bwMode="auto">
          <a:xfrm>
            <a:off x="6500813" y="364331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26" name="Přímá spojovací čára 25"/>
          <p:cNvCxnSpPr/>
          <p:nvPr/>
        </p:nvCxnSpPr>
        <p:spPr>
          <a:xfrm>
            <a:off x="4786313" y="4214813"/>
            <a:ext cx="1928812" cy="2857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>
            <a:spLocks noChangeArrowheads="1"/>
          </p:cNvSpPr>
          <p:nvPr/>
        </p:nvSpPr>
        <p:spPr bwMode="auto">
          <a:xfrm>
            <a:off x="8001000" y="5000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00B0F0"/>
                </a:solidFill>
              </a:rPr>
              <a:t>q</a:t>
            </a:r>
          </a:p>
        </p:txBody>
      </p:sp>
      <p:sp>
        <p:nvSpPr>
          <p:cNvPr id="28" name="TextovéPole 27"/>
          <p:cNvSpPr txBox="1">
            <a:spLocks noChangeArrowheads="1"/>
          </p:cNvSpPr>
          <p:nvPr/>
        </p:nvSpPr>
        <p:spPr bwMode="auto">
          <a:xfrm>
            <a:off x="7429500" y="56435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00B0F0"/>
                </a:solidFill>
              </a:rPr>
              <a:t>q</a:t>
            </a:r>
          </a:p>
        </p:txBody>
      </p:sp>
      <p:cxnSp>
        <p:nvCxnSpPr>
          <p:cNvPr id="29" name="Přímá spojovací čára 28"/>
          <p:cNvCxnSpPr/>
          <p:nvPr/>
        </p:nvCxnSpPr>
        <p:spPr>
          <a:xfrm flipV="1">
            <a:off x="5572125" y="5286375"/>
            <a:ext cx="2143125" cy="92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ovéPole 29"/>
          <p:cNvSpPr txBox="1">
            <a:spLocks noChangeArrowheads="1"/>
          </p:cNvSpPr>
          <p:nvPr/>
        </p:nvSpPr>
        <p:spPr bwMode="auto">
          <a:xfrm>
            <a:off x="7643813" y="521493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31" name="Přímá spojovací čára 30"/>
          <p:cNvCxnSpPr/>
          <p:nvPr/>
        </p:nvCxnSpPr>
        <p:spPr>
          <a:xfrm>
            <a:off x="6572250" y="5857875"/>
            <a:ext cx="1143000" cy="21431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ovací čára 37"/>
          <p:cNvCxnSpPr/>
          <p:nvPr/>
        </p:nvCxnSpPr>
        <p:spPr>
          <a:xfrm>
            <a:off x="5214938" y="5572125"/>
            <a:ext cx="1143000" cy="21431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ovací čára 39"/>
          <p:cNvCxnSpPr/>
          <p:nvPr/>
        </p:nvCxnSpPr>
        <p:spPr>
          <a:xfrm flipV="1">
            <a:off x="3571875" y="3860800"/>
            <a:ext cx="279400" cy="2825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  <p:bldP spid="27" grpId="0"/>
      <p:bldP spid="2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285750" y="428625"/>
            <a:ext cx="8286750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Priamka, rovina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a) priamka rôznobežná s rovinou, t.j.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p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δ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		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b) priamka je rovnobežná s rovinou, t.j. 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p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q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</p:txBody>
      </p:sp>
      <p:cxnSp>
        <p:nvCxnSpPr>
          <p:cNvPr id="4" name="Přímá spojovací čára 3"/>
          <p:cNvCxnSpPr/>
          <p:nvPr/>
        </p:nvCxnSpPr>
        <p:spPr>
          <a:xfrm rot="5400000" flipH="1" flipV="1">
            <a:off x="5940425" y="1285875"/>
            <a:ext cx="285750" cy="2857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Vývojový diagram: údaje 4"/>
          <p:cNvSpPr/>
          <p:nvPr/>
        </p:nvSpPr>
        <p:spPr>
          <a:xfrm>
            <a:off x="6286500" y="1785938"/>
            <a:ext cx="2214563" cy="642937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sp>
        <p:nvSpPr>
          <p:cNvPr id="6" name="TextovéPole 5"/>
          <p:cNvSpPr txBox="1"/>
          <p:nvPr/>
        </p:nvSpPr>
        <p:spPr>
          <a:xfrm>
            <a:off x="6429375" y="2071688"/>
            <a:ext cx="2857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δ</a:t>
            </a:r>
            <a:endParaRPr lang="sk-SK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8" name="Přímá spojovací čára 7"/>
          <p:cNvCxnSpPr/>
          <p:nvPr/>
        </p:nvCxnSpPr>
        <p:spPr>
          <a:xfrm rot="16200000" flipH="1">
            <a:off x="7000875" y="1285876"/>
            <a:ext cx="1057275" cy="342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čára 9"/>
          <p:cNvCxnSpPr/>
          <p:nvPr/>
        </p:nvCxnSpPr>
        <p:spPr>
          <a:xfrm rot="16200000" flipH="1">
            <a:off x="7715250" y="2571750"/>
            <a:ext cx="428625" cy="142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>
            <a:spLocks noChangeArrowheads="1"/>
          </p:cNvSpPr>
          <p:nvPr/>
        </p:nvSpPr>
        <p:spPr bwMode="auto">
          <a:xfrm>
            <a:off x="7358063" y="85725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grpSp>
        <p:nvGrpSpPr>
          <p:cNvPr id="3" name="Skupina 16"/>
          <p:cNvGrpSpPr>
            <a:grpSpLocks/>
          </p:cNvGrpSpPr>
          <p:nvPr/>
        </p:nvGrpSpPr>
        <p:grpSpPr bwMode="auto">
          <a:xfrm>
            <a:off x="7500938" y="1928813"/>
            <a:ext cx="428625" cy="490537"/>
            <a:chOff x="5286380" y="2236817"/>
            <a:chExt cx="428628" cy="489945"/>
          </a:xfrm>
        </p:grpSpPr>
        <p:grpSp>
          <p:nvGrpSpPr>
            <p:cNvPr id="9239" name="Skupina 12"/>
            <p:cNvGrpSpPr>
              <a:grpSpLocks/>
            </p:cNvGrpSpPr>
            <p:nvPr/>
          </p:nvGrpSpPr>
          <p:grpSpPr bwMode="auto">
            <a:xfrm rot="2520000">
              <a:off x="5451518" y="2236817"/>
              <a:ext cx="108000" cy="108000"/>
              <a:chOff x="5715008" y="1500174"/>
              <a:chExt cx="142876" cy="142876"/>
            </a:xfrm>
          </p:grpSpPr>
          <p:cxnSp>
            <p:nvCxnSpPr>
              <p:cNvPr id="14" name="Přímá spojovací čára 13"/>
              <p:cNvCxnSpPr/>
              <p:nvPr/>
            </p:nvCxnSpPr>
            <p:spPr>
              <a:xfrm rot="16200000" flipH="1">
                <a:off x="5714987" y="1500172"/>
                <a:ext cx="142638" cy="142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ovací čára 14"/>
              <p:cNvCxnSpPr/>
              <p:nvPr/>
            </p:nvCxnSpPr>
            <p:spPr>
              <a:xfrm rot="5400000">
                <a:off x="5714987" y="1500172"/>
                <a:ext cx="142638" cy="142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40" name="TextovéPole 15"/>
            <p:cNvSpPr txBox="1">
              <a:spLocks noChangeArrowheads="1"/>
            </p:cNvSpPr>
            <p:nvPr/>
          </p:nvSpPr>
          <p:spPr bwMode="auto">
            <a:xfrm>
              <a:off x="5286380" y="235743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1800">
                  <a:solidFill>
                    <a:schemeClr val="bg1"/>
                  </a:solidFill>
                </a:rPr>
                <a:t>A</a:t>
              </a: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1285875" y="1643063"/>
            <a:ext cx="35004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 ∩ </a:t>
            </a:r>
            <a:r>
              <a:rPr lang="el-GR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δ</a:t>
            </a: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= A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>
                <a:solidFill>
                  <a:schemeClr val="bg1"/>
                </a:solidFill>
                <a:latin typeface="+mn-lt"/>
              </a:rPr>
              <a:t>(majú spoločný jediný bod A)</a:t>
            </a:r>
          </a:p>
        </p:txBody>
      </p:sp>
      <p:sp>
        <p:nvSpPr>
          <p:cNvPr id="19" name="TextovéPole 18"/>
          <p:cNvSpPr txBox="1"/>
          <p:nvPr/>
        </p:nvSpPr>
        <p:spPr>
          <a:xfrm>
            <a:off x="1357313" y="3714750"/>
            <a:ext cx="35004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 ∩ </a:t>
            </a:r>
            <a:r>
              <a:rPr lang="el-GR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δ</a:t>
            </a: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=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>
                <a:solidFill>
                  <a:schemeClr val="bg1"/>
                </a:solidFill>
                <a:latin typeface="+mn-lt"/>
              </a:rPr>
              <a:t>(nemajú spoločný jediný bod A)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1428750" y="5072063"/>
            <a:ext cx="35004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 ∩ </a:t>
            </a:r>
            <a:r>
              <a:rPr lang="el-GR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δ</a:t>
            </a:r>
            <a:r>
              <a:rPr lang="sk-SK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= p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dirty="0">
                <a:solidFill>
                  <a:schemeClr val="bg1"/>
                </a:solidFill>
                <a:latin typeface="+mn-lt"/>
              </a:rPr>
              <a:t>(priamka leží v rovine)</a:t>
            </a:r>
          </a:p>
        </p:txBody>
      </p:sp>
      <p:grpSp>
        <p:nvGrpSpPr>
          <p:cNvPr id="9" name="Skupina 22"/>
          <p:cNvGrpSpPr>
            <a:grpSpLocks/>
          </p:cNvGrpSpPr>
          <p:nvPr/>
        </p:nvGrpSpPr>
        <p:grpSpPr bwMode="auto">
          <a:xfrm>
            <a:off x="3429000" y="3714750"/>
            <a:ext cx="285750" cy="369888"/>
            <a:chOff x="7572396" y="7000900"/>
            <a:chExt cx="285752" cy="369332"/>
          </a:xfrm>
        </p:grpSpPr>
        <p:sp>
          <p:nvSpPr>
            <p:cNvPr id="24" name="TextovéPole 23"/>
            <p:cNvSpPr txBox="1"/>
            <p:nvPr/>
          </p:nvSpPr>
          <p:spPr>
            <a:xfrm>
              <a:off x="7572396" y="7000900"/>
              <a:ext cx="285752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k-SK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cxnSp>
          <p:nvCxnSpPr>
            <p:cNvPr id="25" name="Přímá spojovací čára 24"/>
            <p:cNvCxnSpPr/>
            <p:nvPr/>
          </p:nvCxnSpPr>
          <p:spPr>
            <a:xfrm flipH="1">
              <a:off x="7643835" y="7075401"/>
              <a:ext cx="207963" cy="2155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Kosoúhelník 33"/>
          <p:cNvSpPr/>
          <p:nvPr/>
        </p:nvSpPr>
        <p:spPr>
          <a:xfrm>
            <a:off x="5572125" y="3929063"/>
            <a:ext cx="2071688" cy="714375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sp>
        <p:nvSpPr>
          <p:cNvPr id="35" name="Vývojový diagram: údaje 34"/>
          <p:cNvSpPr/>
          <p:nvPr/>
        </p:nvSpPr>
        <p:spPr>
          <a:xfrm>
            <a:off x="4929188" y="5500688"/>
            <a:ext cx="2571750" cy="785812"/>
          </a:xfrm>
          <a:prstGeom prst="flowChartInputOutpu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cxnSp>
        <p:nvCxnSpPr>
          <p:cNvPr id="36" name="Přímá spojovací čára 35"/>
          <p:cNvCxnSpPr/>
          <p:nvPr/>
        </p:nvCxnSpPr>
        <p:spPr>
          <a:xfrm>
            <a:off x="7572375" y="4429125"/>
            <a:ext cx="78581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/>
          <p:cNvSpPr txBox="1">
            <a:spLocks noChangeArrowheads="1"/>
          </p:cNvSpPr>
          <p:nvPr/>
        </p:nvSpPr>
        <p:spPr bwMode="auto">
          <a:xfrm>
            <a:off x="8072438" y="407193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41" name="Přímá spojovací čára 40"/>
          <p:cNvCxnSpPr/>
          <p:nvPr/>
        </p:nvCxnSpPr>
        <p:spPr>
          <a:xfrm flipV="1">
            <a:off x="5214938" y="5572125"/>
            <a:ext cx="1785937" cy="571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/>
          <p:cNvSpPr txBox="1">
            <a:spLocks noChangeArrowheads="1"/>
          </p:cNvSpPr>
          <p:nvPr/>
        </p:nvSpPr>
        <p:spPr bwMode="auto">
          <a:xfrm>
            <a:off x="6929438" y="5500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80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47" name="Přímá spojovací čára 46"/>
          <p:cNvCxnSpPr/>
          <p:nvPr/>
        </p:nvCxnSpPr>
        <p:spPr>
          <a:xfrm>
            <a:off x="5072063" y="4429125"/>
            <a:ext cx="50006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/>
      <p:bldP spid="18" grpId="0"/>
      <p:bldP spid="19" grpId="0"/>
      <p:bldP spid="20" grpId="0"/>
      <p:bldP spid="34" grpId="0" animBg="1"/>
      <p:bldP spid="35" grpId="0" animBg="1"/>
      <p:bldP spid="37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57188" y="214313"/>
            <a:ext cx="7929562" cy="63706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Rovina, rovina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a) rovnobežné (rôzne), t.j.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φ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ω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bg1"/>
                </a:solidFill>
                <a:latin typeface="+mn-lt"/>
              </a:rPr>
              <a:t>				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b) rovnobežné (splývajúce), t.j. 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φ = </a:t>
            </a:r>
            <a:r>
              <a:rPr lang="el-GR" sz="2400" b="1" dirty="0">
                <a:solidFill>
                  <a:schemeClr val="bg1"/>
                </a:solidFill>
                <a:latin typeface="+mn-lt"/>
              </a:rPr>
              <a:t>ω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c)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r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ôznobežné, t.j. 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φ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sz="2400" b="1" dirty="0">
                <a:solidFill>
                  <a:schemeClr val="bg1"/>
                </a:solidFill>
                <a:latin typeface="+mn-lt"/>
              </a:rPr>
              <a:t>ω</a:t>
            </a:r>
            <a:endParaRPr lang="sk-SK" sz="2400" b="1" dirty="0">
              <a:solidFill>
                <a:schemeClr val="bg1"/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	</a:t>
            </a:r>
          </a:p>
        </p:txBody>
      </p:sp>
      <p:sp>
        <p:nvSpPr>
          <p:cNvPr id="3" name="Vývojový diagram: údaje 2"/>
          <p:cNvSpPr/>
          <p:nvPr/>
        </p:nvSpPr>
        <p:spPr>
          <a:xfrm>
            <a:off x="6072188" y="1143000"/>
            <a:ext cx="2571750" cy="78581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/>
          </a:p>
        </p:txBody>
      </p:sp>
      <p:sp>
        <p:nvSpPr>
          <p:cNvPr id="4" name="Vývojový diagram: údaje 3"/>
          <p:cNvSpPr/>
          <p:nvPr/>
        </p:nvSpPr>
        <p:spPr>
          <a:xfrm>
            <a:off x="5643563" y="642938"/>
            <a:ext cx="2714625" cy="85725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5" name="TextovéPole 4"/>
          <p:cNvSpPr txBox="1">
            <a:spLocks noChangeArrowheads="1"/>
          </p:cNvSpPr>
          <p:nvPr/>
        </p:nvSpPr>
        <p:spPr bwMode="auto">
          <a:xfrm>
            <a:off x="7500938" y="1071563"/>
            <a:ext cx="357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sk-SK" sz="1800">
                <a:solidFill>
                  <a:schemeClr val="bg1"/>
                </a:solidFill>
              </a:rPr>
              <a:t>φ</a:t>
            </a:r>
            <a:endParaRPr lang="sk-SK" altLang="sk-SK" sz="180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>
            <a:spLocks noChangeArrowheads="1"/>
          </p:cNvSpPr>
          <p:nvPr/>
        </p:nvSpPr>
        <p:spPr bwMode="auto">
          <a:xfrm>
            <a:off x="7858125" y="1571625"/>
            <a:ext cx="285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sk-SK" sz="1800">
                <a:solidFill>
                  <a:schemeClr val="bg1"/>
                </a:solidFill>
              </a:rPr>
              <a:t>ω</a:t>
            </a:r>
            <a:endParaRPr lang="sk-SK" altLang="sk-SK" sz="1800">
              <a:solidFill>
                <a:schemeClr val="bg1"/>
              </a:solidFill>
            </a:endParaRPr>
          </a:p>
        </p:txBody>
      </p:sp>
      <p:sp>
        <p:nvSpPr>
          <p:cNvPr id="8" name="Vývojový diagram: údaje 7"/>
          <p:cNvSpPr/>
          <p:nvPr/>
        </p:nvSpPr>
        <p:spPr>
          <a:xfrm>
            <a:off x="5715000" y="2643188"/>
            <a:ext cx="2714625" cy="85725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>
            <a:spLocks noChangeArrowheads="1"/>
          </p:cNvSpPr>
          <p:nvPr/>
        </p:nvSpPr>
        <p:spPr bwMode="auto">
          <a:xfrm>
            <a:off x="7215188" y="3000375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sk-SK" sz="1800">
                <a:solidFill>
                  <a:schemeClr val="bg1"/>
                </a:solidFill>
              </a:rPr>
              <a:t>φ</a:t>
            </a:r>
            <a:r>
              <a:rPr lang="sk-SK" altLang="sk-SK" sz="1800">
                <a:solidFill>
                  <a:schemeClr val="bg1"/>
                </a:solidFill>
              </a:rPr>
              <a:t> = </a:t>
            </a:r>
            <a:r>
              <a:rPr lang="el-GR" altLang="sk-SK" sz="1800">
                <a:solidFill>
                  <a:schemeClr val="bg1"/>
                </a:solidFill>
              </a:rPr>
              <a:t>ω</a:t>
            </a:r>
            <a:r>
              <a:rPr lang="sk-SK" altLang="sk-SK" sz="180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7" name="Skupina 16"/>
          <p:cNvGrpSpPr>
            <a:grpSpLocks/>
          </p:cNvGrpSpPr>
          <p:nvPr/>
        </p:nvGrpSpPr>
        <p:grpSpPr bwMode="auto">
          <a:xfrm rot="1087523">
            <a:off x="4454525" y="3897313"/>
            <a:ext cx="1630363" cy="2460625"/>
            <a:chOff x="5723186" y="4044232"/>
            <a:chExt cx="1828123" cy="2632322"/>
          </a:xfrm>
        </p:grpSpPr>
        <p:sp>
          <p:nvSpPr>
            <p:cNvPr id="12" name="Vývojový diagram: údaje 11"/>
            <p:cNvSpPr/>
            <p:nvPr/>
          </p:nvSpPr>
          <p:spPr>
            <a:xfrm rot="1025769">
              <a:off x="5714287" y="4196814"/>
              <a:ext cx="1374207" cy="2027737"/>
            </a:xfrm>
            <a:prstGeom prst="flowChartInputOutpu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 dirty="0">
                <a:solidFill>
                  <a:schemeClr val="bg1"/>
                </a:solidFill>
              </a:endParaRPr>
            </a:p>
          </p:txBody>
        </p:sp>
        <p:sp>
          <p:nvSpPr>
            <p:cNvPr id="13" name="Vývojový diagram: údaje 12"/>
            <p:cNvSpPr/>
            <p:nvPr/>
          </p:nvSpPr>
          <p:spPr>
            <a:xfrm rot="6851498">
              <a:off x="5552458" y="4684073"/>
              <a:ext cx="2632322" cy="134750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 dirty="0"/>
            </a:p>
          </p:txBody>
        </p:sp>
        <p:sp>
          <p:nvSpPr>
            <p:cNvPr id="14" name="Vývojový diagram: údaje 13"/>
            <p:cNvSpPr/>
            <p:nvPr/>
          </p:nvSpPr>
          <p:spPr>
            <a:xfrm rot="1213119">
              <a:off x="6758006" y="4416971"/>
              <a:ext cx="735166" cy="2080383"/>
            </a:xfrm>
            <a:prstGeom prst="flowChartInputOutpu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sk-SK" dirty="0">
                <a:solidFill>
                  <a:schemeClr val="bg1"/>
                </a:solidFill>
              </a:endParaRPr>
            </a:p>
          </p:txBody>
        </p:sp>
        <p:sp>
          <p:nvSpPr>
            <p:cNvPr id="10254" name="TextovéPole 14"/>
            <p:cNvSpPr txBox="1">
              <a:spLocks noChangeArrowheads="1"/>
            </p:cNvSpPr>
            <p:nvPr/>
          </p:nvSpPr>
          <p:spPr bwMode="auto">
            <a:xfrm>
              <a:off x="6715140" y="607220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sk-SK" sz="1800">
                  <a:solidFill>
                    <a:schemeClr val="bg1"/>
                  </a:solidFill>
                </a:rPr>
                <a:t>φ</a:t>
              </a:r>
              <a:endParaRPr lang="sk-SK" altLang="sk-SK" sz="1800">
                <a:solidFill>
                  <a:schemeClr val="bg1"/>
                </a:solidFill>
              </a:endParaRPr>
            </a:p>
          </p:txBody>
        </p:sp>
        <p:sp>
          <p:nvSpPr>
            <p:cNvPr id="10255" name="TextovéPole 15"/>
            <p:cNvSpPr txBox="1">
              <a:spLocks noChangeArrowheads="1"/>
            </p:cNvSpPr>
            <p:nvPr/>
          </p:nvSpPr>
          <p:spPr bwMode="auto">
            <a:xfrm>
              <a:off x="6072198" y="5572140"/>
              <a:ext cx="28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l-GR" altLang="sk-SK" sz="1800">
                  <a:solidFill>
                    <a:schemeClr val="bg1"/>
                  </a:solidFill>
                </a:rPr>
                <a:t>ω</a:t>
              </a:r>
              <a:endParaRPr lang="sk-SK" altLang="sk-SK" sz="180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ovéPole 14"/>
          <p:cNvSpPr txBox="1">
            <a:spLocks noChangeArrowheads="1"/>
          </p:cNvSpPr>
          <p:nvPr/>
        </p:nvSpPr>
        <p:spPr bwMode="auto">
          <a:xfrm rot="924634">
            <a:off x="3225800" y="4518025"/>
            <a:ext cx="36036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4000">
                <a:solidFill>
                  <a:srgbClr val="000000"/>
                </a:solidFill>
                <a:latin typeface="Georgia" panose="02040502050405020303" pitchFamily="18" charset="0"/>
              </a:rPr>
              <a:t>⁄</a:t>
            </a:r>
            <a:endParaRPr lang="sk-SK" altLang="sk-SK" sz="4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8" grpId="0" animBg="1"/>
      <p:bldP spid="9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000100" y="642918"/>
            <a:ext cx="7184018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Rovnobežnosť  priamok  a  rovín</a:t>
            </a:r>
          </a:p>
        </p:txBody>
      </p:sp>
      <p:sp>
        <p:nvSpPr>
          <p:cNvPr id="3" name="Obdĺžnik 2"/>
          <p:cNvSpPr/>
          <p:nvPr/>
        </p:nvSpPr>
        <p:spPr>
          <a:xfrm>
            <a:off x="571500" y="1643063"/>
            <a:ext cx="7786688" cy="3786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Rovnobežnosť  dvoch  priamok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1. Každým bodom v priestore môžeme viesť k danej priamke jedinú rovnobežku.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2. Ak je </a:t>
            </a:r>
            <a:r>
              <a:rPr lang="sk-SK" sz="2400" b="1" dirty="0">
                <a:solidFill>
                  <a:schemeClr val="bg1"/>
                </a:solidFill>
                <a:latin typeface="+mn-lt"/>
              </a:rPr>
              <a:t>a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||b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 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b||c,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tak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a||c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.</a:t>
            </a: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Rovnobežnosť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priamky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a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roviny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1. Priamka je rovnobežná s rovinou práve vtedy, ak je rovnobežná s niektorou priamkou  danej roviny.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2. Ak je priamka rovnobežná s dvoma rôznobežnými rovinami, tak je rovnobežná aj s ich priesečnicou.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28625" y="428625"/>
            <a:ext cx="7786688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Rovnobežnosť  dvoch  rovín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1. Dve roviny sú rovnobežné, ak jedna z nich obsahuje rovnobežky rovnobežné s druhou rovinou.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2. Daným bodom môžeme viesť k danej rovine jedinú rovinu s  ňou rovnobežnú.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3. Ak </a:t>
            </a:r>
            <a:r>
              <a:rPr lang="sk-SK" sz="2400" b="1" dirty="0">
                <a:solidFill>
                  <a:schemeClr val="bg1"/>
                </a:solidFill>
                <a:latin typeface="Symbol" pitchFamily="18" charset="2"/>
              </a:rPr>
              <a:t>r</a:t>
            </a:r>
            <a:r>
              <a:rPr lang="en-US" sz="2400" b="1" dirty="0">
                <a:solidFill>
                  <a:schemeClr val="bg1"/>
                </a:solidFill>
                <a:latin typeface="Symbol" pitchFamily="18" charset="2"/>
              </a:rPr>
              <a:t>||s</a:t>
            </a:r>
            <a:r>
              <a:rPr lang="en-US" sz="2400" dirty="0">
                <a:solidFill>
                  <a:schemeClr val="bg1"/>
                </a:solidFill>
                <a:latin typeface="Symbol" pitchFamily="18" charset="2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Symbol" pitchFamily="18" charset="2"/>
              </a:rPr>
              <a:t>s||t</a:t>
            </a:r>
            <a:r>
              <a:rPr lang="en-US" sz="2400" dirty="0">
                <a:solidFill>
                  <a:schemeClr val="bg1"/>
                </a:solidFill>
                <a:latin typeface="Symbol" pitchFamily="18" charset="2"/>
              </a:rPr>
              <a:t>, </a:t>
            </a:r>
            <a:r>
              <a:rPr lang="sk-SK" sz="2400" dirty="0">
                <a:solidFill>
                  <a:schemeClr val="bg1"/>
                </a:solidFill>
                <a:latin typeface="+mn-lt"/>
              </a:rPr>
              <a:t>tak</a:t>
            </a:r>
            <a:r>
              <a:rPr lang="en-US" sz="2400" dirty="0">
                <a:solidFill>
                  <a:schemeClr val="bg1"/>
                </a:solidFill>
                <a:latin typeface="Symbol" pitchFamily="18" charset="2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Symbol" pitchFamily="18" charset="2"/>
              </a:rPr>
              <a:t>r||t</a:t>
            </a:r>
            <a:r>
              <a:rPr lang="en-US" sz="2400" dirty="0">
                <a:solidFill>
                  <a:schemeClr val="bg1"/>
                </a:solidFill>
                <a:latin typeface="Symbol" pitchFamily="18" charset="2"/>
              </a:rPr>
              <a:t>.</a:t>
            </a:r>
            <a:endParaRPr lang="sk-SK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Obdélník 1"/>
          <p:cNvSpPr/>
          <p:nvPr/>
        </p:nvSpPr>
        <p:spPr>
          <a:xfrm>
            <a:off x="1643042" y="2857496"/>
            <a:ext cx="5775427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Odch</a:t>
            </a:r>
            <a:r>
              <a:rPr lang="sk-SK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ýlka dvoch priamok.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n-lt"/>
              </a:rPr>
              <a:t>Kolmosť dvoch priamok</a:t>
            </a:r>
          </a:p>
        </p:txBody>
      </p:sp>
      <p:sp>
        <p:nvSpPr>
          <p:cNvPr id="4" name="Obdĺžnik 3"/>
          <p:cNvSpPr/>
          <p:nvPr/>
        </p:nvSpPr>
        <p:spPr>
          <a:xfrm>
            <a:off x="357188" y="4071938"/>
            <a:ext cx="85725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Odchýlka (uhol)  </a:t>
            </a: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dvoch  priamok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a) rôznobežných - je veľkosť uhla, ktorý priamky spolu zvierajú.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b) rovnobežných - je nula.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c) mimobežných – je odchýlka rôznobežných priamok vedených ľubovoľným bodom priestoru rovnobežne s danými mimobežkami.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57188" y="5214938"/>
            <a:ext cx="8929687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Kolmosť dvoch priamok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Dve priamky sú navzájom kolmé práve vtedy, ak ich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solidFill>
                  <a:schemeClr val="bg1"/>
                </a:solidFill>
                <a:latin typeface="+mn-lt"/>
              </a:rPr>
              <a:t>odchýlka je 90˚. </a:t>
            </a:r>
          </a:p>
        </p:txBody>
      </p:sp>
      <p:sp>
        <p:nvSpPr>
          <p:cNvPr id="4" name="Obdĺžnik 3"/>
          <p:cNvSpPr>
            <a:spLocks noChangeArrowheads="1"/>
          </p:cNvSpPr>
          <p:nvPr/>
        </p:nvSpPr>
        <p:spPr bwMode="auto">
          <a:xfrm>
            <a:off x="214313" y="214313"/>
            <a:ext cx="8715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PR: Daná je kocka ABCDEFGH.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	Určte graficky odchýlky priamok: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</a:rPr>
              <a:t>	a) AH, AC				b) AB, EG</a:t>
            </a:r>
          </a:p>
        </p:txBody>
      </p:sp>
      <p:grpSp>
        <p:nvGrpSpPr>
          <p:cNvPr id="2" name="Skupina 26"/>
          <p:cNvGrpSpPr>
            <a:grpSpLocks/>
          </p:cNvGrpSpPr>
          <p:nvPr/>
        </p:nvGrpSpPr>
        <p:grpSpPr bwMode="auto">
          <a:xfrm>
            <a:off x="5000625" y="1714500"/>
            <a:ext cx="3357563" cy="3033713"/>
            <a:chOff x="3286116" y="1285860"/>
            <a:chExt cx="3357586" cy="3033433"/>
          </a:xfrm>
        </p:grpSpPr>
        <p:grpSp>
          <p:nvGrpSpPr>
            <p:cNvPr id="15391" name="Skupina 16"/>
            <p:cNvGrpSpPr>
              <a:grpSpLocks/>
            </p:cNvGrpSpPr>
            <p:nvPr/>
          </p:nvGrpSpPr>
          <p:grpSpPr bwMode="auto">
            <a:xfrm>
              <a:off x="3643306" y="1285860"/>
              <a:ext cx="2644794" cy="2571768"/>
              <a:chOff x="3286116" y="1928802"/>
              <a:chExt cx="2644794" cy="2571768"/>
            </a:xfrm>
          </p:grpSpPr>
          <p:cxnSp>
            <p:nvCxnSpPr>
              <p:cNvPr id="10" name="Rovná spojnica 9"/>
              <p:cNvCxnSpPr/>
              <p:nvPr/>
            </p:nvCxnSpPr>
            <p:spPr>
              <a:xfrm rot="5400000">
                <a:off x="5072944" y="2785179"/>
                <a:ext cx="1714342" cy="1588"/>
              </a:xfrm>
              <a:prstGeom prst="line">
                <a:avLst/>
              </a:prstGeom>
              <a:ln w="952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01" name="Skupina 15"/>
              <p:cNvGrpSpPr>
                <a:grpSpLocks/>
              </p:cNvGrpSpPr>
              <p:nvPr/>
            </p:nvGrpSpPr>
            <p:grpSpPr bwMode="auto">
              <a:xfrm>
                <a:off x="3286116" y="1928802"/>
                <a:ext cx="2643206" cy="2571768"/>
                <a:chOff x="2500298" y="1214422"/>
                <a:chExt cx="2643206" cy="2571768"/>
              </a:xfrm>
            </p:grpSpPr>
            <p:sp>
              <p:nvSpPr>
                <p:cNvPr id="5" name="Kosodĺžnik 4"/>
                <p:cNvSpPr/>
                <p:nvPr/>
              </p:nvSpPr>
              <p:spPr>
                <a:xfrm>
                  <a:off x="2500298" y="2928764"/>
                  <a:ext cx="2643205" cy="857171"/>
                </a:xfrm>
                <a:prstGeom prst="parallelogram">
                  <a:avLst>
                    <a:gd name="adj" fmla="val 64061"/>
                  </a:avLst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6" name="Obdĺžnik 5"/>
                <p:cNvSpPr/>
                <p:nvPr/>
              </p:nvSpPr>
              <p:spPr>
                <a:xfrm>
                  <a:off x="2500298" y="2071593"/>
                  <a:ext cx="2071701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7" name="Kosodĺžnik 6"/>
                <p:cNvSpPr/>
                <p:nvPr/>
              </p:nvSpPr>
              <p:spPr>
                <a:xfrm>
                  <a:off x="2500298" y="1214422"/>
                  <a:ext cx="2643205" cy="857171"/>
                </a:xfrm>
                <a:prstGeom prst="parallelogram">
                  <a:avLst>
                    <a:gd name="adj" fmla="val 64061"/>
                  </a:avLst>
                </a:prstGeom>
                <a:noFill/>
                <a:ln w="6350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8" name="Obdĺžnik 7"/>
                <p:cNvSpPr/>
                <p:nvPr/>
              </p:nvSpPr>
              <p:spPr>
                <a:xfrm>
                  <a:off x="3071802" y="1214422"/>
                  <a:ext cx="2071701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cxnSp>
              <p:nvCxnSpPr>
                <p:cNvPr id="12" name="Rovná spojnica 11"/>
                <p:cNvCxnSpPr/>
                <p:nvPr/>
              </p:nvCxnSpPr>
              <p:spPr>
                <a:xfrm rot="5400000">
                  <a:off x="4424404" y="3076360"/>
                  <a:ext cx="857171" cy="561979"/>
                </a:xfrm>
                <a:prstGeom prst="line">
                  <a:avLst/>
                </a:prstGeom>
                <a:ln w="952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392" name="BlokTextu 17"/>
            <p:cNvSpPr txBox="1">
              <a:spLocks noChangeArrowheads="1"/>
            </p:cNvSpPr>
            <p:nvPr/>
          </p:nvSpPr>
          <p:spPr bwMode="auto">
            <a:xfrm>
              <a:off x="5572132" y="378619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5393" name="BlokTextu 18"/>
            <p:cNvSpPr txBox="1">
              <a:spLocks noChangeArrowheads="1"/>
            </p:cNvSpPr>
            <p:nvPr/>
          </p:nvSpPr>
          <p:spPr bwMode="auto">
            <a:xfrm>
              <a:off x="3428992" y="3857628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5394" name="BlokTextu 19"/>
            <p:cNvSpPr txBox="1">
              <a:spLocks noChangeArrowheads="1"/>
            </p:cNvSpPr>
            <p:nvPr/>
          </p:nvSpPr>
          <p:spPr bwMode="auto">
            <a:xfrm>
              <a:off x="6215074" y="2928934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5395" name="BlokTextu 20"/>
            <p:cNvSpPr txBox="1">
              <a:spLocks noChangeArrowheads="1"/>
            </p:cNvSpPr>
            <p:nvPr/>
          </p:nvSpPr>
          <p:spPr bwMode="auto">
            <a:xfrm>
              <a:off x="4143372" y="3000372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396" name="BlokTextu 21"/>
            <p:cNvSpPr txBox="1">
              <a:spLocks noChangeArrowheads="1"/>
            </p:cNvSpPr>
            <p:nvPr/>
          </p:nvSpPr>
          <p:spPr bwMode="auto">
            <a:xfrm>
              <a:off x="3286116" y="2143116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5397" name="BlokTextu 22"/>
            <p:cNvSpPr txBox="1">
              <a:spLocks noChangeArrowheads="1"/>
            </p:cNvSpPr>
            <p:nvPr/>
          </p:nvSpPr>
          <p:spPr bwMode="auto">
            <a:xfrm>
              <a:off x="5357818" y="2143116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15398" name="BlokTextu 23"/>
            <p:cNvSpPr txBox="1">
              <a:spLocks noChangeArrowheads="1"/>
            </p:cNvSpPr>
            <p:nvPr/>
          </p:nvSpPr>
          <p:spPr bwMode="auto">
            <a:xfrm>
              <a:off x="6286512" y="128586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15399" name="BlokTextu 24"/>
            <p:cNvSpPr txBox="1">
              <a:spLocks noChangeArrowheads="1"/>
            </p:cNvSpPr>
            <p:nvPr/>
          </p:nvSpPr>
          <p:spPr bwMode="auto">
            <a:xfrm>
              <a:off x="4143372" y="128586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H</a:t>
              </a:r>
            </a:p>
          </p:txBody>
        </p:sp>
      </p:grpSp>
      <p:cxnSp>
        <p:nvCxnSpPr>
          <p:cNvPr id="29" name="Rovná spojnica 28"/>
          <p:cNvCxnSpPr/>
          <p:nvPr/>
        </p:nvCxnSpPr>
        <p:spPr>
          <a:xfrm>
            <a:off x="4572000" y="4286250"/>
            <a:ext cx="3786188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 flipV="1">
            <a:off x="4429125" y="1571625"/>
            <a:ext cx="3929063" cy="1285875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Skupina 34"/>
          <p:cNvGrpSpPr>
            <a:grpSpLocks/>
          </p:cNvGrpSpPr>
          <p:nvPr/>
        </p:nvGrpSpPr>
        <p:grpSpPr bwMode="auto">
          <a:xfrm>
            <a:off x="1214438" y="1857375"/>
            <a:ext cx="3357562" cy="3033713"/>
            <a:chOff x="3286116" y="1285860"/>
            <a:chExt cx="3357586" cy="3033433"/>
          </a:xfrm>
        </p:grpSpPr>
        <p:grpSp>
          <p:nvGrpSpPr>
            <p:cNvPr id="15375" name="Skupina 35"/>
            <p:cNvGrpSpPr>
              <a:grpSpLocks/>
            </p:cNvGrpSpPr>
            <p:nvPr/>
          </p:nvGrpSpPr>
          <p:grpSpPr bwMode="auto">
            <a:xfrm>
              <a:off x="3643306" y="1285860"/>
              <a:ext cx="2644794" cy="2571768"/>
              <a:chOff x="3286116" y="1928802"/>
              <a:chExt cx="2644794" cy="2571768"/>
            </a:xfrm>
          </p:grpSpPr>
          <p:cxnSp>
            <p:nvCxnSpPr>
              <p:cNvPr id="45" name="Rovná spojnica 44"/>
              <p:cNvCxnSpPr/>
              <p:nvPr/>
            </p:nvCxnSpPr>
            <p:spPr>
              <a:xfrm rot="5400000">
                <a:off x="5072946" y="2785179"/>
                <a:ext cx="1714342" cy="1587"/>
              </a:xfrm>
              <a:prstGeom prst="line">
                <a:avLst/>
              </a:prstGeom>
              <a:ln w="952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85" name="Skupina 45"/>
              <p:cNvGrpSpPr>
                <a:grpSpLocks/>
              </p:cNvGrpSpPr>
              <p:nvPr/>
            </p:nvGrpSpPr>
            <p:grpSpPr bwMode="auto">
              <a:xfrm>
                <a:off x="3286116" y="1928802"/>
                <a:ext cx="2643206" cy="2571768"/>
                <a:chOff x="2500298" y="1214422"/>
                <a:chExt cx="2643206" cy="2571768"/>
              </a:xfrm>
            </p:grpSpPr>
            <p:sp>
              <p:nvSpPr>
                <p:cNvPr id="47" name="Kosodĺžnik 46"/>
                <p:cNvSpPr/>
                <p:nvPr/>
              </p:nvSpPr>
              <p:spPr>
                <a:xfrm>
                  <a:off x="2500298" y="2928764"/>
                  <a:ext cx="2643207" cy="857171"/>
                </a:xfrm>
                <a:prstGeom prst="parallelogram">
                  <a:avLst>
                    <a:gd name="adj" fmla="val 64061"/>
                  </a:avLst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48" name="Obdĺžnik 47"/>
                <p:cNvSpPr/>
                <p:nvPr/>
              </p:nvSpPr>
              <p:spPr>
                <a:xfrm>
                  <a:off x="2500298" y="2071593"/>
                  <a:ext cx="2071703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49" name="Kosodĺžnik 48"/>
                <p:cNvSpPr/>
                <p:nvPr/>
              </p:nvSpPr>
              <p:spPr>
                <a:xfrm>
                  <a:off x="2500298" y="1214422"/>
                  <a:ext cx="2643207" cy="857171"/>
                </a:xfrm>
                <a:prstGeom prst="parallelogram">
                  <a:avLst>
                    <a:gd name="adj" fmla="val 64061"/>
                  </a:avLst>
                </a:prstGeom>
                <a:noFill/>
                <a:ln w="6350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sp>
              <p:nvSpPr>
                <p:cNvPr id="50" name="Obdĺžnik 49"/>
                <p:cNvSpPr/>
                <p:nvPr/>
              </p:nvSpPr>
              <p:spPr>
                <a:xfrm>
                  <a:off x="3071802" y="1214422"/>
                  <a:ext cx="2071703" cy="1714342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sk-SK"/>
                </a:p>
              </p:txBody>
            </p:sp>
            <p:cxnSp>
              <p:nvCxnSpPr>
                <p:cNvPr id="51" name="Rovná spojnica 50"/>
                <p:cNvCxnSpPr/>
                <p:nvPr/>
              </p:nvCxnSpPr>
              <p:spPr>
                <a:xfrm rot="5400000">
                  <a:off x="4424405" y="3076359"/>
                  <a:ext cx="857171" cy="561979"/>
                </a:xfrm>
                <a:prstGeom prst="line">
                  <a:avLst/>
                </a:prstGeom>
                <a:ln w="9525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376" name="BlokTextu 36"/>
            <p:cNvSpPr txBox="1">
              <a:spLocks noChangeArrowheads="1"/>
            </p:cNvSpPr>
            <p:nvPr/>
          </p:nvSpPr>
          <p:spPr bwMode="auto">
            <a:xfrm>
              <a:off x="5572132" y="378619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5377" name="BlokTextu 37"/>
            <p:cNvSpPr txBox="1">
              <a:spLocks noChangeArrowheads="1"/>
            </p:cNvSpPr>
            <p:nvPr/>
          </p:nvSpPr>
          <p:spPr bwMode="auto">
            <a:xfrm>
              <a:off x="3428992" y="3857628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5378" name="BlokTextu 38"/>
            <p:cNvSpPr txBox="1">
              <a:spLocks noChangeArrowheads="1"/>
            </p:cNvSpPr>
            <p:nvPr/>
          </p:nvSpPr>
          <p:spPr bwMode="auto">
            <a:xfrm>
              <a:off x="6215074" y="2928934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5379" name="BlokTextu 39"/>
            <p:cNvSpPr txBox="1">
              <a:spLocks noChangeArrowheads="1"/>
            </p:cNvSpPr>
            <p:nvPr/>
          </p:nvSpPr>
          <p:spPr bwMode="auto">
            <a:xfrm>
              <a:off x="4143372" y="3000372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380" name="BlokTextu 40"/>
            <p:cNvSpPr txBox="1">
              <a:spLocks noChangeArrowheads="1"/>
            </p:cNvSpPr>
            <p:nvPr/>
          </p:nvSpPr>
          <p:spPr bwMode="auto">
            <a:xfrm>
              <a:off x="3286116" y="2143116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5381" name="BlokTextu 41"/>
            <p:cNvSpPr txBox="1">
              <a:spLocks noChangeArrowheads="1"/>
            </p:cNvSpPr>
            <p:nvPr/>
          </p:nvSpPr>
          <p:spPr bwMode="auto">
            <a:xfrm>
              <a:off x="5357818" y="2143116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15382" name="BlokTextu 42"/>
            <p:cNvSpPr txBox="1">
              <a:spLocks noChangeArrowheads="1"/>
            </p:cNvSpPr>
            <p:nvPr/>
          </p:nvSpPr>
          <p:spPr bwMode="auto">
            <a:xfrm>
              <a:off x="6286512" y="128586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15383" name="BlokTextu 43"/>
            <p:cNvSpPr txBox="1">
              <a:spLocks noChangeArrowheads="1"/>
            </p:cNvSpPr>
            <p:nvPr/>
          </p:nvSpPr>
          <p:spPr bwMode="auto">
            <a:xfrm>
              <a:off x="4143372" y="1285860"/>
              <a:ext cx="3571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2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ts val="300"/>
                </a:spcBef>
                <a:buClr>
                  <a:srgbClr val="BB8605"/>
                </a:buClr>
                <a:buSzPct val="85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ts val="300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9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ts val="338"/>
                </a:spcBef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ts val="338"/>
                </a:spcBef>
                <a:spcAft>
                  <a:spcPct val="0"/>
                </a:spcAft>
                <a:buClr>
                  <a:srgbClr val="E0A208"/>
                </a:buClr>
                <a:buSzPct val="85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chemeClr val="bg1"/>
                  </a:solidFill>
                </a:rPr>
                <a:t>H</a:t>
              </a:r>
            </a:p>
          </p:txBody>
        </p:sp>
      </p:grpSp>
      <p:cxnSp>
        <p:nvCxnSpPr>
          <p:cNvPr id="52" name="Rovná spojnica 51"/>
          <p:cNvCxnSpPr/>
          <p:nvPr/>
        </p:nvCxnSpPr>
        <p:spPr>
          <a:xfrm rot="5400000" flipH="1" flipV="1">
            <a:off x="0" y="2714625"/>
            <a:ext cx="3714750" cy="85725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ovná spojnica 58"/>
          <p:cNvCxnSpPr/>
          <p:nvPr/>
        </p:nvCxnSpPr>
        <p:spPr>
          <a:xfrm flipV="1">
            <a:off x="785813" y="3429000"/>
            <a:ext cx="3929062" cy="128587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Vývojový diagram: zlúčenie 61"/>
          <p:cNvSpPr/>
          <p:nvPr/>
        </p:nvSpPr>
        <p:spPr>
          <a:xfrm rot="2462856">
            <a:off x="1481138" y="3857625"/>
            <a:ext cx="671512" cy="628650"/>
          </a:xfrm>
          <a:prstGeom prst="flowChartMerg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63" name="BlokTextu 62"/>
          <p:cNvSpPr txBox="1">
            <a:spLocks noChangeArrowheads="1"/>
          </p:cNvSpPr>
          <p:nvPr/>
        </p:nvSpPr>
        <p:spPr bwMode="auto">
          <a:xfrm>
            <a:off x="1714500" y="38576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53" name="Vývojový diagram: zlúčenie 52"/>
          <p:cNvSpPr/>
          <p:nvPr/>
        </p:nvSpPr>
        <p:spPr>
          <a:xfrm rot="4753413">
            <a:off x="5731669" y="3723481"/>
            <a:ext cx="212725" cy="938213"/>
          </a:xfrm>
          <a:prstGeom prst="flowChartMerg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54" name="BlokTextu 53"/>
          <p:cNvSpPr txBox="1">
            <a:spLocks noChangeArrowheads="1"/>
          </p:cNvSpPr>
          <p:nvPr/>
        </p:nvSpPr>
        <p:spPr bwMode="auto">
          <a:xfrm>
            <a:off x="6000750" y="38576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ts val="300"/>
              </a:spcBef>
              <a:buClr>
                <a:srgbClr val="BB8605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ts val="300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ts val="338"/>
              </a:spcBef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E0A208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</a:p>
        </p:txBody>
      </p:sp>
      <p:cxnSp>
        <p:nvCxnSpPr>
          <p:cNvPr id="56" name="Rovná spojnica 55"/>
          <p:cNvCxnSpPr/>
          <p:nvPr/>
        </p:nvCxnSpPr>
        <p:spPr>
          <a:xfrm flipV="1">
            <a:off x="4429125" y="1571625"/>
            <a:ext cx="3929063" cy="1285875"/>
          </a:xfrm>
          <a:prstGeom prst="line">
            <a:avLst/>
          </a:prstGeom>
          <a:ln w="22225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-0.07493 L -0.00225 0.25809 " pathEditMode="fixed" rAng="0" ptsTypes="AA">
                                      <p:cBhvr>
                                        <p:cTn id="5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2" grpId="0" animBg="1"/>
      <p:bldP spid="63" grpId="0"/>
      <p:bldP spid="53" grpId="0" animBg="1"/>
      <p:bldP spid="5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ír">
  <a:themeElements>
    <a:clrScheme name="Slu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apí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í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418</TotalTime>
  <Words>486</Words>
  <Application>Microsoft Office PowerPoint</Application>
  <PresentationFormat>Prezentácia na obrazovke (4:3)</PresentationFormat>
  <Paragraphs>207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Arial</vt:lpstr>
      <vt:lpstr>Constantia</vt:lpstr>
      <vt:lpstr>Wingdings 2</vt:lpstr>
      <vt:lpstr>Calibri</vt:lpstr>
      <vt:lpstr>Georgia</vt:lpstr>
      <vt:lpstr>Symbol</vt:lpstr>
      <vt:lpstr>Papír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rodina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emil</dc:creator>
  <cp:lastModifiedBy>Dušan Andraško</cp:lastModifiedBy>
  <cp:revision>76</cp:revision>
  <dcterms:created xsi:type="dcterms:W3CDTF">2009-03-15T17:25:10Z</dcterms:created>
  <dcterms:modified xsi:type="dcterms:W3CDTF">2022-04-29T04:12:31Z</dcterms:modified>
</cp:coreProperties>
</file>