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90" r:id="rId4"/>
    <p:sldId id="269" r:id="rId5"/>
    <p:sldId id="270" r:id="rId6"/>
    <p:sldId id="271" r:id="rId7"/>
    <p:sldId id="277" r:id="rId8"/>
    <p:sldId id="274" r:id="rId9"/>
    <p:sldId id="291" r:id="rId10"/>
    <p:sldId id="279" r:id="rId11"/>
    <p:sldId id="286" r:id="rId12"/>
    <p:sldId id="280" r:id="rId13"/>
    <p:sldId id="288" r:id="rId14"/>
    <p:sldId id="292" r:id="rId15"/>
    <p:sldId id="278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  <a:srgbClr val="D28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660"/>
  </p:normalViewPr>
  <p:slideViewPr>
    <p:cSldViewPr>
      <p:cViewPr>
        <p:scale>
          <a:sx n="70" d="100"/>
          <a:sy n="70" d="100"/>
        </p:scale>
        <p:origin x="1344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z-moravec.net/chemie/zaklady-chemie/periodicka-tabulka-prvku-a-periodicita-vlastnosti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dirty="0" smtClean="0"/>
              <a:t>Periodicita vlastností prvkov v PSP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sk-SK" dirty="0" smtClean="0"/>
              <a:t>5.Oxidačno redukčné vlastnosti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Redukcia =znižovanie</a:t>
            </a:r>
            <a:r>
              <a:rPr lang="sk-SK" b="1" dirty="0" smtClean="0"/>
              <a:t> </a:t>
            </a:r>
            <a:r>
              <a:rPr lang="sk-SK" dirty="0" smtClean="0"/>
              <a:t>oxidačného čísla a </a:t>
            </a:r>
            <a:r>
              <a:rPr lang="sk-SK" i="1" dirty="0" smtClean="0"/>
              <a:t>prijímanie</a:t>
            </a:r>
            <a:r>
              <a:rPr lang="sk-SK" dirty="0" smtClean="0"/>
              <a:t> elektrónov(+e-)</a:t>
            </a:r>
          </a:p>
          <a:p>
            <a:r>
              <a:rPr lang="sk-SK" dirty="0" smtClean="0"/>
              <a:t>     </a:t>
            </a:r>
            <a:r>
              <a:rPr lang="sk-SK" dirty="0" err="1" smtClean="0"/>
              <a:t>Pr</a:t>
            </a:r>
            <a:r>
              <a:rPr lang="sk-SK" dirty="0" smtClean="0"/>
              <a:t>. Cu</a:t>
            </a:r>
            <a:r>
              <a:rPr lang="sk-SK" baseline="30000" dirty="0" smtClean="0"/>
              <a:t>2+ </a:t>
            </a:r>
            <a:r>
              <a:rPr lang="sk-SK" dirty="0" smtClean="0"/>
              <a:t>+ 2e-  →  Cu</a:t>
            </a:r>
            <a:r>
              <a:rPr lang="sk-SK" baseline="30000" dirty="0" smtClean="0"/>
              <a:t>0</a:t>
            </a:r>
          </a:p>
          <a:p>
            <a:r>
              <a:rPr lang="sk-SK" b="1" dirty="0" err="1" smtClean="0">
                <a:solidFill>
                  <a:srgbClr val="FF0000"/>
                </a:solidFill>
              </a:rPr>
              <a:t>Oxidácia=zvyšovanie</a:t>
            </a:r>
            <a:r>
              <a:rPr lang="sk-SK" b="1" dirty="0" smtClean="0"/>
              <a:t> </a:t>
            </a:r>
            <a:r>
              <a:rPr lang="sk-SK" dirty="0" smtClean="0"/>
              <a:t>oxidačného čísla a </a:t>
            </a:r>
            <a:r>
              <a:rPr lang="sk-SK" b="1" i="1" u="sng" dirty="0" smtClean="0"/>
              <a:t>odovzdávanie</a:t>
            </a:r>
            <a:r>
              <a:rPr lang="sk-SK" dirty="0" smtClean="0"/>
              <a:t> elektrónov (- e-)</a:t>
            </a:r>
          </a:p>
          <a:p>
            <a:r>
              <a:rPr lang="sk-SK" dirty="0" smtClean="0"/>
              <a:t>      </a:t>
            </a:r>
            <a:r>
              <a:rPr lang="sk-SK" dirty="0" err="1" smtClean="0"/>
              <a:t>Pr</a:t>
            </a:r>
            <a:r>
              <a:rPr lang="sk-SK" dirty="0" smtClean="0"/>
              <a:t>. </a:t>
            </a:r>
            <a:r>
              <a:rPr lang="sk-SK" dirty="0" err="1" smtClean="0"/>
              <a:t>Cl</a:t>
            </a:r>
            <a:r>
              <a:rPr lang="sk-SK" baseline="30000" dirty="0" smtClean="0"/>
              <a:t>-</a:t>
            </a:r>
            <a:r>
              <a:rPr lang="sk-SK" dirty="0" smtClean="0"/>
              <a:t> - 1e- → Cl</a:t>
            </a:r>
            <a:r>
              <a:rPr lang="sk-SK" baseline="30000" dirty="0" smtClean="0"/>
              <a:t>0</a:t>
            </a:r>
            <a:r>
              <a:rPr lang="sk-SK" dirty="0" smtClean="0"/>
              <a:t> </a:t>
            </a:r>
          </a:p>
          <a:p>
            <a:pPr>
              <a:buNone/>
            </a:pPr>
            <a:endParaRPr lang="sk-SK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/>
              <a:t>Platí:</a:t>
            </a:r>
            <a:endParaRPr lang="sk-SK" sz="6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sk-SK" sz="4400" b="1" u="sng" dirty="0" err="1" smtClean="0"/>
              <a:t>Redukovadlo</a:t>
            </a:r>
            <a:r>
              <a:rPr lang="sk-SK" sz="4400" b="1" dirty="0" smtClean="0"/>
              <a:t> = </a:t>
            </a:r>
            <a:r>
              <a:rPr lang="sk-SK" sz="4400" dirty="0" smtClean="0"/>
              <a:t>látka,</a:t>
            </a:r>
            <a:r>
              <a:rPr lang="sk-SK" sz="4400" b="1" dirty="0" smtClean="0"/>
              <a:t> </a:t>
            </a:r>
            <a:r>
              <a:rPr lang="sk-SK" sz="4400" dirty="0" smtClean="0"/>
              <a:t>ktorá sama seba oxiduje </a:t>
            </a:r>
            <a:r>
              <a:rPr lang="sk-SK" sz="4400" b="1" dirty="0" smtClean="0"/>
              <a:t>a druhých redukuje</a:t>
            </a:r>
          </a:p>
          <a:p>
            <a:pPr>
              <a:buNone/>
            </a:pPr>
            <a:r>
              <a:rPr lang="sk-SK" b="1" dirty="0" err="1" smtClean="0"/>
              <a:t>Redukovadlá</a:t>
            </a:r>
            <a:r>
              <a:rPr lang="sk-SK" b="1" dirty="0" smtClean="0"/>
              <a:t>:  H, alkalické kovy (Na, K...)</a:t>
            </a:r>
          </a:p>
          <a:p>
            <a:pPr>
              <a:buNone/>
            </a:pPr>
            <a:endParaRPr lang="sk-SK" b="1" dirty="0" smtClean="0"/>
          </a:p>
          <a:p>
            <a:r>
              <a:rPr lang="sk-SK" sz="4400" b="1" dirty="0" smtClean="0"/>
              <a:t> </a:t>
            </a:r>
            <a:r>
              <a:rPr lang="sk-SK" sz="4400" b="1" u="sng" dirty="0" err="1" smtClean="0"/>
              <a:t>Oxidovadlo</a:t>
            </a:r>
            <a:r>
              <a:rPr lang="sk-SK" sz="4400" b="1" dirty="0" smtClean="0"/>
              <a:t> = </a:t>
            </a:r>
            <a:r>
              <a:rPr lang="sk-SK" sz="4400" dirty="0" smtClean="0"/>
              <a:t>látka,</a:t>
            </a:r>
            <a:r>
              <a:rPr lang="sk-SK" sz="4400" b="1" dirty="0" smtClean="0"/>
              <a:t> </a:t>
            </a:r>
            <a:r>
              <a:rPr lang="sk-SK" sz="4400" dirty="0" smtClean="0"/>
              <a:t>ktorá sama seba redukuje </a:t>
            </a:r>
            <a:r>
              <a:rPr lang="sk-SK" sz="4400" b="1" dirty="0" smtClean="0"/>
              <a:t>a druhých oxiduje</a:t>
            </a:r>
          </a:p>
          <a:p>
            <a:pPr>
              <a:buNone/>
            </a:pPr>
            <a:endParaRPr lang="sk-SK" b="1" dirty="0" smtClean="0"/>
          </a:p>
          <a:p>
            <a:pPr>
              <a:buNone/>
            </a:pPr>
            <a:r>
              <a:rPr lang="sk-SK" b="1" dirty="0" err="1" smtClean="0"/>
              <a:t>Oxidovadlá</a:t>
            </a:r>
            <a:r>
              <a:rPr lang="sk-SK" b="1" dirty="0" smtClean="0"/>
              <a:t>: O, O</a:t>
            </a:r>
            <a:r>
              <a:rPr lang="sk-SK" b="1" baseline="-25000" dirty="0" smtClean="0"/>
              <a:t>3</a:t>
            </a:r>
            <a:r>
              <a:rPr lang="sk-SK" b="1" dirty="0" smtClean="0"/>
              <a:t> (ozón), KMnO</a:t>
            </a:r>
            <a:r>
              <a:rPr lang="sk-SK" b="1" baseline="-25000" dirty="0" smtClean="0"/>
              <a:t>4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  <a:solidFill>
            <a:srgbClr val="FFFFCC"/>
          </a:solidFill>
        </p:spPr>
        <p:txBody>
          <a:bodyPr>
            <a:normAutofit fontScale="92500" lnSpcReduction="10000"/>
          </a:bodyPr>
          <a:lstStyle/>
          <a:p>
            <a:pPr algn="just"/>
            <a:r>
              <a:rPr lang="sk-SK" b="1" dirty="0" err="1" smtClean="0"/>
              <a:t>Redukovadlá</a:t>
            </a:r>
            <a:r>
              <a:rPr lang="sk-SK" dirty="0" smtClean="0"/>
              <a:t> sú prvky, ktoré majú malý počet valenčných elektrónov a odovzdávajú ich – </a:t>
            </a:r>
          </a:p>
          <a:p>
            <a:pPr algn="just">
              <a:buNone/>
            </a:pPr>
            <a:r>
              <a:rPr lang="sk-SK" dirty="0" smtClean="0"/>
              <a:t>    </a:t>
            </a:r>
            <a:r>
              <a:rPr lang="sk-SK" dirty="0" err="1" smtClean="0"/>
              <a:t>pr</a:t>
            </a:r>
            <a:r>
              <a:rPr lang="sk-SK" dirty="0" smtClean="0"/>
              <a:t>.: vodík, alkalické kovy – Na-1e</a:t>
            </a:r>
            <a:r>
              <a:rPr lang="sk-SK" baseline="30000" dirty="0" smtClean="0"/>
              <a:t>-</a:t>
            </a:r>
            <a:r>
              <a:rPr lang="sk-SK" dirty="0" smtClean="0"/>
              <a:t>,  </a:t>
            </a:r>
          </a:p>
          <a:p>
            <a:pPr algn="just">
              <a:buNone/>
            </a:pPr>
            <a:r>
              <a:rPr lang="sk-SK" dirty="0" smtClean="0"/>
              <a:t>    kovy </a:t>
            </a:r>
            <a:r>
              <a:rPr lang="sk-SK" dirty="0" err="1" smtClean="0"/>
              <a:t>alk</a:t>
            </a:r>
            <a:r>
              <a:rPr lang="sk-SK" dirty="0" smtClean="0"/>
              <a:t>. zemín </a:t>
            </a:r>
            <a:r>
              <a:rPr lang="sk-SK" dirty="0" err="1" smtClean="0"/>
              <a:t>Ca</a:t>
            </a:r>
            <a:r>
              <a:rPr lang="sk-SK" dirty="0" smtClean="0"/>
              <a:t> - 2e</a:t>
            </a:r>
            <a:r>
              <a:rPr lang="sk-SK" baseline="30000" dirty="0" smtClean="0"/>
              <a:t>-</a:t>
            </a:r>
          </a:p>
          <a:p>
            <a:pPr algn="just"/>
            <a:r>
              <a:rPr lang="sk-SK" b="1" dirty="0" err="1" smtClean="0"/>
              <a:t>Oxidovadlá</a:t>
            </a:r>
            <a:r>
              <a:rPr lang="sk-SK" dirty="0" smtClean="0"/>
              <a:t> sú prvky, ktorým niekoľko e- na zaplnenie </a:t>
            </a:r>
            <a:r>
              <a:rPr lang="sk-SK" dirty="0" err="1" smtClean="0"/>
              <a:t>orbitálov</a:t>
            </a:r>
            <a:r>
              <a:rPr lang="sk-SK" dirty="0" smtClean="0"/>
              <a:t> chýba </a:t>
            </a:r>
          </a:p>
          <a:p>
            <a:pPr algn="just"/>
            <a:r>
              <a:rPr lang="sk-SK" dirty="0" smtClean="0"/>
              <a:t>Snaha prvkov nadobudnúť stabilnú konfiguráciu najbližšieho vzácneho plynu !!!!! 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naľavo sú v PSP </a:t>
            </a:r>
            <a:r>
              <a:rPr lang="sk-SK" dirty="0" err="1" smtClean="0">
                <a:solidFill>
                  <a:srgbClr val="FF0000"/>
                </a:solidFill>
              </a:rPr>
              <a:t>redukovadlá</a:t>
            </a:r>
            <a:r>
              <a:rPr lang="sk-SK" dirty="0" smtClean="0">
                <a:solidFill>
                  <a:srgbClr val="FF0000"/>
                </a:solidFill>
              </a:rPr>
              <a:t> a napravo </a:t>
            </a:r>
            <a:r>
              <a:rPr lang="sk-SK" dirty="0" err="1" smtClean="0">
                <a:solidFill>
                  <a:srgbClr val="FF0000"/>
                </a:solidFill>
              </a:rPr>
              <a:t>oxidovadlá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6.Diagonálna podobnosť prvkov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65532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</a:tblGrid>
              <a:tr h="63500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err="1" smtClean="0"/>
                        <a:t>Li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err="1" smtClean="0"/>
                        <a:t>Be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B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C</a:t>
                      </a:r>
                      <a:endParaRPr lang="sk-SK" sz="3200" b="1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Na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Mg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err="1" smtClean="0"/>
                        <a:t>Al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Si</a:t>
                      </a:r>
                      <a:endParaRPr lang="sk-SK" sz="32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Rovná spojovacia šípka 5"/>
          <p:cNvCxnSpPr/>
          <p:nvPr/>
        </p:nvCxnSpPr>
        <p:spPr>
          <a:xfrm>
            <a:off x="1752600" y="26670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5029200" y="26670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3429000" y="26670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ál 8"/>
          <p:cNvSpPr/>
          <p:nvPr/>
        </p:nvSpPr>
        <p:spPr>
          <a:xfrm rot="1248444">
            <a:off x="805676" y="2494892"/>
            <a:ext cx="2564585" cy="7830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 rot="1248444">
            <a:off x="2417642" y="2487371"/>
            <a:ext cx="2564585" cy="7830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 rot="1248444">
            <a:off x="4170241" y="2487372"/>
            <a:ext cx="2564585" cy="7830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990600" y="4343400"/>
            <a:ext cx="7391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dirty="0" smtClean="0"/>
              <a:t>- prvky v 2. a 3. perióde po diagonále, majú podobné vlastnosti napr. </a:t>
            </a:r>
            <a:r>
              <a:rPr lang="sk-SK" sz="2800" dirty="0" err="1" smtClean="0"/>
              <a:t>Li</a:t>
            </a:r>
            <a:r>
              <a:rPr lang="sk-SK" sz="2800" dirty="0" smtClean="0"/>
              <a:t> a Mg, </a:t>
            </a:r>
            <a:r>
              <a:rPr lang="sk-SK" sz="2800" dirty="0" err="1" smtClean="0"/>
              <a:t>Be</a:t>
            </a:r>
            <a:r>
              <a:rPr lang="sk-SK" sz="2800" dirty="0" smtClean="0"/>
              <a:t> a </a:t>
            </a:r>
            <a:r>
              <a:rPr lang="sk-SK" sz="2800" dirty="0" err="1" smtClean="0"/>
              <a:t>Al</a:t>
            </a:r>
            <a:endParaRPr lang="sk-SK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0000" t="15584" r="11875" b="7533"/>
          <a:stretch>
            <a:fillRect/>
          </a:stretch>
        </p:blipFill>
        <p:spPr bwMode="auto">
          <a:xfrm>
            <a:off x="685800" y="685800"/>
            <a:ext cx="785168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bdĺžnik 5"/>
          <p:cNvSpPr/>
          <p:nvPr/>
        </p:nvSpPr>
        <p:spPr>
          <a:xfrm>
            <a:off x="1600200" y="5257800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>
                <a:hlinkClick r:id="rId3"/>
              </a:rPr>
              <a:t>http://z-moravec.net/chemie/zaklady-chemie/periodicka-tabulka-prvku-a-periodicita-vlastnosti/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153400" cy="4576646"/>
        </p:xfrm>
        <a:graphic>
          <a:graphicData uri="http://schemas.openxmlformats.org/drawingml/2006/table">
            <a:tbl>
              <a:tblPr/>
              <a:tblGrid>
                <a:gridCol w="2717800"/>
                <a:gridCol w="2717800"/>
                <a:gridCol w="2717800"/>
              </a:tblGrid>
              <a:tr h="238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Charkteristika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V rámci periódy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V rámci skupiny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FF"/>
                    </a:solidFill>
                  </a:tcPr>
                </a:tc>
              </a:tr>
              <a:tr h="4764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Kovový charakter prvku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Stúpa sprava doľava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Stúpa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11910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Veľkosť atómového polomeru – neprechodných prvkov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Zmenšuje sa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7146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Hodnota ionizačnej energie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>Klesá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4764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Elektronegativita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>Klesá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7146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Redukčná schopnosť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Klesá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/>
                      </a:r>
                      <a:b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7146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Oxidačná schopnosť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/>
                      </a:r>
                      <a:b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endParaRPr lang="sk-SK" sz="160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563631"/>
              </p:ext>
            </p:extLst>
          </p:nvPr>
        </p:nvGraphicFramePr>
        <p:xfrm>
          <a:off x="-20472" y="-12510"/>
          <a:ext cx="609600" cy="510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646536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1 </a:t>
                      </a:r>
                      <a:endParaRPr lang="sk-SK" dirty="0"/>
                    </a:p>
                  </a:txBody>
                  <a:tcPr/>
                </a:tc>
              </a:tr>
              <a:tr h="57965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2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3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4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5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6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7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http://www.labo.cz/mft/img/ptall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934" y="-12510"/>
            <a:ext cx="8686800" cy="6629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FF99"/>
          </a:solidFill>
        </p:spPr>
        <p:txBody>
          <a:bodyPr/>
          <a:lstStyle/>
          <a:p>
            <a:r>
              <a:rPr lang="sk-SK" dirty="0" smtClean="0"/>
              <a:t>Periodicita vlastností prvkov PSP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sk-SK" dirty="0" smtClean="0"/>
              <a:t>1. kovový charakter prvkov</a:t>
            </a:r>
          </a:p>
          <a:p>
            <a:r>
              <a:rPr lang="sk-SK" dirty="0" smtClean="0"/>
              <a:t>2. atómový polomer</a:t>
            </a:r>
          </a:p>
          <a:p>
            <a:r>
              <a:rPr lang="sk-SK" dirty="0" smtClean="0"/>
              <a:t>3. </a:t>
            </a:r>
            <a:r>
              <a:rPr lang="sk-SK" dirty="0" err="1" smtClean="0"/>
              <a:t>elektronegativita</a:t>
            </a:r>
            <a:endParaRPr lang="sk-SK" dirty="0" smtClean="0"/>
          </a:p>
          <a:p>
            <a:r>
              <a:rPr lang="sk-SK" dirty="0" smtClean="0"/>
              <a:t>4. náboj jadra</a:t>
            </a:r>
          </a:p>
          <a:p>
            <a:r>
              <a:rPr lang="sk-SK" dirty="0" smtClean="0"/>
              <a:t>5. oxidačno-redukčné vlastnosti</a:t>
            </a:r>
          </a:p>
          <a:p>
            <a:r>
              <a:rPr lang="sk-SK" dirty="0" smtClean="0"/>
              <a:t>6. diagonálna podobnosť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>Periodicita vlastností prvkov</a:t>
            </a:r>
            <a:br>
              <a:rPr lang="sk-SK" dirty="0" smtClean="0"/>
            </a:br>
            <a:r>
              <a:rPr lang="sk-SK" dirty="0" smtClean="0"/>
              <a:t>1. kovový/nekovový charakter prvkov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2530" name="Picture 2" descr="http://gynome.nmnm.cz/board/pic/0a000001-c6a6-d5b7.png"/>
          <p:cNvPicPr>
            <a:picLocks noChangeAspect="1" noChangeArrowheads="1"/>
          </p:cNvPicPr>
          <p:nvPr/>
        </p:nvPicPr>
        <p:blipFill>
          <a:blip r:embed="rId2" cstate="print"/>
          <a:srcRect t="15054"/>
          <a:stretch>
            <a:fillRect/>
          </a:stretch>
        </p:blipFill>
        <p:spPr bwMode="auto">
          <a:xfrm>
            <a:off x="838200" y="2133600"/>
            <a:ext cx="4724400" cy="3009903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6172200" y="2057400"/>
            <a:ext cx="381000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6172200" y="3124200"/>
            <a:ext cx="381000" cy="609600"/>
          </a:xfrm>
          <a:prstGeom prst="rect">
            <a:avLst/>
          </a:prstGeom>
          <a:solidFill>
            <a:srgbClr val="D28A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6172200" y="4191000"/>
            <a:ext cx="381000" cy="609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6705600" y="3048000"/>
            <a:ext cx="208236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 err="1" smtClean="0"/>
              <a:t>polokovy=metaloidy</a:t>
            </a:r>
            <a:endParaRPr lang="sk-SK" dirty="0" smtClean="0"/>
          </a:p>
          <a:p>
            <a:r>
              <a:rPr lang="sk-SK" dirty="0" err="1" smtClean="0"/>
              <a:t>Pr</a:t>
            </a:r>
            <a:r>
              <a:rPr lang="sk-SK" dirty="0" smtClean="0"/>
              <a:t>.  B, Si..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6629400" y="1828800"/>
            <a:ext cx="2073196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Kovy – sú vľavo ,</a:t>
            </a:r>
          </a:p>
          <a:p>
            <a:r>
              <a:rPr lang="sk-SK" dirty="0" smtClean="0"/>
              <a:t>2/3 tabuľky </a:t>
            </a:r>
            <a:r>
              <a:rPr lang="sk-SK" dirty="0" err="1" smtClean="0"/>
              <a:t>Fe</a:t>
            </a:r>
            <a:r>
              <a:rPr lang="sk-SK" dirty="0" smtClean="0"/>
              <a:t>, Na...</a:t>
            </a:r>
          </a:p>
          <a:p>
            <a:r>
              <a:rPr lang="sk-SK" dirty="0" smtClean="0"/>
              <a:t>tvoria katióny +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6705600" y="4191000"/>
            <a:ext cx="227113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Nekovy – sú vpravo,</a:t>
            </a:r>
          </a:p>
          <a:p>
            <a:r>
              <a:rPr lang="sk-SK" dirty="0" smtClean="0"/>
              <a:t>všetky plyny</a:t>
            </a:r>
          </a:p>
          <a:p>
            <a:r>
              <a:rPr lang="sk-SK" dirty="0" smtClean="0"/>
              <a:t>vytvárajú často anióny</a:t>
            </a:r>
          </a:p>
          <a:p>
            <a:r>
              <a:rPr lang="sk-SK" dirty="0" err="1" smtClean="0"/>
              <a:t>pr</a:t>
            </a:r>
            <a:r>
              <a:rPr lang="sk-SK" dirty="0" smtClean="0"/>
              <a:t>. O, F, Ne, </a:t>
            </a:r>
            <a:r>
              <a:rPr lang="sk-SK" dirty="0" err="1" smtClean="0"/>
              <a:t>Xe</a:t>
            </a:r>
            <a:r>
              <a:rPr lang="sk-SK" dirty="0" smtClean="0"/>
              <a:t>...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365054" y="5784623"/>
            <a:ext cx="8261492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Kovové vlastnosti  </a:t>
            </a:r>
            <a:r>
              <a:rPr lang="sk-SK" dirty="0" smtClean="0"/>
              <a:t>zľava doprava </a:t>
            </a:r>
            <a:r>
              <a:rPr lang="sk-SK" dirty="0" smtClean="0"/>
              <a:t>klesajú, v skupinách </a:t>
            </a:r>
            <a:r>
              <a:rPr lang="sk-SK" dirty="0" smtClean="0"/>
              <a:t>zhora dole </a:t>
            </a:r>
            <a:r>
              <a:rPr lang="sk-SK" dirty="0" smtClean="0"/>
              <a:t>narastajú</a:t>
            </a:r>
            <a:r>
              <a:rPr lang="sk-SK" dirty="0" smtClean="0"/>
              <a:t>.</a:t>
            </a:r>
          </a:p>
          <a:p>
            <a:r>
              <a:rPr lang="sk-SK" dirty="0" smtClean="0"/>
              <a:t>Resp. kovové vlastnosti klesajú diagonálne z ľavého dolného rohu do pravého horného </a:t>
            </a:r>
          </a:p>
          <a:p>
            <a:r>
              <a:rPr lang="sk-SK" dirty="0" smtClean="0"/>
              <a:t>rohu tabuľky </a:t>
            </a:r>
            <a:endParaRPr lang="sk-SK" dirty="0"/>
          </a:p>
        </p:txBody>
      </p:sp>
      <p:sp>
        <p:nvSpPr>
          <p:cNvPr id="12" name="Šípka doprava 11"/>
          <p:cNvSpPr/>
          <p:nvPr/>
        </p:nvSpPr>
        <p:spPr>
          <a:xfrm>
            <a:off x="1676400" y="5105400"/>
            <a:ext cx="2819400" cy="6858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pokles kovových vlastností</a:t>
            </a:r>
            <a:endParaRPr lang="sk-SK" dirty="0"/>
          </a:p>
        </p:txBody>
      </p:sp>
      <p:sp>
        <p:nvSpPr>
          <p:cNvPr id="13" name="Šípka doprava 12"/>
          <p:cNvSpPr/>
          <p:nvPr/>
        </p:nvSpPr>
        <p:spPr>
          <a:xfrm rot="5400000">
            <a:off x="-1143000" y="3124200"/>
            <a:ext cx="3352800" cy="457200"/>
          </a:xfrm>
          <a:prstGeom prst="rightArrow">
            <a:avLst>
              <a:gd name="adj1" fmla="val 91025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Nárast kovových vlastností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2.Periodicita atómových polomerov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Šípka doprava 4"/>
          <p:cNvSpPr/>
          <p:nvPr/>
        </p:nvSpPr>
        <p:spPr>
          <a:xfrm rot="5400000">
            <a:off x="-1257300" y="3048000"/>
            <a:ext cx="3352800" cy="7620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Nárast atómových polomerov</a:t>
            </a:r>
            <a:endParaRPr lang="sk-SK" dirty="0"/>
          </a:p>
        </p:txBody>
      </p:sp>
      <p:pic>
        <p:nvPicPr>
          <p:cNvPr id="21506" name="Picture 2" descr="PTP (kovalentní poloměr)"/>
          <p:cNvPicPr>
            <a:picLocks noChangeAspect="1" noChangeArrowheads="1"/>
          </p:cNvPicPr>
          <p:nvPr/>
        </p:nvPicPr>
        <p:blipFill>
          <a:blip r:embed="rId2" cstate="print"/>
          <a:srcRect t="16374"/>
          <a:stretch>
            <a:fillRect/>
          </a:stretch>
        </p:blipFill>
        <p:spPr bwMode="auto">
          <a:xfrm>
            <a:off x="2421764" y="1495112"/>
            <a:ext cx="5017931" cy="3147215"/>
          </a:xfrm>
          <a:prstGeom prst="rect">
            <a:avLst/>
          </a:prstGeom>
          <a:noFill/>
        </p:spPr>
      </p:pic>
      <p:sp>
        <p:nvSpPr>
          <p:cNvPr id="8" name="Ovál 7"/>
          <p:cNvSpPr/>
          <p:nvPr/>
        </p:nvSpPr>
        <p:spPr>
          <a:xfrm>
            <a:off x="685263" y="3194638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Rb</a:t>
            </a:r>
            <a:endParaRPr lang="sk-SK" dirty="0"/>
          </a:p>
        </p:txBody>
      </p:sp>
      <p:sp>
        <p:nvSpPr>
          <p:cNvPr id="9" name="Ovál 8"/>
          <p:cNvSpPr/>
          <p:nvPr/>
        </p:nvSpPr>
        <p:spPr>
          <a:xfrm>
            <a:off x="799563" y="250307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K</a:t>
            </a:r>
            <a:endParaRPr lang="sk-SK" dirty="0"/>
          </a:p>
        </p:txBody>
      </p:sp>
      <p:sp>
        <p:nvSpPr>
          <p:cNvPr id="10" name="Ovál 9"/>
          <p:cNvSpPr/>
          <p:nvPr/>
        </p:nvSpPr>
        <p:spPr>
          <a:xfrm>
            <a:off x="913863" y="1712039"/>
            <a:ext cx="685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Na</a:t>
            </a:r>
            <a:endParaRPr lang="sk-SK" dirty="0"/>
          </a:p>
        </p:txBody>
      </p:sp>
      <p:sp>
        <p:nvSpPr>
          <p:cNvPr id="11" name="Ovál 10"/>
          <p:cNvSpPr/>
          <p:nvPr/>
        </p:nvSpPr>
        <p:spPr>
          <a:xfrm>
            <a:off x="990600" y="1080752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Li</a:t>
            </a:r>
            <a:endParaRPr lang="sk-SK" dirty="0"/>
          </a:p>
        </p:txBody>
      </p:sp>
      <p:sp>
        <p:nvSpPr>
          <p:cNvPr id="12" name="Ovál 11"/>
          <p:cNvSpPr/>
          <p:nvPr/>
        </p:nvSpPr>
        <p:spPr>
          <a:xfrm>
            <a:off x="1622201" y="2606271"/>
            <a:ext cx="609600" cy="630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Ca</a:t>
            </a:r>
            <a:endParaRPr lang="sk-SK" dirty="0"/>
          </a:p>
        </p:txBody>
      </p:sp>
      <p:sp>
        <p:nvSpPr>
          <p:cNvPr id="13" name="Ovál 12"/>
          <p:cNvSpPr/>
          <p:nvPr/>
        </p:nvSpPr>
        <p:spPr>
          <a:xfrm>
            <a:off x="647700" y="4031987"/>
            <a:ext cx="14478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Cs</a:t>
            </a:r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152400" y="5791200"/>
            <a:ext cx="5638800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-najmenší atóm a atómový polomer má      </a:t>
            </a:r>
            <a:r>
              <a:rPr lang="sk-SK" b="1" dirty="0" smtClean="0"/>
              <a:t>VODÍK - H</a:t>
            </a:r>
          </a:p>
          <a:p>
            <a:r>
              <a:rPr lang="sk-SK" dirty="0" smtClean="0"/>
              <a:t>(má iba 1e- a 1p+), najväčší atóm má </a:t>
            </a:r>
            <a:r>
              <a:rPr lang="sk-SK" b="1" dirty="0" err="1" smtClean="0"/>
              <a:t>Cs</a:t>
            </a:r>
            <a:r>
              <a:rPr lang="sk-SK" dirty="0" smtClean="0"/>
              <a:t> – má veľa e- a veľa vrstiev obalu  (až  6) </a:t>
            </a:r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1524000" y="4800600"/>
            <a:ext cx="3124200" cy="12192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pokles atómových polomerov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sk-SK" dirty="0" smtClean="0"/>
              <a:t>Ióny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sk-SK" b="1" u="sng" dirty="0" smtClean="0">
                <a:solidFill>
                  <a:srgbClr val="FFC000"/>
                </a:solidFill>
              </a:rPr>
              <a:t>Katión</a:t>
            </a:r>
            <a:r>
              <a:rPr lang="sk-SK" b="1" u="sng" dirty="0" smtClean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vzniká odovzdaním </a:t>
            </a:r>
            <a:r>
              <a:rPr lang="sk-SK" dirty="0" smtClean="0">
                <a:solidFill>
                  <a:srgbClr val="FF0000"/>
                </a:solidFill>
              </a:rPr>
              <a:t>e</a:t>
            </a:r>
            <a:r>
              <a:rPr lang="sk-SK" sz="3600" baseline="30000" dirty="0" smtClean="0">
                <a:solidFill>
                  <a:srgbClr val="FF0000"/>
                </a:solidFill>
              </a:rPr>
              <a:t>-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FF0000"/>
                </a:solidFill>
              </a:rPr>
              <a:t> (stratí vrstvu) </a:t>
            </a:r>
            <a:r>
              <a:rPr lang="sk-SK" dirty="0" smtClean="0">
                <a:solidFill>
                  <a:srgbClr val="FF0000"/>
                </a:solidFill>
              </a:rPr>
              <a:t>a je menší ako </a:t>
            </a:r>
            <a:endParaRPr lang="sk-SK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pôvodný </a:t>
            </a:r>
            <a:r>
              <a:rPr lang="sk-SK" dirty="0" smtClean="0">
                <a:solidFill>
                  <a:srgbClr val="FF0000"/>
                </a:solidFill>
              </a:rPr>
              <a:t>atóm (p</a:t>
            </a:r>
            <a:r>
              <a:rPr lang="sk-SK" baseline="30000" dirty="0" smtClean="0">
                <a:solidFill>
                  <a:srgbClr val="FF0000"/>
                </a:solidFill>
              </a:rPr>
              <a:t>+</a:t>
            </a:r>
            <a:r>
              <a:rPr lang="sk-SK" dirty="0" smtClean="0">
                <a:solidFill>
                  <a:srgbClr val="FF0000"/>
                </a:solidFill>
              </a:rPr>
              <a:t>&gt;e</a:t>
            </a:r>
            <a:r>
              <a:rPr lang="sk-SK" baseline="30000" dirty="0" smtClean="0">
                <a:solidFill>
                  <a:srgbClr val="FF0000"/>
                </a:solidFill>
              </a:rPr>
              <a:t>-</a:t>
            </a:r>
            <a:r>
              <a:rPr lang="sk-SK" dirty="0" smtClean="0">
                <a:solidFill>
                  <a:srgbClr val="FF0000"/>
                </a:solidFill>
              </a:rPr>
              <a:t>)</a:t>
            </a:r>
          </a:p>
          <a:p>
            <a:r>
              <a:rPr lang="sk-SK" b="1" u="sng" dirty="0" smtClean="0">
                <a:solidFill>
                  <a:srgbClr val="FFFF00"/>
                </a:solidFill>
              </a:rPr>
              <a:t>Anión</a:t>
            </a:r>
            <a:r>
              <a:rPr lang="sk-SK" dirty="0" smtClean="0">
                <a:solidFill>
                  <a:srgbClr val="FF0000"/>
                </a:solidFill>
              </a:rPr>
              <a:t> vzniká prijatím e</a:t>
            </a:r>
            <a:r>
              <a:rPr lang="sk-SK" sz="3600" baseline="30000" dirty="0" smtClean="0">
                <a:solidFill>
                  <a:srgbClr val="FF0000"/>
                </a:solidFill>
              </a:rPr>
              <a:t>-</a:t>
            </a:r>
            <a:endParaRPr lang="sk-SK" baseline="30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  a je väčší ako pôvodný atóm (p</a:t>
            </a:r>
            <a:r>
              <a:rPr lang="sk-SK" baseline="30000" dirty="0" smtClean="0">
                <a:solidFill>
                  <a:srgbClr val="FF0000"/>
                </a:solidFill>
              </a:rPr>
              <a:t>+</a:t>
            </a:r>
            <a:r>
              <a:rPr lang="sk-SK" dirty="0" smtClean="0">
                <a:solidFill>
                  <a:srgbClr val="FF0000"/>
                </a:solidFill>
              </a:rPr>
              <a:t>&lt;e</a:t>
            </a:r>
            <a:r>
              <a:rPr lang="sk-SK" sz="3600" baseline="30000" dirty="0" smtClean="0">
                <a:solidFill>
                  <a:srgbClr val="FF0000"/>
                </a:solidFill>
              </a:rPr>
              <a:t>-</a:t>
            </a:r>
            <a:r>
              <a:rPr lang="sk-SK" sz="3600" dirty="0" smtClean="0">
                <a:solidFill>
                  <a:srgbClr val="FF0000"/>
                </a:solidFill>
              </a:rPr>
              <a:t>)</a:t>
            </a:r>
            <a:endParaRPr lang="sk-SK" dirty="0" smtClean="0">
              <a:solidFill>
                <a:srgbClr val="FF0000"/>
              </a:solidFill>
            </a:endParaRPr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3429000" y="4876800"/>
            <a:ext cx="914400" cy="838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F</a:t>
            </a:r>
            <a:endParaRPr lang="sk-SK" sz="2800" b="1" dirty="0">
              <a:solidFill>
                <a:schemeClr val="tx1"/>
              </a:solidFill>
            </a:endParaRPr>
          </a:p>
        </p:txBody>
      </p:sp>
      <p:sp>
        <p:nvSpPr>
          <p:cNvPr id="5" name="Ovál 4"/>
          <p:cNvSpPr/>
          <p:nvPr/>
        </p:nvSpPr>
        <p:spPr>
          <a:xfrm>
            <a:off x="5791200" y="4724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err="1" smtClean="0">
                <a:solidFill>
                  <a:schemeClr val="bg1"/>
                </a:solidFill>
              </a:rPr>
              <a:t>Li</a:t>
            </a:r>
            <a:r>
              <a:rPr lang="sk-SK" b="1" baseline="30000" dirty="0" smtClean="0">
                <a:solidFill>
                  <a:schemeClr val="bg1"/>
                </a:solidFill>
              </a:rPr>
              <a:t>+</a:t>
            </a:r>
            <a:endParaRPr lang="sk-SK" b="1" baseline="30000" dirty="0">
              <a:solidFill>
                <a:schemeClr val="bg1"/>
              </a:solidFill>
            </a:endParaRPr>
          </a:p>
        </p:txBody>
      </p:sp>
      <p:sp>
        <p:nvSpPr>
          <p:cNvPr id="6" name="Ovál 5"/>
          <p:cNvSpPr/>
          <p:nvPr/>
        </p:nvSpPr>
        <p:spPr>
          <a:xfrm>
            <a:off x="609600" y="4419600"/>
            <a:ext cx="17526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err="1" smtClean="0"/>
              <a:t>Li</a:t>
            </a:r>
            <a:endParaRPr lang="sk-SK" sz="3200" dirty="0"/>
          </a:p>
        </p:txBody>
      </p:sp>
      <p:sp>
        <p:nvSpPr>
          <p:cNvPr id="7" name="Ovál 6"/>
          <p:cNvSpPr/>
          <p:nvPr/>
        </p:nvSpPr>
        <p:spPr>
          <a:xfrm>
            <a:off x="6705600" y="4191000"/>
            <a:ext cx="1676400" cy="1828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1"/>
                </a:solidFill>
              </a:rPr>
              <a:t>F</a:t>
            </a:r>
            <a:r>
              <a:rPr lang="sk-SK" sz="3600" b="1" baseline="30000" dirty="0" smtClean="0">
                <a:solidFill>
                  <a:schemeClr val="tx1"/>
                </a:solidFill>
              </a:rPr>
              <a:t>-</a:t>
            </a:r>
            <a:endParaRPr lang="sk-SK" sz="3600" b="1" baseline="30000" dirty="0">
              <a:solidFill>
                <a:schemeClr val="tx1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2590800" y="4724400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sk-SK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Šípka doprava 8"/>
          <p:cNvSpPr/>
          <p:nvPr/>
        </p:nvSpPr>
        <p:spPr>
          <a:xfrm>
            <a:off x="4648200" y="5105400"/>
            <a:ext cx="762000" cy="304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0" name="Ovál 9"/>
          <p:cNvSpPr/>
          <p:nvPr/>
        </p:nvSpPr>
        <p:spPr>
          <a:xfrm>
            <a:off x="6477000" y="1600200"/>
            <a:ext cx="6096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Li</a:t>
            </a:r>
            <a:r>
              <a:rPr lang="sk-SK" baseline="30000" dirty="0" smtClean="0"/>
              <a:t>+</a:t>
            </a:r>
            <a:endParaRPr lang="sk-SK" baseline="30000" dirty="0"/>
          </a:p>
        </p:txBody>
      </p:sp>
      <p:sp>
        <p:nvSpPr>
          <p:cNvPr id="11" name="Ovál 10"/>
          <p:cNvSpPr/>
          <p:nvPr/>
        </p:nvSpPr>
        <p:spPr>
          <a:xfrm>
            <a:off x="7696200" y="1219200"/>
            <a:ext cx="1143000" cy="1112838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/>
              <a:t>Li</a:t>
            </a:r>
            <a:endParaRPr lang="sk-SK" sz="2400" b="1" dirty="0"/>
          </a:p>
        </p:txBody>
      </p:sp>
      <p:sp>
        <p:nvSpPr>
          <p:cNvPr id="12" name="Výložka 11"/>
          <p:cNvSpPr/>
          <p:nvPr/>
        </p:nvSpPr>
        <p:spPr>
          <a:xfrm rot="10800000">
            <a:off x="7162800" y="1447800"/>
            <a:ext cx="533400" cy="762000"/>
          </a:xfrm>
          <a:prstGeom prst="chevr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3" name="Ovál 12"/>
          <p:cNvSpPr/>
          <p:nvPr/>
        </p:nvSpPr>
        <p:spPr>
          <a:xfrm>
            <a:off x="6324600" y="2827338"/>
            <a:ext cx="1295400" cy="1211262"/>
          </a:xfrm>
          <a:prstGeom prst="ellipse">
            <a:avLst/>
          </a:prstGeom>
          <a:solidFill>
            <a:srgbClr val="D28A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>
                <a:solidFill>
                  <a:srgbClr val="002060"/>
                </a:solidFill>
              </a:rPr>
              <a:t>Cl</a:t>
            </a:r>
            <a:r>
              <a:rPr lang="sk-SK" sz="2400" b="1" baseline="30000" dirty="0" smtClean="0">
                <a:solidFill>
                  <a:srgbClr val="002060"/>
                </a:solidFill>
              </a:rPr>
              <a:t>-</a:t>
            </a:r>
            <a:endParaRPr lang="sk-SK" sz="2400" b="1" baseline="30000" dirty="0">
              <a:solidFill>
                <a:srgbClr val="002060"/>
              </a:solidFill>
            </a:endParaRPr>
          </a:p>
        </p:txBody>
      </p:sp>
      <p:sp>
        <p:nvSpPr>
          <p:cNvPr id="14" name="Ovál 13"/>
          <p:cNvSpPr/>
          <p:nvPr/>
        </p:nvSpPr>
        <p:spPr>
          <a:xfrm>
            <a:off x="8305800" y="3200400"/>
            <a:ext cx="533400" cy="533400"/>
          </a:xfrm>
          <a:prstGeom prst="ellipse">
            <a:avLst/>
          </a:prstGeom>
          <a:solidFill>
            <a:srgbClr val="D28A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err="1" smtClean="0">
                <a:solidFill>
                  <a:srgbClr val="002060"/>
                </a:solidFill>
              </a:rPr>
              <a:t>Cl</a:t>
            </a:r>
            <a:endParaRPr lang="sk-SK" b="1" dirty="0">
              <a:solidFill>
                <a:srgbClr val="002060"/>
              </a:solidFill>
            </a:endParaRPr>
          </a:p>
        </p:txBody>
      </p:sp>
      <p:sp>
        <p:nvSpPr>
          <p:cNvPr id="15" name="Výložka 14"/>
          <p:cNvSpPr/>
          <p:nvPr/>
        </p:nvSpPr>
        <p:spPr>
          <a:xfrm>
            <a:off x="7696200" y="3124200"/>
            <a:ext cx="533400" cy="762000"/>
          </a:xfrm>
          <a:prstGeom prst="chevr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8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sk-SK" b="1" dirty="0" smtClean="0"/>
              <a:t>Platí že:</a:t>
            </a:r>
            <a:endParaRPr lang="sk-SK" b="1" dirty="0"/>
          </a:p>
        </p:txBody>
      </p:sp>
      <p:sp>
        <p:nvSpPr>
          <p:cNvPr id="4" name="Ovál 3"/>
          <p:cNvSpPr/>
          <p:nvPr/>
        </p:nvSpPr>
        <p:spPr>
          <a:xfrm>
            <a:off x="685800" y="2057400"/>
            <a:ext cx="1981200" cy="24384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Cr</a:t>
            </a:r>
            <a:r>
              <a:rPr lang="sk-SK" sz="4000" baseline="30000" dirty="0" smtClean="0"/>
              <a:t>2+</a:t>
            </a:r>
            <a:endParaRPr lang="sk-SK" sz="4000" baseline="30000" dirty="0"/>
          </a:p>
        </p:txBody>
      </p:sp>
      <p:sp>
        <p:nvSpPr>
          <p:cNvPr id="5" name="Ovál 4"/>
          <p:cNvSpPr/>
          <p:nvPr/>
        </p:nvSpPr>
        <p:spPr>
          <a:xfrm>
            <a:off x="3352800" y="2438400"/>
            <a:ext cx="1295400" cy="16764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Cr</a:t>
            </a:r>
            <a:r>
              <a:rPr lang="sk-SK" sz="2800" b="1" baseline="30000" dirty="0" smtClean="0"/>
              <a:t>3+</a:t>
            </a:r>
            <a:endParaRPr lang="sk-SK" sz="2800" b="1" baseline="30000" dirty="0"/>
          </a:p>
        </p:txBody>
      </p:sp>
      <p:sp>
        <p:nvSpPr>
          <p:cNvPr id="6" name="Ovál 5"/>
          <p:cNvSpPr/>
          <p:nvPr/>
        </p:nvSpPr>
        <p:spPr>
          <a:xfrm>
            <a:off x="1295400" y="5029200"/>
            <a:ext cx="1066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O</a:t>
            </a:r>
            <a:endParaRPr lang="sk-SK" sz="2800" b="1" dirty="0"/>
          </a:p>
        </p:txBody>
      </p:sp>
      <p:sp>
        <p:nvSpPr>
          <p:cNvPr id="8" name="Ovál 7"/>
          <p:cNvSpPr/>
          <p:nvPr/>
        </p:nvSpPr>
        <p:spPr>
          <a:xfrm>
            <a:off x="3200400" y="4724400"/>
            <a:ext cx="16002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O</a:t>
            </a:r>
            <a:r>
              <a:rPr lang="sk-SK" sz="3200" b="1" baseline="30000" dirty="0" smtClean="0"/>
              <a:t>1-</a:t>
            </a:r>
            <a:endParaRPr lang="sk-SK" sz="3200" b="1" baseline="30000" dirty="0"/>
          </a:p>
        </p:txBody>
      </p:sp>
      <p:sp>
        <p:nvSpPr>
          <p:cNvPr id="9" name="Ovál 8"/>
          <p:cNvSpPr/>
          <p:nvPr/>
        </p:nvSpPr>
        <p:spPr>
          <a:xfrm>
            <a:off x="5181600" y="2743200"/>
            <a:ext cx="914400" cy="12192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Cr</a:t>
            </a:r>
            <a:r>
              <a:rPr lang="sk-SK" sz="2000" b="1" baseline="30000" dirty="0" smtClean="0"/>
              <a:t>4+</a:t>
            </a:r>
            <a:endParaRPr lang="sk-SK" sz="2000" b="1" baseline="30000" dirty="0"/>
          </a:p>
        </p:txBody>
      </p:sp>
      <p:sp>
        <p:nvSpPr>
          <p:cNvPr id="10" name="Výložka 9"/>
          <p:cNvSpPr/>
          <p:nvPr/>
        </p:nvSpPr>
        <p:spPr>
          <a:xfrm>
            <a:off x="2667000" y="28956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Výložka 10"/>
          <p:cNvSpPr/>
          <p:nvPr/>
        </p:nvSpPr>
        <p:spPr>
          <a:xfrm>
            <a:off x="4648200" y="28956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2" name="Výložka 11"/>
          <p:cNvSpPr/>
          <p:nvPr/>
        </p:nvSpPr>
        <p:spPr>
          <a:xfrm rot="10800000">
            <a:off x="2514600" y="50292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3" name="Ovál 12"/>
          <p:cNvSpPr/>
          <p:nvPr/>
        </p:nvSpPr>
        <p:spPr>
          <a:xfrm>
            <a:off x="5410200" y="4419600"/>
            <a:ext cx="19812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O</a:t>
            </a:r>
            <a:r>
              <a:rPr lang="sk-SK" sz="3200" b="1" baseline="30000" dirty="0" smtClean="0"/>
              <a:t>2-</a:t>
            </a:r>
            <a:endParaRPr lang="sk-SK" sz="3200" b="1" baseline="30000" dirty="0"/>
          </a:p>
        </p:txBody>
      </p:sp>
      <p:sp>
        <p:nvSpPr>
          <p:cNvPr id="14" name="Výložka 13"/>
          <p:cNvSpPr/>
          <p:nvPr/>
        </p:nvSpPr>
        <p:spPr>
          <a:xfrm rot="10800000">
            <a:off x="4876800" y="50292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>3. </a:t>
            </a:r>
            <a:r>
              <a:rPr lang="sk-SK" dirty="0" err="1" smtClean="0"/>
              <a:t>Elektronegativita</a:t>
            </a:r>
            <a:r>
              <a:rPr lang="sk-SK" dirty="0" smtClean="0"/>
              <a:t> </a:t>
            </a:r>
            <a:br>
              <a:rPr lang="sk-SK" dirty="0" smtClean="0"/>
            </a:br>
            <a:r>
              <a:rPr lang="sk-SK" dirty="0" smtClean="0"/>
              <a:t>= schopnosť priťahovať väzbové elektróny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najvyššiu </a:t>
            </a:r>
            <a:r>
              <a:rPr lang="sk-SK" dirty="0" err="1" smtClean="0"/>
              <a:t>elneg</a:t>
            </a:r>
            <a:r>
              <a:rPr lang="sk-SK" dirty="0" smtClean="0"/>
              <a:t>. má fluór         </a:t>
            </a:r>
            <a:r>
              <a:rPr lang="sk-SK" dirty="0" smtClean="0"/>
              <a:t>X(F)=4</a:t>
            </a:r>
            <a:endParaRPr lang="sk-SK" dirty="0" smtClean="0"/>
          </a:p>
          <a:p>
            <a:r>
              <a:rPr lang="sk-SK" dirty="0" smtClean="0"/>
              <a:t>najmenšiu </a:t>
            </a:r>
            <a:r>
              <a:rPr lang="sk-SK" dirty="0" err="1" smtClean="0"/>
              <a:t>elneg</a:t>
            </a:r>
            <a:r>
              <a:rPr lang="sk-SK" dirty="0" smtClean="0"/>
              <a:t>. majú alkalické kovy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30722" name="Picture 2" descr="PTP (elektronegativita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323972"/>
            <a:ext cx="3733800" cy="2800352"/>
          </a:xfrm>
          <a:prstGeom prst="rect">
            <a:avLst/>
          </a:prstGeom>
          <a:noFill/>
        </p:spPr>
      </p:pic>
      <p:sp>
        <p:nvSpPr>
          <p:cNvPr id="5" name="Šípka doprava 4"/>
          <p:cNvSpPr/>
          <p:nvPr/>
        </p:nvSpPr>
        <p:spPr>
          <a:xfrm>
            <a:off x="3048000" y="3886200"/>
            <a:ext cx="3124200" cy="12192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Nárast </a:t>
            </a:r>
            <a:r>
              <a:rPr lang="sk-SK" dirty="0" err="1" smtClean="0"/>
              <a:t>elektronegativity</a:t>
            </a:r>
            <a:endParaRPr lang="sk-SK" dirty="0"/>
          </a:p>
        </p:txBody>
      </p:sp>
      <p:sp>
        <p:nvSpPr>
          <p:cNvPr id="6" name="Šípka doprava 5"/>
          <p:cNvSpPr/>
          <p:nvPr/>
        </p:nvSpPr>
        <p:spPr>
          <a:xfrm rot="5400000">
            <a:off x="381000" y="2667000"/>
            <a:ext cx="3810000" cy="7620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Pokles </a:t>
            </a:r>
            <a:r>
              <a:rPr lang="sk-SK" dirty="0" err="1" smtClean="0"/>
              <a:t>elektronegativity</a:t>
            </a:r>
            <a:endParaRPr lang="sk-SK" dirty="0"/>
          </a:p>
        </p:txBody>
      </p:sp>
      <p:graphicFrame>
        <p:nvGraphicFramePr>
          <p:cNvPr id="8" name="Tabuľka 7"/>
          <p:cNvGraphicFramePr>
            <a:graphicFrameLocks noGrp="1"/>
          </p:cNvGraphicFramePr>
          <p:nvPr/>
        </p:nvGraphicFramePr>
        <p:xfrm>
          <a:off x="914400" y="5943600"/>
          <a:ext cx="67818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800"/>
              </a:tblGrid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b="1" dirty="0" smtClean="0">
                          <a:solidFill>
                            <a:schemeClr val="tx1"/>
                          </a:solidFill>
                        </a:rPr>
                        <a:t>Platí:  EL.NEGATIVITA rastie v PTP diagonálne z ľavého dolného rohu k pravému hornému</a:t>
                      </a:r>
                      <a:endParaRPr lang="sk-SK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4. Náboj jadra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Náboj jadra </a:t>
            </a:r>
            <a:r>
              <a:rPr lang="sk-SK" b="1" dirty="0" smtClean="0"/>
              <a:t>narastá</a:t>
            </a:r>
            <a:r>
              <a:rPr lang="sk-SK" dirty="0" smtClean="0"/>
              <a:t> </a:t>
            </a:r>
            <a:r>
              <a:rPr lang="sk-SK" b="1" dirty="0" smtClean="0"/>
              <a:t>v periódach z   Ľ  → P</a:t>
            </a:r>
          </a:p>
          <a:p>
            <a:r>
              <a:rPr lang="sk-SK" dirty="0" smtClean="0"/>
              <a:t>Pretože sa zvyšuje protónové číslo a prvky majú viac p+</a:t>
            </a:r>
          </a:p>
          <a:p>
            <a:r>
              <a:rPr lang="sk-SK" dirty="0" smtClean="0"/>
              <a:t>V skupinách </a:t>
            </a:r>
            <a:r>
              <a:rPr lang="sk-SK" b="1" dirty="0" smtClean="0"/>
              <a:t>zhora dole narastá </a:t>
            </a:r>
            <a:r>
              <a:rPr lang="sk-SK" dirty="0" smtClean="0"/>
              <a:t>(tiež z dôvodu zvyšujúceho sa protónového čísla) </a:t>
            </a:r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537</Words>
  <Application>Microsoft Office PowerPoint</Application>
  <PresentationFormat>Prezentácia na obrazovke (4:3)</PresentationFormat>
  <Paragraphs>134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8" baseType="lpstr">
      <vt:lpstr>Arial</vt:lpstr>
      <vt:lpstr>Calibri</vt:lpstr>
      <vt:lpstr>Motív Office</vt:lpstr>
      <vt:lpstr>Periodicita vlastností prvkov v PSP</vt:lpstr>
      <vt:lpstr>Prezentácia programu PowerPoint</vt:lpstr>
      <vt:lpstr>Periodicita vlastností prvkov PSP</vt:lpstr>
      <vt:lpstr>Periodicita vlastností prvkov 1. kovový/nekovový charakter prvkov</vt:lpstr>
      <vt:lpstr>2.Periodicita atómových polomerov</vt:lpstr>
      <vt:lpstr>Ióny</vt:lpstr>
      <vt:lpstr>Prezentácia programu PowerPoint</vt:lpstr>
      <vt:lpstr>3. Elektronegativita  = schopnosť priťahovať väzbové elektróny</vt:lpstr>
      <vt:lpstr>4. Náboj jadra</vt:lpstr>
      <vt:lpstr>5.Oxidačno redukčné vlastnosti</vt:lpstr>
      <vt:lpstr>Platí:</vt:lpstr>
      <vt:lpstr>Prezentácia programu PowerPoint</vt:lpstr>
      <vt:lpstr>6.Diagonálna podobnosť prvkov 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PSP</dc:title>
  <dc:creator>spravca</dc:creator>
  <cp:lastModifiedBy>Skola</cp:lastModifiedBy>
  <cp:revision>74</cp:revision>
  <dcterms:modified xsi:type="dcterms:W3CDTF">2021-12-14T10:21:15Z</dcterms:modified>
</cp:coreProperties>
</file>