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22606" cy="2677064"/>
          </a:xfrm>
        </p:spPr>
        <p:txBody>
          <a:bodyPr>
            <a:normAutofit/>
          </a:bodyPr>
          <a:lstStyle/>
          <a:p>
            <a:r>
              <a:rPr lang="sk-SK" sz="5400" dirty="0" smtClean="0"/>
              <a:t>Čistiace a pracie prostriedky</a:t>
            </a:r>
            <a:endParaRPr lang="sk-SK" sz="5400" dirty="0"/>
          </a:p>
        </p:txBody>
      </p:sp>
      <p:pic>
        <p:nvPicPr>
          <p:cNvPr id="5" name="Picture 4" descr="http://www.lsnatur.sk/image/produkty/zdrava-vyziva/kozmetika/000415_boemi-2012-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9" y="1630050"/>
            <a:ext cx="3429000" cy="2460308"/>
          </a:xfrm>
          <a:prstGeom prst="rect">
            <a:avLst/>
          </a:prstGeom>
          <a:noFill/>
        </p:spPr>
      </p:pic>
      <p:pic>
        <p:nvPicPr>
          <p:cNvPr id="6" name="Obrázok 5" descr="478483-ff9fc0.jpg"/>
          <p:cNvPicPr>
            <a:picLocks noChangeAspect="1"/>
          </p:cNvPicPr>
          <p:nvPr/>
        </p:nvPicPr>
        <p:blipFill>
          <a:blip r:embed="rId3"/>
          <a:srcRect t="10000" b="10000"/>
          <a:stretch>
            <a:fillRect/>
          </a:stretch>
        </p:blipFill>
        <p:spPr>
          <a:xfrm>
            <a:off x="3992551" y="1969111"/>
            <a:ext cx="3810000" cy="1524000"/>
          </a:xfrm>
          <a:prstGeom prst="rect">
            <a:avLst/>
          </a:prstGeom>
        </p:spPr>
      </p:pic>
      <p:pic>
        <p:nvPicPr>
          <p:cNvPr id="7" name="Picture 10" descr="http://higienia-tisztitoszer.hu/wp-content/uploads/2014/06/persil_kraftg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2752" y="1862404"/>
            <a:ext cx="1966072" cy="2514601"/>
          </a:xfrm>
          <a:prstGeom prst="rect">
            <a:avLst/>
          </a:prstGeom>
          <a:noFill/>
        </p:spPr>
      </p:pic>
      <p:pic>
        <p:nvPicPr>
          <p:cNvPr id="8" name="Picture 2" descr="http://www.infovek.sk/predmety/chemia/externe/majka/cistiaceprost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971" y="4382039"/>
            <a:ext cx="3733913" cy="2229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6" descr="http://kof.zcu.cz/vusc/pg/termo09/mechanics/v/saponaty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96886" y="3971243"/>
            <a:ext cx="3292465" cy="2619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17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323651" y="58195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>
                <a:solidFill>
                  <a:schemeClr val="tx1"/>
                </a:solidFill>
              </a:rPr>
              <a:t>Prvým čistiacim prípravkom bola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voda</a:t>
            </a:r>
            <a:r>
              <a:rPr lang="sk-SK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sk-SK" sz="2400" dirty="0"/>
              <a:t>Povrchové napätie vody však zabraňuje nečistote, aby sa pri umývaní dostala do vody.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</a:rPr>
              <a:t>Čistiaci účinok vody sa zvyšuje </a:t>
            </a:r>
            <a:r>
              <a:rPr lang="sk-SK" sz="2400" dirty="0" smtClean="0">
                <a:solidFill>
                  <a:schemeClr val="tx1"/>
                </a:solidFill>
              </a:rPr>
              <a:t>pridaním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čistiacich prostriedkov.</a:t>
            </a:r>
          </a:p>
          <a:p>
            <a:pPr marL="0" indent="0">
              <a:buNone/>
            </a:pP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1433">
            <a:off x="8332397" y="1657923"/>
            <a:ext cx="3080541" cy="17288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http://www.pracovnazvolen.sk/wp-content/uploads/2014/06/Pranie-na-breh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651" y="3113008"/>
            <a:ext cx="4003655" cy="25510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4" descr="http://4.bp.blogspot.com/-VclkQPB-Zp0/UH7QziXna5I/AAAAAAAABho/m-wWUc7P7ts/s1600/prani-u-potok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2962" y="3634212"/>
            <a:ext cx="2885536" cy="28428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400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8441" y="22815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Ako čistiace a pracie prostriedky sa používajú </a:t>
            </a:r>
            <a:r>
              <a:rPr lang="sk-SK" sz="24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mydlá</a:t>
            </a: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 a </a:t>
            </a:r>
            <a:r>
              <a:rPr lang="sk-SK" sz="24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saponáty.</a:t>
            </a:r>
          </a:p>
          <a:p>
            <a:pPr marL="0" indent="0">
              <a:buNone/>
            </a:pPr>
            <a:endParaRPr lang="sk-SK" sz="24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408" r="-273"/>
          <a:stretch/>
        </p:blipFill>
        <p:spPr>
          <a:xfrm>
            <a:off x="2275881" y="1365634"/>
            <a:ext cx="3160601" cy="212476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8" y="4230397"/>
            <a:ext cx="3343454" cy="2228969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 prst="slope"/>
          </a:sp3d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52" y="868567"/>
            <a:ext cx="3118899" cy="311889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84" y="985310"/>
            <a:ext cx="2667527" cy="2667527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24" y="4230397"/>
            <a:ext cx="2403460" cy="240346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54" y="3889774"/>
            <a:ext cx="2048107" cy="29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2059" y="65190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" pitchFamily="18" charset="0"/>
              </a:rPr>
              <a:t>Mydlá sú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sodné</a:t>
            </a: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 alebo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draselné soli karboxylových kyselín </a:t>
            </a: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vyšších </a:t>
            </a:r>
            <a:r>
              <a:rPr lang="sk-SK" sz="2400" dirty="0">
                <a:solidFill>
                  <a:schemeClr val="tx1"/>
                </a:solidFill>
                <a:latin typeface="Cambria" pitchFamily="18" charset="0"/>
              </a:rPr>
              <a:t>mastných kyselín.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" pitchFamily="18" charset="0"/>
              </a:rPr>
              <a:t>Mydlo znižuje povrchové napätie </a:t>
            </a: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vody</a:t>
            </a:r>
            <a:r>
              <a:rPr lang="sk-SK" sz="24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sa nazýva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tenzidy</a:t>
            </a:r>
            <a:r>
              <a:rPr lang="sk-SK" sz="24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.</a:t>
            </a:r>
            <a:endParaRPr lang="sk-SK" sz="24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" pitchFamily="18" charset="0"/>
              </a:rPr>
              <a:t>Uľahčuje zmáčanie povrchu </a:t>
            </a:r>
            <a:br>
              <a:rPr lang="sk-SK" sz="2400" dirty="0">
                <a:solidFill>
                  <a:schemeClr val="tx1"/>
                </a:solidFill>
                <a:latin typeface="Cambria" pitchFamily="18" charset="0"/>
              </a:rPr>
            </a:br>
            <a:r>
              <a:rPr lang="sk-SK" sz="2400" dirty="0">
                <a:solidFill>
                  <a:schemeClr val="tx1"/>
                </a:solidFill>
                <a:latin typeface="Cambria" pitchFamily="18" charset="0"/>
              </a:rPr>
              <a:t>nečistoty a uvoľnenie do roztoku.  </a:t>
            </a:r>
          </a:p>
          <a:p>
            <a:pPr marL="0" indent="0">
              <a:buNone/>
            </a:pPr>
            <a:endParaRPr lang="sk-SK" sz="2400" dirty="0"/>
          </a:p>
        </p:txBody>
      </p:sp>
      <p:pic>
        <p:nvPicPr>
          <p:cNvPr id="4" name="Picture 4" descr="http://www.infovek.sk/predmety/chemia/externe/majka/mydlopranie1.gif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 b="5758"/>
          <a:stretch>
            <a:fillRect/>
          </a:stretch>
        </p:blipFill>
        <p:spPr bwMode="auto">
          <a:xfrm>
            <a:off x="522059" y="3152448"/>
            <a:ext cx="4645325" cy="2145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63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8553" y="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sz="2400" u="sng" dirty="0">
                <a:solidFill>
                  <a:schemeClr val="accent2">
                    <a:lumMod val="75000"/>
                  </a:schemeClr>
                </a:solidFill>
              </a:rPr>
              <a:t>Nevýhody mydla:</a:t>
            </a:r>
          </a:p>
          <a:p>
            <a:pPr marL="0" indent="0">
              <a:buNone/>
            </a:pPr>
            <a:r>
              <a:rPr lang="sk-SK" sz="2400" dirty="0"/>
              <a:t>- odmasťuje pokožku,</a:t>
            </a:r>
            <a:br>
              <a:rPr lang="sk-SK" sz="2400" dirty="0"/>
            </a:br>
            <a:r>
              <a:rPr lang="sk-SK" sz="2400" dirty="0"/>
              <a:t>- páli v očiach,</a:t>
            </a:r>
            <a:br>
              <a:rPr lang="sk-SK" sz="2400" dirty="0"/>
            </a:br>
            <a:r>
              <a:rPr lang="sk-SK" sz="2400" dirty="0"/>
              <a:t>- spôsobuje splstnatenie vlny, </a:t>
            </a:r>
            <a:br>
              <a:rPr lang="sk-SK" sz="2400" dirty="0"/>
            </a:br>
            <a:r>
              <a:rPr lang="sk-SK" sz="2400" dirty="0" smtClean="0"/>
              <a:t>- stráca </a:t>
            </a:r>
            <a:r>
              <a:rPr lang="sk-SK" sz="2400" dirty="0"/>
              <a:t>účinok v tvrdej vode (pri praní v tvrdej vode sa </a:t>
            </a:r>
            <a:r>
              <a:rPr lang="sk-SK" sz="2400" dirty="0" smtClean="0"/>
              <a:t>                                   mydlo </a:t>
            </a:r>
            <a:r>
              <a:rPr lang="sk-SK" sz="2400" dirty="0"/>
              <a:t>zráža - tvorí sa biela vločková zrazenina "vápenného </a:t>
            </a:r>
            <a:r>
              <a:rPr lang="sk-SK" sz="2400" dirty="0" smtClean="0"/>
              <a:t> mydla</a:t>
            </a:r>
            <a:r>
              <a:rPr lang="sk-SK" sz="2400" dirty="0"/>
              <a:t>"). V mäkkej vode sa tvorí bohatšia pena.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Picture 2" descr="http://akneliecba.sk/wp-content/uploads/2015/04/such%C3%A1-poko%C5%BE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2051" y="2865642"/>
            <a:ext cx="2168452" cy="2160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ttp://data.info.sk/photo/article/2016/01/83296/php4xyjW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826" y="3672334"/>
            <a:ext cx="3098383" cy="2021100"/>
          </a:xfrm>
          <a:prstGeom prst="rect">
            <a:avLst/>
          </a:prstGeom>
          <a:noFill/>
        </p:spPr>
      </p:pic>
      <p:pic>
        <p:nvPicPr>
          <p:cNvPr id="8" name="Obrázok 7" descr="436-skoricove-mydlo-co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82697">
            <a:off x="4144088" y="3377856"/>
            <a:ext cx="3915084" cy="2610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92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280519" y="31453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Obsahuje zmes </a:t>
            </a:r>
            <a:r>
              <a:rPr lang="sk-SK" sz="2400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zmäkčovadiel vody, bieliace a zjasňovanie látky, enzýmy a tenzidy.</a:t>
            </a:r>
          </a:p>
          <a:p>
            <a:pPr marL="0" indent="0">
              <a:buNone/>
            </a:pP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Zmäkčovadlá vody- soli kyseliny fosforečnej 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                                      uhličitan sodný </a:t>
            </a:r>
            <a:r>
              <a:rPr lang="sk-SK" sz="28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sóda)</a:t>
            </a:r>
          </a:p>
          <a:p>
            <a:pPr marL="0" indent="0">
              <a:buNone/>
            </a:pP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Poškodzuje biologickú rovnováhu.</a:t>
            </a:r>
          </a:p>
          <a:p>
            <a:pPr marL="0" indent="0">
              <a:buNone/>
            </a:pPr>
            <a:r>
              <a:rPr lang="sk-SK" sz="2400" dirty="0" smtClean="0">
                <a:solidFill>
                  <a:schemeClr val="tx1"/>
                </a:solidFill>
                <a:latin typeface="Cambria" pitchFamily="18" charset="0"/>
              </a:rPr>
              <a:t>Bieliace a zjasňovanie látky obsahujú kyslík, ktorý spôsobuje bielenie.</a:t>
            </a:r>
            <a:r>
              <a:rPr lang="sk-SK" sz="2400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/>
            </a:r>
            <a:br>
              <a:rPr lang="sk-SK" sz="2400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</a:br>
            <a:r>
              <a:rPr lang="sk-SK" dirty="0">
                <a:solidFill>
                  <a:schemeClr val="bg1"/>
                </a:solidFill>
                <a:latin typeface="Cambria" pitchFamily="18" charset="0"/>
              </a:rPr>
              <a:t>spôsobuje </a:t>
            </a:r>
            <a:br>
              <a:rPr lang="sk-SK" dirty="0">
                <a:solidFill>
                  <a:schemeClr val="bg1"/>
                </a:solidFill>
                <a:latin typeface="Cambria" pitchFamily="18" charset="0"/>
              </a:rPr>
            </a:br>
            <a:r>
              <a:rPr lang="sk-SK" dirty="0">
                <a:solidFill>
                  <a:schemeClr val="bg1"/>
                </a:solidFill>
                <a:latin typeface="Cambria" pitchFamily="18" charset="0"/>
              </a:rPr>
              <a:t>bielenie. 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" name="Picture 6" descr="http://www.moda.sk/files/d8ea46d5-8810-11de-88e7-0d178b242f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80" y="3931655"/>
            <a:ext cx="3658187" cy="2443266"/>
          </a:xfrm>
          <a:prstGeom prst="rect">
            <a:avLst/>
          </a:prstGeom>
          <a:noFill/>
        </p:spPr>
      </p:pic>
      <p:pic>
        <p:nvPicPr>
          <p:cNvPr id="7" name="Picture 10" descr="http://www.esodrogeria.eu/fotky22638/fotos/_vyrn_335Palmex-Prasok-Lily-Calla-20-prani.png"/>
          <p:cNvPicPr>
            <a:picLocks noChangeAspect="1" noChangeArrowheads="1"/>
          </p:cNvPicPr>
          <p:nvPr/>
        </p:nvPicPr>
        <p:blipFill>
          <a:blip r:embed="rId3" cstate="print"/>
          <a:srcRect l="15267" t="10198" r="15535" b="9348"/>
          <a:stretch>
            <a:fillRect/>
          </a:stretch>
        </p:blipFill>
        <p:spPr bwMode="auto">
          <a:xfrm>
            <a:off x="4326146" y="3316446"/>
            <a:ext cx="2359326" cy="3418615"/>
          </a:xfrm>
          <a:prstGeom prst="rect">
            <a:avLst/>
          </a:prstGeom>
          <a:noFill/>
        </p:spPr>
      </p:pic>
      <p:pic>
        <p:nvPicPr>
          <p:cNvPr id="8" name="Picture 4" descr="http://www.esodrogeria.eu/fotky22638/fotos/_vyr_750luxonkrys_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6541" y="3316446"/>
            <a:ext cx="2613504" cy="3240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http://www.u2drogeria.sk/foto/563384ce240f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41114" y="379564"/>
            <a:ext cx="1987642" cy="3226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0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677334" y="7372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Enzýmy rozkladajú nečistoty bielkovinového pôvodu.(pranie pri teplote do 60 stupňov)</a:t>
            </a:r>
          </a:p>
          <a:p>
            <a:pPr marL="0" indent="0">
              <a:buNone/>
            </a:pPr>
            <a:r>
              <a:rPr lang="sk-SK" sz="2400" dirty="0" smtClean="0"/>
              <a:t>Sapóny sa ťažšie rozkladajú.</a:t>
            </a:r>
          </a:p>
          <a:p>
            <a:pPr marL="0" indent="0">
              <a:buNone/>
            </a:pPr>
            <a:r>
              <a:rPr lang="sk-SK" sz="2400" dirty="0" smtClean="0"/>
              <a:t>Zamedziť vypúšťania do potokov, riek, jazier.</a:t>
            </a:r>
            <a:endParaRPr lang="sk-SK" sz="2400" dirty="0"/>
          </a:p>
        </p:txBody>
      </p:sp>
      <p:pic>
        <p:nvPicPr>
          <p:cNvPr id="5" name="Picture 4" descr="http://www.hlohovecko.sk/Foto_Articles/Uvodny_obrazok/znecisten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719" y="3000299"/>
            <a:ext cx="3731976" cy="2209800"/>
          </a:xfrm>
          <a:prstGeom prst="rect">
            <a:avLst/>
          </a:prstGeom>
          <a:noFill/>
        </p:spPr>
      </p:pic>
      <p:pic>
        <p:nvPicPr>
          <p:cNvPr id="6" name="Picture 2" descr="http://www.verder.co.uk/fileadmin/_migrated/pics/Effluent_inlet.jpg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5119937" y="4259756"/>
            <a:ext cx="3731977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0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143</Words>
  <Application>Microsoft Office PowerPoint</Application>
  <PresentationFormat>Širokouhlá</PresentationFormat>
  <Paragraphs>18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Cambria</vt:lpstr>
      <vt:lpstr>Trebuchet MS</vt:lpstr>
      <vt:lpstr>Wingdings 3</vt:lpstr>
      <vt:lpstr>Fazeta</vt:lpstr>
      <vt:lpstr>Čistiace a pracie prostriedky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Čistiace a pracie prostriedky</dc:title>
  <dc:creator>luscakova.andrea@outlook.sk</dc:creator>
  <cp:lastModifiedBy>luscakova.andrea@outlook.sk</cp:lastModifiedBy>
  <cp:revision>14</cp:revision>
  <dcterms:created xsi:type="dcterms:W3CDTF">2022-06-08T14:18:23Z</dcterms:created>
  <dcterms:modified xsi:type="dcterms:W3CDTF">2022-06-12T18:26:23Z</dcterms:modified>
</cp:coreProperties>
</file>