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0" r:id="rId5"/>
    <p:sldId id="261" r:id="rId6"/>
    <p:sldId id="270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466D1CBE-4609-4035-B1C0-1692234B93D7}" type="datetimeFigureOut">
              <a:rPr lang="sk-SK" smtClean="0"/>
              <a:pPr/>
              <a:t>12. 6. 2019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7B0749C-2DAE-42D3-9043-39ACB811901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1CBE-4609-4035-B1C0-1692234B93D7}" type="datetimeFigureOut">
              <a:rPr lang="sk-SK" smtClean="0"/>
              <a:pPr/>
              <a:t>12. 6. 2019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749C-2DAE-42D3-9043-39ACB811901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1CBE-4609-4035-B1C0-1692234B93D7}" type="datetimeFigureOut">
              <a:rPr lang="sk-SK" smtClean="0"/>
              <a:pPr/>
              <a:t>12. 6. 2019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749C-2DAE-42D3-9043-39ACB811901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1CBE-4609-4035-B1C0-1692234B93D7}" type="datetimeFigureOut">
              <a:rPr lang="sk-SK" smtClean="0"/>
              <a:pPr/>
              <a:t>12. 6. 2019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749C-2DAE-42D3-9043-39ACB811901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466D1CBE-4609-4035-B1C0-1692234B93D7}" type="datetimeFigureOut">
              <a:rPr lang="sk-SK" smtClean="0"/>
              <a:pPr/>
              <a:t>12. 6. 2019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7B0749C-2DAE-42D3-9043-39ACB811901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1CBE-4609-4035-B1C0-1692234B93D7}" type="datetimeFigureOut">
              <a:rPr lang="sk-SK" smtClean="0"/>
              <a:pPr/>
              <a:t>12. 6. 2019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A7B0749C-2DAE-42D3-9043-39ACB811901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1CBE-4609-4035-B1C0-1692234B93D7}" type="datetimeFigureOut">
              <a:rPr lang="sk-SK" smtClean="0"/>
              <a:pPr/>
              <a:t>12. 6. 2019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A7B0749C-2DAE-42D3-9043-39ACB811901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1CBE-4609-4035-B1C0-1692234B93D7}" type="datetimeFigureOut">
              <a:rPr lang="sk-SK" smtClean="0"/>
              <a:pPr/>
              <a:t>12. 6. 2019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749C-2DAE-42D3-9043-39ACB811901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1CBE-4609-4035-B1C0-1692234B93D7}" type="datetimeFigureOut">
              <a:rPr lang="sk-SK" smtClean="0"/>
              <a:pPr/>
              <a:t>12. 6. 2019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749C-2DAE-42D3-9043-39ACB811901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466D1CBE-4609-4035-B1C0-1692234B93D7}" type="datetimeFigureOut">
              <a:rPr lang="sk-SK" smtClean="0"/>
              <a:pPr/>
              <a:t>12. 6. 2019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7B0749C-2DAE-42D3-9043-39ACB811901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466D1CBE-4609-4035-B1C0-1692234B93D7}" type="datetimeFigureOut">
              <a:rPr lang="sk-SK" smtClean="0"/>
              <a:pPr/>
              <a:t>12. 6. 2019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7B0749C-2DAE-42D3-9043-39ACB811901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466D1CBE-4609-4035-B1C0-1692234B93D7}" type="datetimeFigureOut">
              <a:rPr lang="sk-SK" smtClean="0"/>
              <a:pPr/>
              <a:t>12. 6. 2019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A7B0749C-2DAE-42D3-9043-39ACB811901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sk.wikipedia.org/wiki/Pavol_Demitra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s://youtu.be/6MBSIzL77Q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12.xml"/><Relationship Id="rId4" Type="http://schemas.openxmlformats.org/officeDocument/2006/relationships/slide" Target="slide5.xml"/><Relationship Id="rId9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sk.wikipedia.org/wiki/1324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8000" smtClean="0"/>
              <a:t>Trenčín</a:t>
            </a:r>
            <a:endParaRPr lang="sk-SK" sz="800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smtClean="0"/>
              <a:t>Rastislav Luščák </a:t>
            </a:r>
          </a:p>
          <a:p>
            <a:endParaRPr lang="sk-SK"/>
          </a:p>
        </p:txBody>
      </p:sp>
      <p:pic>
        <p:nvPicPr>
          <p:cNvPr id="17410" name="Picture 2" descr="VÃ½sledok vyhÄ¾adÃ¡vania obrÃ¡zkov pre dopyt TrenÄÃ­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5" y="3365996"/>
            <a:ext cx="4214842" cy="2809895"/>
          </a:xfrm>
          <a:prstGeom prst="rect">
            <a:avLst/>
          </a:prstGeom>
          <a:noFill/>
        </p:spPr>
      </p:pic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Významné osobnosti 2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Pôsobiaci v meste</a:t>
            </a:r>
          </a:p>
          <a:p>
            <a:r>
              <a:rPr lang="sk-SK" u="sng" dirty="0">
                <a:hlinkClick r:id="rId2" tooltip="Pavol Demitra"/>
              </a:rPr>
              <a:t>Pavol </a:t>
            </a:r>
            <a:r>
              <a:rPr lang="sk-SK" u="sng" dirty="0" err="1">
                <a:hlinkClick r:id="rId2" tooltip="Pavol Demitra"/>
              </a:rPr>
              <a:t>Demitra</a:t>
            </a:r>
            <a:r>
              <a:rPr lang="sk-SK" dirty="0"/>
              <a:t> –  hokejista hrávajúci V NHL, </a:t>
            </a:r>
            <a:r>
              <a:rPr lang="sk-SK" dirty="0" err="1"/>
              <a:t>Tipsport</a:t>
            </a:r>
            <a:r>
              <a:rPr lang="sk-SK" dirty="0"/>
              <a:t> Lige, KHL a iných. Bol aj kapitán Slovenskej hokejovej reprezentácie v roku 2011. Tragicky zahynul v 7.9.2011.</a:t>
            </a:r>
          </a:p>
          <a:p>
            <a:endParaRPr lang="sk-SK" dirty="0"/>
          </a:p>
        </p:txBody>
      </p:sp>
      <p:pic>
        <p:nvPicPr>
          <p:cNvPr id="22529" name="Picture 1" descr="C:\Users\Dell\Desktop\Demitr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4214818"/>
            <a:ext cx="4064028" cy="2286016"/>
          </a:xfrm>
          <a:prstGeom prst="rect">
            <a:avLst/>
          </a:prstGeom>
          <a:noFill/>
        </p:spPr>
      </p:pic>
      <p:sp>
        <p:nvSpPr>
          <p:cNvPr id="5" name="Tlačidlo akcie: Domov 4">
            <a:hlinkClick r:id="rId4" action="ppaction://hlinksldjump" highlightClick="1"/>
          </p:cNvPr>
          <p:cNvSpPr/>
          <p:nvPr/>
        </p:nvSpPr>
        <p:spPr>
          <a:xfrm>
            <a:off x="1000100" y="5929330"/>
            <a:ext cx="714380" cy="71438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Šport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sk-SK" dirty="0"/>
          </a:p>
          <a:p>
            <a:pPr lvl="0"/>
            <a:r>
              <a:rPr lang="sk-SK" dirty="0" smtClean="0"/>
              <a:t>Zimný štadión Pavla </a:t>
            </a:r>
            <a:r>
              <a:rPr lang="sk-SK" dirty="0" err="1" smtClean="0"/>
              <a:t>Demitru</a:t>
            </a:r>
            <a:endParaRPr lang="sk-SK" dirty="0" smtClean="0"/>
          </a:p>
          <a:p>
            <a:r>
              <a:rPr lang="sk-SK" dirty="0" smtClean="0">
                <a:hlinkClick r:id="rId2"/>
              </a:rPr>
              <a:t>Aréna</a:t>
            </a:r>
            <a:r>
              <a:rPr lang="sk-SK" u="sng" dirty="0" smtClean="0">
                <a:hlinkClick r:id="rId2"/>
              </a:rPr>
              <a:t> </a:t>
            </a:r>
            <a:r>
              <a:rPr lang="sk-SK" b="1" smtClean="0">
                <a:hlinkClick r:id="rId2"/>
              </a:rPr>
              <a:t>Mariána</a:t>
            </a:r>
            <a:r>
              <a:rPr lang="sk-SK" smtClean="0">
                <a:hlinkClick r:id="rId2"/>
              </a:rPr>
              <a:t> Gáboríka - video  </a:t>
            </a:r>
            <a:endParaRPr lang="sk-SK" dirty="0"/>
          </a:p>
          <a:p>
            <a:pPr lvl="0"/>
            <a:r>
              <a:rPr lang="sk-SK" smtClean="0"/>
              <a:t>Kryt</a:t>
            </a:r>
            <a:r>
              <a:rPr lang="sk-SK" dirty="0" smtClean="0"/>
              <a:t>á plaváreň </a:t>
            </a:r>
            <a:r>
              <a:rPr lang="sk-SK" smtClean="0"/>
              <a:t>Trenčín </a:t>
            </a:r>
            <a:endParaRPr lang="sk-SK" dirty="0" smtClean="0"/>
          </a:p>
          <a:p>
            <a:pPr lvl="0"/>
            <a:r>
              <a:rPr lang="sk-SK" dirty="0" smtClean="0"/>
              <a:t>Letné kúpalisko na ostrove - Trenčín</a:t>
            </a:r>
          </a:p>
          <a:p>
            <a:pPr lvl="0"/>
            <a:r>
              <a:rPr lang="sk-SK" dirty="0" smtClean="0"/>
              <a:t>Mestská športová hala</a:t>
            </a:r>
            <a:endParaRPr lang="sk-SK" dirty="0"/>
          </a:p>
          <a:p>
            <a:pPr lvl="0"/>
            <a:r>
              <a:rPr lang="sk-SK" dirty="0" err="1" smtClean="0"/>
              <a:t>Skatepark</a:t>
            </a:r>
            <a:endParaRPr lang="sk-SK" dirty="0"/>
          </a:p>
          <a:p>
            <a:r>
              <a:rPr lang="sk-SK" dirty="0" smtClean="0"/>
              <a:t> Športové areály na školách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</p:txBody>
      </p:sp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928662" y="6072206"/>
            <a:ext cx="571504" cy="57148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12160" y="4182245"/>
            <a:ext cx="2952328" cy="1845205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643050"/>
            <a:ext cx="8503920" cy="4572000"/>
          </a:xfrm>
        </p:spPr>
        <p:txBody>
          <a:bodyPr/>
          <a:lstStyle/>
          <a:p>
            <a:pPr marL="0" indent="0">
              <a:buNone/>
            </a:pPr>
            <a:r>
              <a:rPr lang="sk-SK" smtClean="0"/>
              <a:t>https://trencin.sk/pre-obcanov/o-meste/demografia/</a:t>
            </a:r>
          </a:p>
          <a:p>
            <a:pPr marL="0" indent="0">
              <a:buNone/>
            </a:pPr>
            <a:r>
              <a:rPr lang="sk-SK" smtClean="0"/>
              <a:t>https://sk.wikipedia.org/wiki/Tren%C4%8D%C3%ADn#Dejiny</a:t>
            </a:r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611560" y="5572108"/>
            <a:ext cx="857256" cy="64294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/>
          <p:cNvSpPr/>
          <p:nvPr/>
        </p:nvSpPr>
        <p:spPr>
          <a:xfrm>
            <a:off x="928662" y="4174746"/>
            <a:ext cx="59293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k-SK" sz="320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6000" smtClean="0"/>
          </a:p>
          <a:p>
            <a:pPr>
              <a:buNone/>
            </a:pPr>
            <a:r>
              <a:rPr lang="sk-SK" sz="6000" smtClean="0"/>
              <a:t>Ďakujem za pozornosť.                                                                      </a:t>
            </a:r>
            <a:endParaRPr lang="sk-SK" sz="600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Obsah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hlinkClick r:id="rId2" action="ppaction://hlinksldjump"/>
              </a:rPr>
              <a:t>Úvod</a:t>
            </a:r>
            <a:endParaRPr lang="sk-SK" dirty="0" smtClean="0"/>
          </a:p>
          <a:p>
            <a:r>
              <a:rPr lang="sk-SK" dirty="0" smtClean="0">
                <a:hlinkClick r:id="rId3" action="ppaction://hlinksldjump"/>
              </a:rPr>
              <a:t>História 1</a:t>
            </a:r>
            <a:endParaRPr lang="sk-SK" dirty="0" smtClean="0"/>
          </a:p>
          <a:p>
            <a:r>
              <a:rPr lang="sk-SK" dirty="0" smtClean="0">
                <a:hlinkClick r:id="rId4" action="ppaction://hlinksldjump"/>
              </a:rPr>
              <a:t>História 2</a:t>
            </a:r>
            <a:endParaRPr lang="sk-SK" dirty="0" smtClean="0"/>
          </a:p>
          <a:p>
            <a:r>
              <a:rPr lang="sk-SK" dirty="0" smtClean="0">
                <a:hlinkClick r:id="rId5" action="ppaction://hlinksldjump"/>
              </a:rPr>
              <a:t> Trenčiansky hrad</a:t>
            </a:r>
            <a:endParaRPr lang="sk-SK" dirty="0" smtClean="0"/>
          </a:p>
          <a:p>
            <a:r>
              <a:rPr lang="sk-SK" dirty="0" smtClean="0">
                <a:hlinkClick r:id="rId6" action="ppaction://hlinksldjump"/>
              </a:rPr>
              <a:t>Symboly</a:t>
            </a:r>
            <a:endParaRPr lang="sk-SK" dirty="0" smtClean="0"/>
          </a:p>
          <a:p>
            <a:r>
              <a:rPr lang="sk-SK" dirty="0" smtClean="0">
                <a:hlinkClick r:id="rId7" action="ppaction://hlinksldjump"/>
              </a:rPr>
              <a:t>Súčasnosť</a:t>
            </a:r>
            <a:endParaRPr lang="sk-SK" dirty="0" smtClean="0"/>
          </a:p>
          <a:p>
            <a:r>
              <a:rPr lang="sk-SK" dirty="0" smtClean="0">
                <a:hlinkClick r:id="rId8" action="ppaction://hlinksldjump"/>
              </a:rPr>
              <a:t>Významné osobnosti</a:t>
            </a:r>
          </a:p>
          <a:p>
            <a:r>
              <a:rPr lang="sk-SK" dirty="0" smtClean="0">
                <a:hlinkClick r:id="rId9" action="ppaction://hlinksldjump"/>
              </a:rPr>
              <a:t>Šport</a:t>
            </a:r>
            <a:endParaRPr lang="sk-SK" dirty="0" smtClean="0"/>
          </a:p>
          <a:p>
            <a:r>
              <a:rPr lang="sk-SK" dirty="0" smtClean="0">
                <a:hlinkClick r:id="rId10" action="ppaction://hlinksldjump"/>
              </a:rPr>
              <a:t>Zdroje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Úvod 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/>
              <a:t>Trenčín je jedno z troch najstarších slovenských miest a zároveň najväčšie a </a:t>
            </a:r>
            <a:r>
              <a:rPr lang="sk-SK" b="1"/>
              <a:t>krajské mesto Trenčianskeho kraja. </a:t>
            </a:r>
            <a:endParaRPr lang="sk-SK" b="1" smtClean="0"/>
          </a:p>
          <a:p>
            <a:r>
              <a:rPr lang="sk-SK" smtClean="0"/>
              <a:t>Trenčín </a:t>
            </a:r>
            <a:r>
              <a:rPr lang="sk-SK"/>
              <a:t>sa nachádza v západnej časti Slovenska, je prirodzeným geografickým </a:t>
            </a:r>
            <a:r>
              <a:rPr lang="sk-SK" b="1"/>
              <a:t>centrom stredného Považia.</a:t>
            </a:r>
          </a:p>
          <a:p>
            <a:pPr>
              <a:buNone/>
            </a:pPr>
            <a:r>
              <a:rPr lang="sk-SK"/>
              <a:t> </a:t>
            </a:r>
          </a:p>
          <a:p>
            <a:pPr>
              <a:buNone/>
            </a:pPr>
            <a:endParaRPr lang="sk-SK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642910" y="5715016"/>
            <a:ext cx="714380" cy="71438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Picture 2" descr="VÃ½sledok vyhÄ¾adÃ¡vania obrÃ¡zkov pre dopyt PovaÅ¾i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4572008"/>
            <a:ext cx="3893328" cy="2123633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História 1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sk-SK"/>
          </a:p>
          <a:p>
            <a:r>
              <a:rPr lang="sk-SK" b="1"/>
              <a:t>Prvá písomná zmienka z r. 1111</a:t>
            </a:r>
            <a:endParaRPr lang="sk-SK"/>
          </a:p>
          <a:p>
            <a:r>
              <a:rPr lang="sk-SK"/>
              <a:t>Oblasť </a:t>
            </a:r>
            <a:r>
              <a:rPr lang="sk-SK" smtClean="0"/>
              <a:t>Trenčína však bola </a:t>
            </a:r>
            <a:r>
              <a:rPr lang="sk-SK"/>
              <a:t>osídlená už v </a:t>
            </a:r>
            <a:r>
              <a:rPr lang="sk-SK" u="sng" smtClean="0"/>
              <a:t>dobe kamennej </a:t>
            </a:r>
            <a:r>
              <a:rPr lang="sk-SK" smtClean="0"/>
              <a:t> </a:t>
            </a:r>
            <a:endParaRPr lang="sk-SK"/>
          </a:p>
          <a:p>
            <a:r>
              <a:rPr lang="sk-SK" smtClean="0"/>
              <a:t>Rimania zanechali v</a:t>
            </a:r>
            <a:r>
              <a:rPr lang="sk-SK"/>
              <a:t> </a:t>
            </a:r>
            <a:r>
              <a:rPr lang="sk-SK" smtClean="0"/>
              <a:t>Trenčíne </a:t>
            </a:r>
            <a:r>
              <a:rPr lang="sk-SK" u="sng" smtClean="0"/>
              <a:t>pamätný nápis </a:t>
            </a:r>
            <a:r>
              <a:rPr lang="sk-SK" smtClean="0"/>
              <a:t>na </a:t>
            </a:r>
            <a:r>
              <a:rPr lang="sk-SK"/>
              <a:t>zvislej stene hradnej skaly pripomína víťazstvo cisára </a:t>
            </a:r>
            <a:r>
              <a:rPr lang="sk-SK" u="sng" smtClean="0"/>
              <a:t> Marka Aurelia</a:t>
            </a:r>
          </a:p>
          <a:p>
            <a:endParaRPr lang="sk-SK" u="sng" smtClean="0"/>
          </a:p>
          <a:p>
            <a:endParaRPr lang="sk-SK"/>
          </a:p>
          <a:p>
            <a:r>
              <a:rPr lang="sk-SK" smtClean="0"/>
              <a:t>Trenčín </a:t>
            </a:r>
            <a:r>
              <a:rPr lang="sk-SK"/>
              <a:t>bol  centrom </a:t>
            </a:r>
            <a:r>
              <a:rPr lang="sk-SK" u="sng" smtClean="0"/>
              <a:t>trenčianskej kráľovskej župy</a:t>
            </a:r>
            <a:endParaRPr lang="sk-SK"/>
          </a:p>
          <a:p>
            <a:pPr lvl="1"/>
            <a:endParaRPr lang="sk-SK"/>
          </a:p>
          <a:p>
            <a:endParaRPr lang="sk-SK"/>
          </a:p>
        </p:txBody>
      </p:sp>
      <p:pic>
        <p:nvPicPr>
          <p:cNvPr id="12289" name="Picture 1" descr="C:\Users\Dell\Desktop\Katka Luščáková\1200px-Trencin-Roman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1" y="3789040"/>
            <a:ext cx="1401907" cy="1051431"/>
          </a:xfrm>
          <a:prstGeom prst="rect">
            <a:avLst/>
          </a:prstGeom>
          <a:noFill/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57224" y="5786454"/>
            <a:ext cx="714380" cy="71438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História 2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V 13. storočí </a:t>
            </a:r>
            <a:r>
              <a:rPr lang="sk-SK" u="sng" dirty="0" smtClean="0"/>
              <a:t>Matúš </a:t>
            </a:r>
            <a:r>
              <a:rPr lang="sk-SK" u="sng" dirty="0" err="1" smtClean="0"/>
              <a:t>Čák</a:t>
            </a:r>
            <a:r>
              <a:rPr lang="sk-SK" u="sng" dirty="0" smtClean="0"/>
              <a:t> Trenčiansky </a:t>
            </a:r>
            <a:r>
              <a:rPr lang="sk-SK" dirty="0" smtClean="0"/>
              <a:t>sa stal </a:t>
            </a:r>
            <a:r>
              <a:rPr lang="sk-SK" dirty="0"/>
              <a:t>pánom takmer celého územia dnešného Slovenska.</a:t>
            </a:r>
          </a:p>
          <a:p>
            <a:r>
              <a:rPr lang="sk-SK" dirty="0"/>
              <a:t>Kráľ </a:t>
            </a:r>
            <a:r>
              <a:rPr lang="sk-SK" u="sng" dirty="0" smtClean="0"/>
              <a:t> Žigmund</a:t>
            </a:r>
            <a:r>
              <a:rPr lang="sk-SK" dirty="0" smtClean="0"/>
              <a:t> </a:t>
            </a:r>
            <a:r>
              <a:rPr lang="sk-SK" dirty="0"/>
              <a:t>povýšil roku </a:t>
            </a:r>
            <a:r>
              <a:rPr lang="sk-SK" u="sng" dirty="0" smtClean="0"/>
              <a:t>1412</a:t>
            </a:r>
            <a:r>
              <a:rPr lang="sk-SK" dirty="0" smtClean="0"/>
              <a:t> </a:t>
            </a:r>
            <a:r>
              <a:rPr lang="sk-SK" dirty="0"/>
              <a:t>Trenčín na </a:t>
            </a:r>
            <a:r>
              <a:rPr lang="sk-SK" u="sng" dirty="0" smtClean="0"/>
              <a:t>slobodné kráľovské mesto</a:t>
            </a:r>
            <a:endParaRPr lang="sk-SK" dirty="0"/>
          </a:p>
          <a:p>
            <a:r>
              <a:rPr lang="sk-SK" dirty="0"/>
              <a:t>V roku </a:t>
            </a:r>
            <a:r>
              <a:rPr lang="sk-SK" u="sng" dirty="0" smtClean="0"/>
              <a:t>1790</a:t>
            </a:r>
            <a:r>
              <a:rPr lang="sk-SK" dirty="0" smtClean="0"/>
              <a:t> </a:t>
            </a:r>
            <a:r>
              <a:rPr lang="sk-SK" dirty="0"/>
              <a:t>hrad aj s celým mestom vyhorel.</a:t>
            </a:r>
          </a:p>
          <a:p>
            <a:r>
              <a:rPr lang="sk-SK" dirty="0"/>
              <a:t>V druhej polovici </a:t>
            </a:r>
            <a:r>
              <a:rPr lang="sk-SK" u="sng" dirty="0" smtClean="0"/>
              <a:t>19. storočia </a:t>
            </a:r>
            <a:r>
              <a:rPr lang="sk-SK" dirty="0" smtClean="0"/>
              <a:t>sa </a:t>
            </a:r>
            <a:r>
              <a:rPr lang="sk-SK" dirty="0"/>
              <a:t>Trenčín stal významným </a:t>
            </a:r>
            <a:r>
              <a:rPr lang="sk-SK" dirty="0" smtClean="0"/>
              <a:t> centrom stredného Považia</a:t>
            </a:r>
            <a:endParaRPr lang="sk-SK" dirty="0"/>
          </a:p>
          <a:p>
            <a:r>
              <a:rPr lang="sk-SK" dirty="0" smtClean="0"/>
              <a:t> Trenčín </a:t>
            </a:r>
            <a:r>
              <a:rPr lang="sk-SK" dirty="0"/>
              <a:t>bol známy ako </a:t>
            </a:r>
            <a:r>
              <a:rPr lang="sk-SK" b="1" u="sng" dirty="0"/>
              <a:t>mesto módy</a:t>
            </a:r>
            <a:r>
              <a:rPr lang="sk-SK" dirty="0"/>
              <a:t>.</a:t>
            </a:r>
          </a:p>
          <a:p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785786" y="6000768"/>
            <a:ext cx="785818" cy="57150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9218" name="Picture 2" descr="SÃºbor:Trencin Ludovit Stur Hurban Hodz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44" y="5429264"/>
            <a:ext cx="1643073" cy="1232305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Trenčiansky hrad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628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sk-SK" dirty="0" smtClean="0"/>
          </a:p>
          <a:p>
            <a:r>
              <a:rPr lang="sk-SK" dirty="0" smtClean="0"/>
              <a:t> </a:t>
            </a:r>
            <a:r>
              <a:rPr lang="sk-SK" b="1" dirty="0" smtClean="0"/>
              <a:t>vznikol v 11. storočí</a:t>
            </a:r>
            <a:r>
              <a:rPr lang="sk-SK" dirty="0" smtClean="0"/>
              <a:t>  ako pohraničná </a:t>
            </a:r>
          </a:p>
          <a:p>
            <a:pPr>
              <a:buNone/>
            </a:pPr>
            <a:r>
              <a:rPr lang="sk-SK" dirty="0" smtClean="0"/>
              <a:t>     pevnosť</a:t>
            </a:r>
          </a:p>
          <a:p>
            <a:r>
              <a:rPr lang="sk-SK" dirty="0" smtClean="0"/>
              <a:t>dnes sú v jeho priestoroch umiestnené</a:t>
            </a:r>
          </a:p>
          <a:p>
            <a:pPr>
              <a:buNone/>
            </a:pPr>
            <a:r>
              <a:rPr lang="sk-SK" dirty="0" smtClean="0"/>
              <a:t>     výstavné priestory a viaceré  expozície </a:t>
            </a:r>
          </a:p>
          <a:p>
            <a:pPr>
              <a:buNone/>
            </a:pPr>
            <a:r>
              <a:rPr lang="sk-SK" b="1" dirty="0" smtClean="0"/>
              <a:t>     Trenčianskeho múzea</a:t>
            </a:r>
            <a:r>
              <a:rPr lang="sk-SK" dirty="0" smtClean="0"/>
              <a:t>.</a:t>
            </a:r>
          </a:p>
          <a:p>
            <a:pPr>
              <a:buNone/>
            </a:pPr>
            <a:r>
              <a:rPr lang="sk-SK" dirty="0" smtClean="0"/>
              <a:t> </a:t>
            </a:r>
          </a:p>
          <a:p>
            <a:pPr>
              <a:buNone/>
            </a:pPr>
            <a:r>
              <a:rPr lang="sk-SK" dirty="0" smtClean="0"/>
              <a:t> </a:t>
            </a:r>
          </a:p>
          <a:p>
            <a:pPr>
              <a:buNone/>
            </a:pPr>
            <a:r>
              <a:rPr lang="sk-SK" dirty="0" smtClean="0"/>
              <a:t>  </a:t>
            </a:r>
          </a:p>
          <a:p>
            <a:r>
              <a:rPr lang="sk-SK" b="1" dirty="0" smtClean="0"/>
              <a:t>Studňa lásky</a:t>
            </a:r>
            <a:r>
              <a:rPr lang="sk-SK" dirty="0" smtClean="0"/>
              <a:t> je historická </a:t>
            </a:r>
            <a:r>
              <a:rPr lang="sk-SK" smtClean="0"/>
              <a:t>na Trenčianskom hrade, </a:t>
            </a:r>
            <a:r>
              <a:rPr lang="sk-SK" dirty="0" smtClean="0"/>
              <a:t>ktorú podľa povesti ako výkupné dal vykopať turecký veliteľ Omar </a:t>
            </a:r>
            <a:r>
              <a:rPr lang="sk-SK" smtClean="0"/>
              <a:t>pre lásku </a:t>
            </a:r>
            <a:r>
              <a:rPr lang="sk-SK" dirty="0" smtClean="0"/>
              <a:t>k zajatej manželke Fatime. </a:t>
            </a:r>
          </a:p>
          <a:p>
            <a:r>
              <a:rPr lang="sk-SK" dirty="0" smtClean="0"/>
              <a:t> </a:t>
            </a:r>
            <a:endParaRPr lang="sk-SK" dirty="0"/>
          </a:p>
        </p:txBody>
      </p:sp>
      <p:pic>
        <p:nvPicPr>
          <p:cNvPr id="4" name="Picture 2" descr="thum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0232" y="1484784"/>
            <a:ext cx="2207917" cy="2494822"/>
          </a:xfrm>
          <a:prstGeom prst="rect">
            <a:avLst/>
          </a:prstGeom>
          <a:noFill/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99592" y="5711030"/>
            <a:ext cx="720080" cy="64807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76256" y="5259150"/>
            <a:ext cx="1767710" cy="1438474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/>
              <a:t>Symboly </a:t>
            </a:r>
            <a:r>
              <a:rPr lang="sk-SK" smtClean="0"/>
              <a:t>mesta  </a:t>
            </a:r>
            <a:r>
              <a:rPr lang="sk-SK" b="1"/>
              <a:t/>
            </a:r>
            <a:br>
              <a:rPr lang="sk-SK" b="1"/>
            </a:b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smtClean="0"/>
              <a:t>Erb a vlajka</a:t>
            </a:r>
            <a:endParaRPr lang="sk-SK" b="1"/>
          </a:p>
          <a:p>
            <a:r>
              <a:rPr lang="sk-SK"/>
              <a:t>Prvé známe vyobrazenie erbu pochádza z roku </a:t>
            </a:r>
            <a:r>
              <a:rPr lang="sk-SK" u="sng" smtClean="0">
                <a:hlinkClick r:id="rId2" tooltip="1324"/>
              </a:rPr>
              <a:t>1324</a:t>
            </a:r>
            <a:r>
              <a:rPr lang="sk-SK" smtClean="0"/>
              <a:t>.  </a:t>
            </a:r>
            <a:endParaRPr lang="sk-SK"/>
          </a:p>
          <a:p>
            <a:pPr>
              <a:buNone/>
            </a:pPr>
            <a:endParaRPr lang="sk-SK"/>
          </a:p>
        </p:txBody>
      </p:sp>
      <p:sp>
        <p:nvSpPr>
          <p:cNvPr id="10242" name="AutoShape 2" descr="VÃ½sledok vyhÄ¾adÃ¡vania obrÃ¡zkov pre dopyt mestskÃ½ erb trenÄÃ­n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244" name="AutoShape 4" descr="VÃ½sledok vyhÄ¾adÃ¡vania obrÃ¡zkov pre dopyt mestskÃ½ erb trenÄÃ­n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245" name="Picture 5" descr="C:\Users\Dell\Desktop\Katka Luščáková\trenci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643314"/>
            <a:ext cx="3820697" cy="2545172"/>
          </a:xfrm>
          <a:prstGeom prst="rect">
            <a:avLst/>
          </a:prstGeom>
          <a:noFill/>
        </p:spPr>
      </p:pic>
      <p:pic>
        <p:nvPicPr>
          <p:cNvPr id="7" name="Picture 2" descr="C:\Users\Dell\Desktop\Katka Luščáková\Trenciansky_vlajka.sv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3643314"/>
            <a:ext cx="3751960" cy="2500330"/>
          </a:xfrm>
          <a:prstGeom prst="rect">
            <a:avLst/>
          </a:prstGeom>
          <a:noFill/>
        </p:spPr>
      </p:pic>
      <p:sp>
        <p:nvSpPr>
          <p:cNvPr id="8" name="Tlačidlo akcie: Domov 7">
            <a:hlinkClick r:id="rId5" action="ppaction://hlinksldjump" highlightClick="1"/>
          </p:cNvPr>
          <p:cNvSpPr/>
          <p:nvPr/>
        </p:nvSpPr>
        <p:spPr>
          <a:xfrm>
            <a:off x="1000100" y="6188486"/>
            <a:ext cx="835596" cy="52666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Súčasnosť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u="sng"/>
              <a:t>Počet obyvateľov </a:t>
            </a:r>
            <a:r>
              <a:rPr lang="sk-SK" u="sng" smtClean="0"/>
              <a:t> </a:t>
            </a:r>
            <a:r>
              <a:rPr lang="sk-SK" smtClean="0"/>
              <a:t>k  1.1.2019 </a:t>
            </a:r>
            <a:r>
              <a:rPr lang="sk-SK" b="1"/>
              <a:t>– </a:t>
            </a:r>
            <a:r>
              <a:rPr lang="sk-SK" b="1" i="1"/>
              <a:t>54 705</a:t>
            </a:r>
            <a:endParaRPr lang="sk-SK" i="1"/>
          </a:p>
          <a:p>
            <a:r>
              <a:rPr lang="sk-SK" u="sng"/>
              <a:t>Primátor </a:t>
            </a:r>
            <a:r>
              <a:rPr lang="sk-SK" b="1"/>
              <a:t>– Richard Rybníček</a:t>
            </a:r>
            <a:endParaRPr lang="sk-SK"/>
          </a:p>
          <a:p>
            <a:endParaRPr lang="sk-SK"/>
          </a:p>
        </p:txBody>
      </p:sp>
      <p:pic>
        <p:nvPicPr>
          <p:cNvPr id="24580" name="Picture 4" descr="thum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928934"/>
            <a:ext cx="4873289" cy="3143272"/>
          </a:xfrm>
          <a:prstGeom prst="rect">
            <a:avLst/>
          </a:prstGeom>
          <a:noFill/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285720" y="5929330"/>
            <a:ext cx="785818" cy="71438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08" y="2928934"/>
            <a:ext cx="2090275" cy="3143272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Významné osobnosti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b="1" smtClean="0"/>
              <a:t>Rodáci</a:t>
            </a:r>
          </a:p>
          <a:p>
            <a:r>
              <a:rPr lang="sk-SK" u="sng" smtClean="0"/>
              <a:t>Marián  Gáborík </a:t>
            </a:r>
            <a:r>
              <a:rPr lang="sk-SK" smtClean="0"/>
              <a:t>– </a:t>
            </a:r>
            <a:r>
              <a:rPr lang="sk-SK"/>
              <a:t>slovenský hokejista</a:t>
            </a:r>
          </a:p>
          <a:p>
            <a:r>
              <a:rPr lang="sk-SK" u="sng" smtClean="0"/>
              <a:t> Zdeno Chára </a:t>
            </a:r>
            <a:r>
              <a:rPr lang="sk-SK" smtClean="0"/>
              <a:t>– </a:t>
            </a:r>
            <a:r>
              <a:rPr lang="sk-SK"/>
              <a:t>slovenský hokejista, hviezda NHL</a:t>
            </a:r>
          </a:p>
          <a:p>
            <a:r>
              <a:rPr lang="sk-SK" u="sng" smtClean="0"/>
              <a:t>Štefan Skrúcaný </a:t>
            </a:r>
            <a:r>
              <a:rPr lang="sk-SK" smtClean="0"/>
              <a:t>– </a:t>
            </a:r>
            <a:r>
              <a:rPr lang="sk-SK"/>
              <a:t>slovenský </a:t>
            </a:r>
            <a:r>
              <a:rPr lang="sk-SK" smtClean="0"/>
              <a:t>herec </a:t>
            </a:r>
            <a:r>
              <a:rPr lang="sk-SK"/>
              <a:t>a moderátor</a:t>
            </a:r>
          </a:p>
          <a:p>
            <a:r>
              <a:rPr lang="sk-SK"/>
              <a:t>PhDr. </a:t>
            </a:r>
            <a:r>
              <a:rPr lang="sk-SK" u="sng" smtClean="0"/>
              <a:t>Soňa Mullerová </a:t>
            </a:r>
            <a:r>
              <a:rPr lang="sk-SK" smtClean="0"/>
              <a:t>– </a:t>
            </a:r>
            <a:r>
              <a:rPr lang="sk-SK"/>
              <a:t>slovenská televízna moderátorka</a:t>
            </a:r>
          </a:p>
          <a:p>
            <a:r>
              <a:rPr lang="sk-SK" smtClean="0"/>
              <a:t>JUDr. </a:t>
            </a:r>
            <a:r>
              <a:rPr lang="sk-SK" u="sng" smtClean="0"/>
              <a:t> Vojtech Zamarovský </a:t>
            </a:r>
            <a:r>
              <a:rPr lang="sk-SK" smtClean="0"/>
              <a:t>– </a:t>
            </a:r>
          </a:p>
          <a:p>
            <a:r>
              <a:rPr lang="sk-SK" smtClean="0"/>
              <a:t>slovenský  autor literatúry faktu,</a:t>
            </a:r>
          </a:p>
          <a:p>
            <a:pPr>
              <a:buNone/>
            </a:pPr>
            <a:r>
              <a:rPr lang="sk-SK" smtClean="0"/>
              <a:t>   venujúcej sa najstarším dejinám </a:t>
            </a:r>
          </a:p>
          <a:p>
            <a:pPr>
              <a:buNone/>
            </a:pPr>
            <a:r>
              <a:rPr lang="sk-SK" smtClean="0"/>
              <a:t>    ľudstva</a:t>
            </a:r>
          </a:p>
          <a:p>
            <a:endParaRPr lang="sk-SK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2500298" y="5715016"/>
            <a:ext cx="1071570" cy="78581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5121" name="Picture 1" descr="C:\Users\Dell\Desktop\gáborík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2330" y="4214818"/>
            <a:ext cx="1623244" cy="2465979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418</TotalTime>
  <Words>179</Words>
  <Application>Microsoft Office PowerPoint</Application>
  <PresentationFormat>Prezentácia na obrazovke (4:3)</PresentationFormat>
  <Paragraphs>75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6" baseType="lpstr">
      <vt:lpstr>Rockwell</vt:lpstr>
      <vt:lpstr>Wingdings 2</vt:lpstr>
      <vt:lpstr>Odliatok</vt:lpstr>
      <vt:lpstr>Trenčín</vt:lpstr>
      <vt:lpstr>Obsah</vt:lpstr>
      <vt:lpstr>Úvod </vt:lpstr>
      <vt:lpstr>História 1</vt:lpstr>
      <vt:lpstr>História 2</vt:lpstr>
      <vt:lpstr>Trenčiansky hrad</vt:lpstr>
      <vt:lpstr>Symboly mesta   </vt:lpstr>
      <vt:lpstr>Súčasnosť</vt:lpstr>
      <vt:lpstr>Významné osobnosti</vt:lpstr>
      <vt:lpstr>Významné osobnosti 2</vt:lpstr>
      <vt:lpstr>Šport</vt:lpstr>
      <vt:lpstr>Zdroje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Trenčín</dc:title>
  <dc:creator>Dell</dc:creator>
  <cp:lastModifiedBy>user</cp:lastModifiedBy>
  <cp:revision>45</cp:revision>
  <dcterms:created xsi:type="dcterms:W3CDTF">2019-05-21T11:46:42Z</dcterms:created>
  <dcterms:modified xsi:type="dcterms:W3CDTF">2019-06-12T05:28:29Z</dcterms:modified>
</cp:coreProperties>
</file>