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ABF574-0FF8-4235-AA6F-B153CDC9215F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8F3D74-CF7D-4D0D-8B69-53A81657D86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596" y="1928802"/>
            <a:ext cx="8143464" cy="2301240"/>
          </a:xfrm>
        </p:spPr>
        <p:txBody>
          <a:bodyPr/>
          <a:lstStyle/>
          <a:p>
            <a:pPr algn="ctr"/>
            <a:r>
              <a:rPr lang="sk-SK" dirty="0" smtClean="0"/>
              <a:t>Výroky</a:t>
            </a:r>
            <a:br>
              <a:rPr lang="sk-SK" dirty="0" smtClean="0"/>
            </a:br>
            <a:r>
              <a:rPr lang="sk-SK" dirty="0" smtClean="0"/>
              <a:t> a</a:t>
            </a:r>
            <a:br>
              <a:rPr lang="sk-SK" dirty="0" smtClean="0"/>
            </a:br>
            <a:r>
              <a:rPr lang="sk-SK" dirty="0" smtClean="0"/>
              <a:t> logické spojky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57422" y="4714884"/>
            <a:ext cx="6480048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/>
              <a:t>Martin </a:t>
            </a:r>
            <a:r>
              <a:rPr lang="sk-SK" sz="2400" dirty="0" err="1" smtClean="0"/>
              <a:t>Medvec</a:t>
            </a:r>
            <a:r>
              <a:rPr lang="sk-SK" sz="2400" dirty="0" smtClean="0"/>
              <a:t> III. 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Príklady</a:t>
            </a:r>
            <a:endParaRPr lang="sk-SK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1000133" cy="51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231680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BlokTextu 26"/>
          <p:cNvSpPr txBox="1"/>
          <p:nvPr/>
        </p:nvSpPr>
        <p:spPr>
          <a:xfrm>
            <a:off x="242886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643314"/>
            <a:ext cx="1571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143380"/>
            <a:ext cx="4772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2396" y="142852"/>
            <a:ext cx="1438915" cy="13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1571612"/>
            <a:ext cx="1425190" cy="135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67318" y="3000372"/>
            <a:ext cx="144906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57884" y="142852"/>
            <a:ext cx="16287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83232" y="1571612"/>
            <a:ext cx="161772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BlokTextu 54"/>
          <p:cNvSpPr txBox="1"/>
          <p:nvPr/>
        </p:nvSpPr>
        <p:spPr>
          <a:xfrm>
            <a:off x="357158" y="10001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56" name="BlokTextu 55"/>
          <p:cNvSpPr txBox="1"/>
          <p:nvPr/>
        </p:nvSpPr>
        <p:spPr>
          <a:xfrm>
            <a:off x="357158" y="35004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5786" y="2643182"/>
            <a:ext cx="7467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Výroky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24" cy="4543444"/>
          </a:xfrm>
        </p:spPr>
        <p:txBody>
          <a:bodyPr>
            <a:normAutofit/>
          </a:bodyPr>
          <a:lstStyle/>
          <a:p>
            <a:r>
              <a:rPr lang="sk-SK" sz="2600" dirty="0" smtClean="0"/>
              <a:t>Výrok je každá oznamovacia veta, v ktorej vieme určiť, či je daná veta pravdivá alebo nepravdivá.</a:t>
            </a:r>
          </a:p>
          <a:p>
            <a:r>
              <a:rPr lang="sk-SK" sz="2600" dirty="0" smtClean="0"/>
              <a:t>Opytovacie, rozkazovacie, zvolacie a neúplné vety </a:t>
            </a:r>
            <a:r>
              <a:rPr lang="sk-SK" sz="2600" dirty="0" smtClean="0">
                <a:solidFill>
                  <a:srgbClr val="FF0000"/>
                </a:solidFill>
              </a:rPr>
              <a:t>nie sú </a:t>
            </a:r>
            <a:r>
              <a:rPr lang="sk-SK" sz="2600" dirty="0" smtClean="0"/>
              <a:t>výrokmi.</a:t>
            </a:r>
          </a:p>
          <a:p>
            <a:r>
              <a:rPr lang="sk-SK" sz="2600" dirty="0" smtClean="0"/>
              <a:t>Výroky rozdeľujeme na </a:t>
            </a:r>
            <a:r>
              <a:rPr lang="sk-SK" sz="2600" dirty="0" smtClean="0">
                <a:solidFill>
                  <a:srgbClr val="FF0000"/>
                </a:solidFill>
              </a:rPr>
              <a:t>pravdivé</a:t>
            </a:r>
            <a:r>
              <a:rPr lang="sk-SK" sz="2600" dirty="0" smtClean="0"/>
              <a:t> a </a:t>
            </a:r>
            <a:r>
              <a:rPr lang="sk-SK" sz="2600" dirty="0" smtClean="0">
                <a:solidFill>
                  <a:srgbClr val="FF0000"/>
                </a:solidFill>
              </a:rPr>
              <a:t>nepravdivé.</a:t>
            </a:r>
          </a:p>
          <a:p>
            <a:r>
              <a:rPr lang="sk-SK" sz="2600" dirty="0" smtClean="0"/>
              <a:t>Pravdivý výrok má </a:t>
            </a:r>
            <a:r>
              <a:rPr lang="sk-SK" sz="2600" dirty="0" err="1" smtClean="0"/>
              <a:t>pravdivostnú</a:t>
            </a:r>
            <a:r>
              <a:rPr lang="sk-SK" sz="2600" dirty="0" smtClean="0"/>
              <a:t> hodnotu (1). </a:t>
            </a:r>
          </a:p>
          <a:p>
            <a:r>
              <a:rPr lang="sk-SK" sz="2600" dirty="0" smtClean="0"/>
              <a:t>Nepravdivý výrok má </a:t>
            </a:r>
            <a:r>
              <a:rPr lang="sk-SK" sz="2600" dirty="0" err="1" smtClean="0"/>
              <a:t>pravdivostnú</a:t>
            </a:r>
            <a:r>
              <a:rPr lang="sk-SK" sz="2600" dirty="0" smtClean="0"/>
              <a:t> hodnotu (0).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Logické spojky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/>
              <a:t>Výroky môžeme spájať logickými spojkami.</a:t>
            </a:r>
          </a:p>
          <a:p>
            <a:r>
              <a:rPr lang="sk-SK" sz="2600" dirty="0" smtClean="0"/>
              <a:t>Spojením dvoch výrokov vznikne </a:t>
            </a:r>
            <a:r>
              <a:rPr lang="sk-SK" sz="2600" dirty="0" smtClean="0">
                <a:solidFill>
                  <a:srgbClr val="FF0000"/>
                </a:solidFill>
              </a:rPr>
              <a:t>zložitý výrok</a:t>
            </a:r>
            <a:r>
              <a:rPr lang="sk-SK" sz="2600" dirty="0" smtClean="0"/>
              <a:t>.</a:t>
            </a:r>
          </a:p>
          <a:p>
            <a:r>
              <a:rPr lang="sk-SK" sz="2600" dirty="0" smtClean="0"/>
              <a:t>Každý výrok má svoju </a:t>
            </a:r>
            <a:r>
              <a:rPr lang="sk-SK" sz="2600" dirty="0" smtClean="0">
                <a:solidFill>
                  <a:srgbClr val="FF0000"/>
                </a:solidFill>
              </a:rPr>
              <a:t>výrokovú premennú</a:t>
            </a:r>
            <a:r>
              <a:rPr lang="sk-SK" sz="2600" dirty="0" smtClean="0"/>
              <a:t>, ktorá reprezentuje ľubovoľný výrok a je označovaný veľkými tlačenými písmenami (A,B,C,...)</a:t>
            </a:r>
          </a:p>
          <a:p>
            <a:r>
              <a:rPr lang="sk-SK" sz="2600" dirty="0" smtClean="0"/>
              <a:t>Logické spojky predstavujú </a:t>
            </a:r>
            <a:r>
              <a:rPr lang="sk-SK" sz="2600" dirty="0" smtClean="0">
                <a:solidFill>
                  <a:srgbClr val="FF0000"/>
                </a:solidFill>
              </a:rPr>
              <a:t>operátory</a:t>
            </a:r>
            <a:r>
              <a:rPr lang="sk-SK" sz="2600" dirty="0" smtClean="0"/>
              <a:t> logických operácií.</a:t>
            </a:r>
          </a:p>
          <a:p>
            <a:endParaRPr lang="sk-SK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100" dirty="0" smtClean="0"/>
              <a:t>Negácia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72" cy="4525963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/>
              <a:t>Pod pojmom negácia výroku chápeme zmenu jeho </a:t>
            </a:r>
            <a:r>
              <a:rPr lang="sk-SK" sz="2600" dirty="0" err="1" smtClean="0"/>
              <a:t>pravdivostnej</a:t>
            </a:r>
            <a:r>
              <a:rPr lang="sk-SK" sz="2600" dirty="0" smtClean="0"/>
              <a:t> hodnoty. (1 → 0, 0 → 1)</a:t>
            </a:r>
          </a:p>
          <a:p>
            <a:r>
              <a:rPr lang="sk-SK" sz="2600" dirty="0" smtClean="0"/>
              <a:t>Operátorom negácie je ‚</a:t>
            </a:r>
            <a:r>
              <a:rPr lang="sk-SK" sz="2600" dirty="0" smtClean="0">
                <a:solidFill>
                  <a:srgbClr val="FF0000"/>
                </a:solidFill>
              </a:rPr>
              <a:t>nie je pravda, že</a:t>
            </a:r>
            <a:r>
              <a:rPr lang="sk-SK" sz="2600" dirty="0" smtClean="0"/>
              <a:t>‘ alebo predpona ‚</a:t>
            </a:r>
            <a:r>
              <a:rPr lang="sk-SK" sz="2600" dirty="0" smtClean="0">
                <a:solidFill>
                  <a:srgbClr val="FF0000"/>
                </a:solidFill>
              </a:rPr>
              <a:t>ne</a:t>
            </a:r>
            <a:r>
              <a:rPr lang="sk-SK" sz="2600" dirty="0" smtClean="0"/>
              <a:t>-</a:t>
            </a:r>
            <a:r>
              <a:rPr lang="sk-SK" sz="2600" dirty="0" smtClean="0"/>
              <a:t>‘.</a:t>
            </a:r>
          </a:p>
          <a:p>
            <a:r>
              <a:rPr lang="sk-SK" sz="2600" dirty="0" smtClean="0"/>
              <a:t>Matematicky vieme negáciu výroku A označiť ako A‘ alebo použiť operátor   .</a:t>
            </a:r>
          </a:p>
          <a:p>
            <a:r>
              <a:rPr lang="sk-SK" sz="2600" dirty="0" smtClean="0"/>
              <a:t>Pri programovaní alebo v </a:t>
            </a:r>
            <a:r>
              <a:rPr lang="sk-SK" sz="2600" dirty="0" err="1" smtClean="0"/>
              <a:t>exceli</a:t>
            </a:r>
            <a:r>
              <a:rPr lang="sk-SK" sz="2600" dirty="0" smtClean="0"/>
              <a:t> používame výraz NOT.</a:t>
            </a:r>
          </a:p>
          <a:p>
            <a:r>
              <a:rPr lang="sk-SK" sz="2600" dirty="0" smtClean="0"/>
              <a:t>Ak výrok znegujeme dva krát, výsledkom je pôvodný výrok.</a:t>
            </a:r>
          </a:p>
          <a:p>
            <a:endParaRPr lang="sk-SK" sz="2600" dirty="0" smtClean="0"/>
          </a:p>
          <a:p>
            <a:pPr algn="ctr">
              <a:buNone/>
            </a:pPr>
            <a:endParaRPr lang="sk-SK" dirty="0" smtClean="0"/>
          </a:p>
          <a:p>
            <a:endParaRPr lang="sk-SK" dirty="0"/>
          </a:p>
        </p:txBody>
      </p:sp>
      <p:cxnSp>
        <p:nvCxnSpPr>
          <p:cNvPr id="13" name="Rovná spojnica 12"/>
          <p:cNvCxnSpPr/>
          <p:nvPr/>
        </p:nvCxnSpPr>
        <p:spPr>
          <a:xfrm>
            <a:off x="5143504" y="4000504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rot="5400000" flipH="1" flipV="1">
            <a:off x="5250661" y="4036223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5643578"/>
            <a:ext cx="115316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Konjukcia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/>
              <a:t>Logickým operátorom </a:t>
            </a:r>
            <a:r>
              <a:rPr lang="sk-SK" sz="2600" dirty="0" err="1" smtClean="0"/>
              <a:t>konjukcie</a:t>
            </a:r>
            <a:r>
              <a:rPr lang="sk-SK" sz="2600" dirty="0" smtClean="0"/>
              <a:t> je ,</a:t>
            </a:r>
            <a:r>
              <a:rPr lang="sk-SK" sz="2600" dirty="0" smtClean="0">
                <a:solidFill>
                  <a:srgbClr val="FF0000"/>
                </a:solidFill>
              </a:rPr>
              <a:t>a</a:t>
            </a:r>
            <a:r>
              <a:rPr lang="sk-SK" sz="2600" dirty="0" smtClean="0"/>
              <a:t>‘, v </a:t>
            </a:r>
            <a:r>
              <a:rPr lang="sk-SK" sz="2600" dirty="0" smtClean="0"/>
              <a:t>matematickom </a:t>
            </a:r>
            <a:r>
              <a:rPr lang="sk-SK" sz="2600" dirty="0" smtClean="0"/>
              <a:t>zápise    .</a:t>
            </a:r>
            <a:r>
              <a:rPr lang="sk-SK" sz="2600" dirty="0" smtClean="0"/>
              <a:t> </a:t>
            </a:r>
            <a:endParaRPr lang="sk-SK" sz="2600" dirty="0" smtClean="0"/>
          </a:p>
          <a:p>
            <a:r>
              <a:rPr lang="sk-SK" sz="2600" dirty="0" err="1" smtClean="0"/>
              <a:t>Konjukciu</a:t>
            </a:r>
            <a:r>
              <a:rPr lang="sk-SK" sz="2600" dirty="0" smtClean="0"/>
              <a:t> </a:t>
            </a:r>
            <a:r>
              <a:rPr lang="sk-SK" sz="2600" dirty="0" smtClean="0"/>
              <a:t>nazývame aj logický súčin pretože jej </a:t>
            </a:r>
            <a:r>
              <a:rPr lang="sk-SK" sz="2600" dirty="0" err="1" smtClean="0"/>
              <a:t>pravdivostné</a:t>
            </a:r>
            <a:r>
              <a:rPr lang="sk-SK" sz="2600" dirty="0" smtClean="0"/>
              <a:t> hodnoty zodpovedajú binárnemu súčinu </a:t>
            </a:r>
            <a:r>
              <a:rPr lang="sk-SK" sz="2600" dirty="0" err="1" smtClean="0"/>
              <a:t>pravdivostných</a:t>
            </a:r>
            <a:r>
              <a:rPr lang="sk-SK" sz="2600" dirty="0" smtClean="0"/>
              <a:t> hodnôt oboch výrokov</a:t>
            </a:r>
            <a:r>
              <a:rPr lang="sk-SK" sz="2600" dirty="0" smtClean="0"/>
              <a:t>.</a:t>
            </a:r>
          </a:p>
          <a:p>
            <a:r>
              <a:rPr lang="sk-SK" sz="2600" dirty="0" err="1" smtClean="0"/>
              <a:t>Konjukcia</a:t>
            </a:r>
            <a:r>
              <a:rPr lang="sk-SK" sz="2600" dirty="0" smtClean="0"/>
              <a:t> je </a:t>
            </a:r>
            <a:r>
              <a:rPr lang="sk-SK" sz="2600" dirty="0" smtClean="0"/>
              <a:t>pravdivá, iba ak sú oba </a:t>
            </a:r>
            <a:r>
              <a:rPr lang="sk-SK" sz="2600" dirty="0" smtClean="0"/>
              <a:t>výroky </a:t>
            </a:r>
            <a:r>
              <a:rPr lang="sk-SK" sz="2600" dirty="0" smtClean="0"/>
              <a:t>pravdivé</a:t>
            </a:r>
            <a:r>
              <a:rPr lang="sk-SK" sz="2600" dirty="0" smtClean="0"/>
              <a:t>.</a:t>
            </a:r>
            <a:endParaRPr lang="sk-SK" sz="2600" dirty="0"/>
          </a:p>
        </p:txBody>
      </p:sp>
      <p:cxnSp>
        <p:nvCxnSpPr>
          <p:cNvPr id="7" name="Rovná spojnica 6"/>
          <p:cNvCxnSpPr/>
          <p:nvPr/>
        </p:nvCxnSpPr>
        <p:spPr>
          <a:xfrm rot="5400000" flipH="1" flipV="1">
            <a:off x="4214810" y="2214554"/>
            <a:ext cx="214314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rot="16200000" flipH="1">
            <a:off x="4286248" y="2214554"/>
            <a:ext cx="214314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786322"/>
            <a:ext cx="1785950" cy="17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Disjunkcia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600200"/>
            <a:ext cx="6929486" cy="4900634"/>
          </a:xfrm>
        </p:spPr>
        <p:txBody>
          <a:bodyPr>
            <a:normAutofit/>
          </a:bodyPr>
          <a:lstStyle/>
          <a:p>
            <a:r>
              <a:rPr lang="sk-SK" sz="2600" dirty="0" smtClean="0"/>
              <a:t>Logickým operátorom </a:t>
            </a:r>
            <a:r>
              <a:rPr lang="sk-SK" sz="2600" dirty="0" smtClean="0"/>
              <a:t>je logická spojka ,</a:t>
            </a:r>
            <a:r>
              <a:rPr lang="sk-SK" sz="2600" dirty="0" smtClean="0">
                <a:solidFill>
                  <a:srgbClr val="FF0000"/>
                </a:solidFill>
              </a:rPr>
              <a:t>alebo</a:t>
            </a:r>
            <a:r>
              <a:rPr lang="sk-SK" sz="2600" dirty="0" smtClean="0"/>
              <a:t>‘, </a:t>
            </a:r>
            <a:r>
              <a:rPr lang="sk-SK" sz="2600" dirty="0" smtClean="0"/>
              <a:t>v matematickom zápise </a:t>
            </a:r>
            <a:r>
              <a:rPr lang="sk-SK" sz="2600" dirty="0" smtClean="0"/>
              <a:t>  .</a:t>
            </a:r>
          </a:p>
          <a:p>
            <a:r>
              <a:rPr lang="sk-SK" sz="2600" dirty="0" smtClean="0"/>
              <a:t>Disjunkcia je nepravdivá, len ak sú oba výroky nepravdivé.</a:t>
            </a:r>
          </a:p>
          <a:p>
            <a:endParaRPr lang="sk-SK" sz="2600" dirty="0" smtClean="0"/>
          </a:p>
          <a:p>
            <a:endParaRPr lang="sk-SK" sz="2600" dirty="0" smtClean="0"/>
          </a:p>
          <a:p>
            <a:pPr>
              <a:buNone/>
            </a:pPr>
            <a:endParaRPr lang="sk-SK" sz="2600" dirty="0" smtClean="0"/>
          </a:p>
          <a:p>
            <a:r>
              <a:rPr lang="sk-SK" sz="2600" dirty="0" smtClean="0"/>
              <a:t>Jej </a:t>
            </a:r>
            <a:r>
              <a:rPr lang="sk-SK" sz="2600" dirty="0" err="1" smtClean="0"/>
              <a:t>operátorm</a:t>
            </a:r>
            <a:r>
              <a:rPr lang="sk-SK" sz="2600" dirty="0" smtClean="0"/>
              <a:t> je logická spojka </a:t>
            </a:r>
            <a:r>
              <a:rPr lang="sk-SK" sz="2600" dirty="0" smtClean="0"/>
              <a:t>,</a:t>
            </a:r>
            <a:r>
              <a:rPr lang="sk-SK" sz="2600" dirty="0" smtClean="0">
                <a:solidFill>
                  <a:srgbClr val="FF0000"/>
                </a:solidFill>
              </a:rPr>
              <a:t>buď </a:t>
            </a:r>
            <a:r>
              <a:rPr lang="sk-SK" sz="2600" dirty="0" smtClean="0">
                <a:solidFill>
                  <a:srgbClr val="FF0000"/>
                </a:solidFill>
              </a:rPr>
              <a:t>… alebo </a:t>
            </a:r>
            <a:r>
              <a:rPr lang="sk-SK" sz="2600" dirty="0" smtClean="0">
                <a:solidFill>
                  <a:srgbClr val="FF0000"/>
                </a:solidFill>
              </a:rPr>
              <a:t>…</a:t>
            </a:r>
            <a:r>
              <a:rPr lang="sk-SK" sz="2600" dirty="0" smtClean="0"/>
              <a:t>‘,</a:t>
            </a:r>
            <a:r>
              <a:rPr lang="sk-SK" sz="2600" dirty="0" smtClean="0"/>
              <a:t> v matematickom </a:t>
            </a:r>
            <a:r>
              <a:rPr lang="sk-SK" sz="2600" dirty="0" smtClean="0"/>
              <a:t>zápise     .</a:t>
            </a:r>
          </a:p>
          <a:p>
            <a:r>
              <a:rPr lang="sk-SK" sz="2600" dirty="0" smtClean="0"/>
              <a:t>Pravdivá je vtedy, ak je A alebo B pravdivé.</a:t>
            </a:r>
          </a:p>
          <a:p>
            <a:pPr>
              <a:buNone/>
            </a:pPr>
            <a:endParaRPr lang="sk-SK" sz="2600" dirty="0"/>
          </a:p>
        </p:txBody>
      </p:sp>
      <p:cxnSp>
        <p:nvCxnSpPr>
          <p:cNvPr id="5" name="Rovná spojnica 4"/>
          <p:cNvCxnSpPr/>
          <p:nvPr/>
        </p:nvCxnSpPr>
        <p:spPr>
          <a:xfrm rot="16200000" flipH="1">
            <a:off x="6643702" y="2214554"/>
            <a:ext cx="214314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5400000" flipH="1" flipV="1">
            <a:off x="6715140" y="2214554"/>
            <a:ext cx="214314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1320041"/>
            <a:ext cx="1500198" cy="20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Nadpis 1"/>
          <p:cNvSpPr txBox="1">
            <a:spLocks/>
          </p:cNvSpPr>
          <p:nvPr/>
        </p:nvSpPr>
        <p:spPr>
          <a:xfrm>
            <a:off x="571472" y="3571876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Vylučujúce alebo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000760" y="5357826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/>
          <p:cNvCxnSpPr>
            <a:stCxn id="20" idx="0"/>
            <a:endCxn id="20" idx="4"/>
          </p:cNvCxnSpPr>
          <p:nvPr/>
        </p:nvCxnSpPr>
        <p:spPr>
          <a:xfrm rot="16200000" flipH="1">
            <a:off x="6000760" y="5464983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stCxn id="20" idx="2"/>
            <a:endCxn id="20" idx="6"/>
          </p:cNvCxnSpPr>
          <p:nvPr/>
        </p:nvCxnSpPr>
        <p:spPr>
          <a:xfrm rot="10800000" flipH="1">
            <a:off x="6000760" y="5464983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4023002"/>
            <a:ext cx="1500198" cy="216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Implikácia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20" cy="4525963"/>
          </a:xfrm>
        </p:spPr>
        <p:txBody>
          <a:bodyPr/>
          <a:lstStyle/>
          <a:p>
            <a:r>
              <a:rPr lang="sk-SK" sz="2600" dirty="0" smtClean="0"/>
              <a:t>Logickým </a:t>
            </a:r>
            <a:r>
              <a:rPr lang="sk-SK" sz="2600" dirty="0" smtClean="0"/>
              <a:t>operátorom </a:t>
            </a:r>
            <a:r>
              <a:rPr lang="sk-SK" sz="2600" dirty="0" smtClean="0"/>
              <a:t>implikácie je logická spojka ,</a:t>
            </a:r>
            <a:r>
              <a:rPr lang="sk-SK" sz="2600" dirty="0" smtClean="0">
                <a:solidFill>
                  <a:srgbClr val="FF0000"/>
                </a:solidFill>
              </a:rPr>
              <a:t>ak...,tak...</a:t>
            </a:r>
            <a:r>
              <a:rPr lang="sk-SK" sz="2600" dirty="0" smtClean="0"/>
              <a:t>‘ alebo ,</a:t>
            </a:r>
            <a:r>
              <a:rPr lang="sk-SK" sz="2600" dirty="0" smtClean="0">
                <a:solidFill>
                  <a:srgbClr val="FF0000"/>
                </a:solidFill>
              </a:rPr>
              <a:t>ak...,potom...</a:t>
            </a:r>
            <a:r>
              <a:rPr lang="sk-SK" sz="2600" dirty="0" smtClean="0"/>
              <a:t>‘ a v matematickom zápise   </a:t>
            </a:r>
            <a:r>
              <a:rPr lang="sk-SK" sz="2600" dirty="0" smtClean="0"/>
              <a:t> .</a:t>
            </a:r>
            <a:endParaRPr lang="sk-SK" sz="2600" dirty="0" smtClean="0"/>
          </a:p>
          <a:p>
            <a:pPr>
              <a:buNone/>
            </a:pPr>
            <a:endParaRPr lang="sk-SK" sz="3200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1214422"/>
            <a:ext cx="1500198" cy="216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Rovná spojovacia šípka 17"/>
          <p:cNvCxnSpPr/>
          <p:nvPr/>
        </p:nvCxnSpPr>
        <p:spPr>
          <a:xfrm>
            <a:off x="4214810" y="2643182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adpis 1"/>
          <p:cNvSpPr txBox="1">
            <a:spLocks/>
          </p:cNvSpPr>
          <p:nvPr/>
        </p:nvSpPr>
        <p:spPr>
          <a:xfrm>
            <a:off x="571472" y="2857496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dirty="0" smtClean="0">
                <a:latin typeface="+mj-lt"/>
                <a:ea typeface="+mj-ea"/>
                <a:cs typeface="+mj-cs"/>
              </a:rPr>
              <a:t>Obrátená i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mplikácia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143380"/>
            <a:ext cx="3714776" cy="214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Ekvivalencia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/>
              <a:t>Logickým </a:t>
            </a:r>
            <a:r>
              <a:rPr lang="sk-SK" sz="2600" dirty="0" smtClean="0"/>
              <a:t>operátorom ekvivalencie je logická spojka ,</a:t>
            </a:r>
            <a:r>
              <a:rPr lang="sk-SK" sz="2600" dirty="0" smtClean="0">
                <a:solidFill>
                  <a:srgbClr val="FF0000"/>
                </a:solidFill>
              </a:rPr>
              <a:t>vtedy </a:t>
            </a:r>
            <a:r>
              <a:rPr lang="sk-SK" sz="2600" dirty="0" smtClean="0">
                <a:solidFill>
                  <a:srgbClr val="FF0000"/>
                </a:solidFill>
              </a:rPr>
              <a:t>a len vtedy, </a:t>
            </a:r>
            <a:r>
              <a:rPr lang="sk-SK" sz="2600" dirty="0" smtClean="0">
                <a:solidFill>
                  <a:srgbClr val="FF0000"/>
                </a:solidFill>
              </a:rPr>
              <a:t>keď</a:t>
            </a:r>
            <a:r>
              <a:rPr lang="sk-SK" sz="2600" dirty="0" smtClean="0"/>
              <a:t>‘ </a:t>
            </a:r>
            <a:r>
              <a:rPr lang="sk-SK" sz="2600" dirty="0" smtClean="0"/>
              <a:t>alebo </a:t>
            </a:r>
            <a:r>
              <a:rPr lang="sk-SK" sz="2600" dirty="0" smtClean="0"/>
              <a:t>,</a:t>
            </a:r>
            <a:r>
              <a:rPr lang="sk-SK" sz="2600" dirty="0" smtClean="0">
                <a:solidFill>
                  <a:srgbClr val="FF0000"/>
                </a:solidFill>
              </a:rPr>
              <a:t>práve </a:t>
            </a:r>
            <a:r>
              <a:rPr lang="sk-SK" sz="2600" dirty="0" smtClean="0">
                <a:solidFill>
                  <a:srgbClr val="FF0000"/>
                </a:solidFill>
              </a:rPr>
              <a:t>vtedy, </a:t>
            </a:r>
            <a:r>
              <a:rPr lang="sk-SK" sz="2600" dirty="0" smtClean="0">
                <a:solidFill>
                  <a:srgbClr val="FF0000"/>
                </a:solidFill>
              </a:rPr>
              <a:t>keď</a:t>
            </a:r>
            <a:r>
              <a:rPr lang="sk-SK" sz="2600" dirty="0" smtClean="0"/>
              <a:t>‘ a v matematickom zápise       .</a:t>
            </a:r>
          </a:p>
          <a:p>
            <a:endParaRPr lang="sk-SK" sz="2600" dirty="0"/>
          </a:p>
        </p:txBody>
      </p:sp>
      <p:cxnSp>
        <p:nvCxnSpPr>
          <p:cNvPr id="8" name="Rovná spojnica 7"/>
          <p:cNvCxnSpPr/>
          <p:nvPr/>
        </p:nvCxnSpPr>
        <p:spPr>
          <a:xfrm rot="5400000">
            <a:off x="6572265" y="2571745"/>
            <a:ext cx="71438" cy="71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16200000" flipH="1">
            <a:off x="6572264" y="2643182"/>
            <a:ext cx="71438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6572264" y="264318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rot="16200000" flipV="1">
            <a:off x="6786578" y="2571744"/>
            <a:ext cx="71438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 rot="5400000">
            <a:off x="6786578" y="2643182"/>
            <a:ext cx="71438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143248"/>
            <a:ext cx="18573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Rovná spojnica 22"/>
          <p:cNvCxnSpPr/>
          <p:nvPr/>
        </p:nvCxnSpPr>
        <p:spPr>
          <a:xfrm rot="5400000">
            <a:off x="4500562" y="3357562"/>
            <a:ext cx="71438" cy="714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rot="16200000" flipH="1">
            <a:off x="4500562" y="3429000"/>
            <a:ext cx="71438" cy="714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ĺžnik 25"/>
          <p:cNvSpPr/>
          <p:nvPr/>
        </p:nvSpPr>
        <p:spPr>
          <a:xfrm>
            <a:off x="4572000" y="4214818"/>
            <a:ext cx="357190" cy="285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BlokTextu 26"/>
          <p:cNvSpPr txBox="1"/>
          <p:nvPr/>
        </p:nvSpPr>
        <p:spPr>
          <a:xfrm>
            <a:off x="4572000" y="414338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endParaRPr lang="sk-SK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Príklady</a:t>
            </a:r>
            <a:endParaRPr lang="sk-SK" sz="3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264320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1838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00240"/>
            <a:ext cx="492128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214818"/>
            <a:ext cx="300285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7" y="4169628"/>
            <a:ext cx="5214974" cy="125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lokTextu 11"/>
          <p:cNvSpPr txBox="1"/>
          <p:nvPr/>
        </p:nvSpPr>
        <p:spPr>
          <a:xfrm>
            <a:off x="357158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28596" y="364331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57760"/>
            <a:ext cx="264320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198</TotalTime>
  <Words>250</Words>
  <Application>Microsoft Office PowerPoint</Application>
  <PresentationFormat>Prezentácia na obrazovke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Technický</vt:lpstr>
      <vt:lpstr>Výroky  a  logické spojky</vt:lpstr>
      <vt:lpstr>Výroky</vt:lpstr>
      <vt:lpstr>Logické spojky </vt:lpstr>
      <vt:lpstr>Negácia </vt:lpstr>
      <vt:lpstr>Konjukcia</vt:lpstr>
      <vt:lpstr>Disjunkcia</vt:lpstr>
      <vt:lpstr>Implikácia</vt:lpstr>
      <vt:lpstr>Ekvivalencia</vt:lpstr>
      <vt:lpstr>Príklady</vt:lpstr>
      <vt:lpstr>Príklady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Výroky  a  logické spojky</dc:title>
  <dc:creator>Mato</dc:creator>
  <cp:lastModifiedBy>Mato</cp:lastModifiedBy>
  <cp:revision>20</cp:revision>
  <dcterms:created xsi:type="dcterms:W3CDTF">2022-03-21T19:48:51Z</dcterms:created>
  <dcterms:modified xsi:type="dcterms:W3CDTF">2022-03-21T23:07:23Z</dcterms:modified>
</cp:coreProperties>
</file>