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sldIdLst>
    <p:sldId id="258" r:id="rId2"/>
    <p:sldId id="257" r:id="rId3"/>
    <p:sldId id="283" r:id="rId4"/>
    <p:sldId id="285" r:id="rId5"/>
    <p:sldId id="259" r:id="rId6"/>
    <p:sldId id="280" r:id="rId7"/>
    <p:sldId id="262" r:id="rId8"/>
    <p:sldId id="284" r:id="rId9"/>
    <p:sldId id="286" r:id="rId10"/>
    <p:sldId id="260" r:id="rId11"/>
    <p:sldId id="281" r:id="rId12"/>
    <p:sldId id="261" r:id="rId13"/>
    <p:sldId id="289" r:id="rId14"/>
    <p:sldId id="282" r:id="rId15"/>
    <p:sldId id="288" r:id="rId16"/>
    <p:sldId id="293" r:id="rId17"/>
    <p:sldId id="299" r:id="rId18"/>
    <p:sldId id="292" r:id="rId19"/>
    <p:sldId id="291" r:id="rId20"/>
    <p:sldId id="294" r:id="rId21"/>
    <p:sldId id="295" r:id="rId22"/>
    <p:sldId id="290" r:id="rId23"/>
    <p:sldId id="296" r:id="rId24"/>
    <p:sldId id="297" r:id="rId25"/>
    <p:sldId id="29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>
        <p:scale>
          <a:sx n="90" d="100"/>
          <a:sy n="90" d="100"/>
        </p:scale>
        <p:origin x="-7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4FC0-4C35-4B8B-9124-B4BF06FE7114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23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25. 4. 2021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pity.net/sh.php?k=1QCbRaDTQlesVsDWKRjGBNfNL6ELEeIABlqoDger4x3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="" xmlns:a16="http://schemas.microsoft.com/office/drawing/2014/main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" y="3158196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37126" r="59996" b="13576"/>
          <a:stretch/>
        </p:blipFill>
        <p:spPr bwMode="auto">
          <a:xfrm>
            <a:off x="7983416" y="3094892"/>
            <a:ext cx="2236764" cy="34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50739" r="56153" b="4723"/>
          <a:stretch/>
        </p:blipFill>
        <p:spPr bwMode="auto">
          <a:xfrm>
            <a:off x="3903260" y="3271545"/>
            <a:ext cx="3166282" cy="308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="" xmlns:a16="http://schemas.microsoft.com/office/drawing/2014/main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3" y="1781667"/>
            <a:ext cx="10760521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</a:t>
            </a:r>
            <a:r>
              <a:rPr lang="sk-SK" sz="3200" b="1" dirty="0" smtClean="0">
                <a:solidFill>
                  <a:srgbClr val="FF0000"/>
                </a:solidFill>
              </a:rPr>
              <a:t>spotrebúva, treba ho dodávať!!!</a:t>
            </a:r>
            <a:endParaRPr lang="sk-SK" sz="3200" dirty="0"/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dirty="0" smtClean="0"/>
              <a:t>varenie, pečenie, nabíjanie batérie, fotosyntéza, </a:t>
            </a:r>
            <a:r>
              <a:rPr lang="sk-SK" sz="3200" b="1" dirty="0" smtClean="0"/>
              <a:t>pálenie </a:t>
            </a:r>
            <a:r>
              <a:rPr lang="sk-SK" sz="3200" b="1" dirty="0"/>
              <a:t>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=""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3950616"/>
            <a:ext cx="1508289" cy="2907384"/>
          </a:xfrm>
          <a:prstGeom prst="rect">
            <a:avLst/>
          </a:prstGeom>
        </p:spPr>
      </p:pic>
      <p:pic>
        <p:nvPicPr>
          <p:cNvPr id="5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054" y="4251073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5" y="134587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="" xmlns:a16="http://schemas.microsoft.com/office/drawing/2014/main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812511"/>
            <a:ext cx="10996111" cy="4388881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všeobecný </a:t>
            </a:r>
            <a:r>
              <a:rPr lang="sk-SK" sz="3200" b="1" dirty="0">
                <a:solidFill>
                  <a:srgbClr val="00B050"/>
                </a:solidFill>
              </a:rPr>
              <a:t>zápis chemickej reakcie 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="" xmlns:a16="http://schemas.microsoft.com/office/drawing/2014/main" id="{CDA3ED72-9890-459D-9519-A7CE24DB8988}"/>
              </a:ext>
            </a:extLst>
          </p:cNvPr>
          <p:cNvSpPr/>
          <p:nvPr/>
        </p:nvSpPr>
        <p:spPr>
          <a:xfrm>
            <a:off x="4786475" y="2104654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  <p:pic>
        <p:nvPicPr>
          <p:cNvPr id="3074" name="Picture 2" descr="Zdroj: http://images.google.sk/imgres?imgurl=http://upload.wikimedia.org/wikipedia/commons/thumb/6/6f/Entalpia_r_endot%C3%A9rmica.svg/345px-Entalpia_r_endot%C3%A9rmica.svg.png&amp;imgrefurl=http://commons.wikimedia.org/wiki/File:Entalpia_r_endot%25C3%25A9rmica.svg&amp;usg=__nTzTw4pkNqFC0Xa9_XJ8uuaUXX4=&amp;h=298&amp;w=345&amp;sz=4&amp;hl=sk&amp;start=1&amp;um=1&amp;tbnid=4VjqeYrvcovyRM:&amp;tbnh=104&amp;tbnw=120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286204" y="3917637"/>
            <a:ext cx="3619500" cy="26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27512" y="2957525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358243" y="2933399"/>
            <a:ext cx="7659585" cy="19115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vyššia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427512" y="5735782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427512" y="4785163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253837" y="5230431"/>
            <a:ext cx="4310743" cy="11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ĺžnik 12"/>
          <p:cNvSpPr/>
          <p:nvPr/>
        </p:nvSpPr>
        <p:spPr>
          <a:xfrm>
            <a:off x="4055896" y="5366281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</a:t>
            </a:r>
            <a:r>
              <a:rPr lang="sk-SK" sz="5400" dirty="0" smtClean="0">
                <a:latin typeface="Times New Roman"/>
                <a:cs typeface="Times New Roman"/>
              </a:rPr>
              <a:t>&gt;</a:t>
            </a:r>
            <a:r>
              <a:rPr lang="sk-SK" sz="5400" dirty="0" smtClean="0"/>
              <a:t> 0    </a:t>
            </a:r>
            <a:endParaRPr lang="sk-SK" sz="5400" dirty="0"/>
          </a:p>
        </p:txBody>
      </p:sp>
      <p:sp>
        <p:nvSpPr>
          <p:cNvPr id="14" name="Oblak 13"/>
          <p:cNvSpPr/>
          <p:nvPr/>
        </p:nvSpPr>
        <p:spPr>
          <a:xfrm>
            <a:off x="6986328" y="5073327"/>
            <a:ext cx="5205672" cy="187484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kladné číslo  !!!</a:t>
            </a:r>
            <a:endParaRPr lang="sk-SK" sz="2400" dirty="0"/>
          </a:p>
        </p:txBody>
      </p:sp>
      <p:sp>
        <p:nvSpPr>
          <p:cNvPr id="12" name="Plus 11"/>
          <p:cNvSpPr/>
          <p:nvPr/>
        </p:nvSpPr>
        <p:spPr>
          <a:xfrm>
            <a:off x="7564580" y="5293805"/>
            <a:ext cx="1246909" cy="1337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="" xmlns:a16="http://schemas.microsoft.com/office/drawing/2014/main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="" xmlns:a16="http://schemas.microsoft.com/office/drawing/2014/main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238" y="1280033"/>
            <a:ext cx="3398950" cy="5546222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="" xmlns:a16="http://schemas.microsoft.com/office/drawing/2014/main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 smtClean="0"/>
              <a:t>1.pálenie </a:t>
            </a:r>
            <a:r>
              <a:rPr lang="sk-SK" sz="3200" dirty="0"/>
              <a:t>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="" xmlns:a16="http://schemas.microsoft.com/office/drawing/2014/main" id="{711EAC11-6C69-4498-A7D0-13D71D1EDAD3}"/>
              </a:ext>
            </a:extLst>
          </p:cNvPr>
          <p:cNvSpPr/>
          <p:nvPr/>
        </p:nvSpPr>
        <p:spPr>
          <a:xfrm>
            <a:off x="8461492" y="3095501"/>
            <a:ext cx="373050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2.Výroba </a:t>
            </a:r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USS KE  1800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°C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– prevádzka 24 hodín</a:t>
            </a:r>
            <a:endParaRPr lang="sk-SK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="" xmlns:a16="http://schemas.microsoft.com/office/drawing/2014/main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22961"/>
          </a:xfrm>
        </p:spPr>
        <p:txBody>
          <a:bodyPr>
            <a:normAutofit/>
          </a:bodyPr>
          <a:lstStyle/>
          <a:p>
            <a:r>
              <a:rPr lang="sk-SK" dirty="0" smtClean="0"/>
              <a:t>3.batérií napr. v telefóne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4. tvorba fosílnych palív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vznik uhlia, ropy a zemného </a:t>
            </a:r>
            <a:br>
              <a:rPr lang="sk-SK" dirty="0" smtClean="0"/>
            </a:br>
            <a:r>
              <a:rPr lang="sk-SK" dirty="0" smtClean="0"/>
              <a:t>plynu</a:t>
            </a:r>
            <a:br>
              <a:rPr lang="sk-SK" dirty="0" smtClean="0"/>
            </a:br>
            <a:r>
              <a:rPr lang="sk-SK" dirty="0" smtClean="0"/>
              <a:t>5.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Ako správne nabíjať smartfón? - šetr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80" y="227484"/>
            <a:ext cx="466725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OS NABÍJEČKA BATERIÍ SMART4 1603022000 | MALL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222" y="3037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atérie GP 27A 12V alkalická | Fusion.s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36467" r="9403" b="37911"/>
          <a:stretch/>
        </p:blipFill>
        <p:spPr bwMode="auto">
          <a:xfrm>
            <a:off x="7904639" y="5513696"/>
            <a:ext cx="4287361" cy="13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474" y="609600"/>
            <a:ext cx="11868443" cy="83937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Topenie ľadu a vyparovanie – teplo treba dodať – ENDO dej 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3605" y="1485339"/>
            <a:ext cx="8596668" cy="388077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ZOZNAM PRÍL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8" y="1768193"/>
            <a:ext cx="4965895" cy="3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309229" y="5674176"/>
            <a:ext cx="11760852" cy="112599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Kondenzácia vody(skvapalnenie) a mrznutie – teplo sa uvoľňuje – EXO dej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lnko 3"/>
          <p:cNvSpPr/>
          <p:nvPr/>
        </p:nvSpPr>
        <p:spPr>
          <a:xfrm>
            <a:off x="7533564" y="1555844"/>
            <a:ext cx="1705970" cy="131018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5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772" y="9925"/>
            <a:ext cx="11144681" cy="828082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1226858" y="2981526"/>
            <a:ext cx="1008112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        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9" y="3966454"/>
            <a:ext cx="731952" cy="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98" y="2303992"/>
            <a:ext cx="1012720" cy="7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5141408" y="3345340"/>
            <a:ext cx="105611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3056576" y="2221434"/>
            <a:ext cx="5472608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933162" y="3633372"/>
            <a:ext cx="5472608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60756" y="4405065"/>
            <a:ext cx="2130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solidFill>
                <a:schemeClr val="accent4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311563" y="1752912"/>
            <a:ext cx="2715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1263860" y="1187355"/>
            <a:ext cx="9867330" cy="56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Energia zo Slnka sa spotrebúva!!! </a:t>
            </a:r>
            <a:r>
              <a:rPr lang="sk-SK" sz="3200" dirty="0" smtClean="0">
                <a:solidFill>
                  <a:srgbClr val="FF0000"/>
                </a:solidFill>
              </a:rPr>
              <a:t>ENDOTERMICKÁ R.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1446663" y="5161128"/>
            <a:ext cx="9335068" cy="1239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Energia sa uvoľňuje – dych je teplý!!!! </a:t>
            </a:r>
            <a:r>
              <a:rPr lang="sk-SK" sz="2800" dirty="0" smtClean="0">
                <a:solidFill>
                  <a:srgbClr val="FF0000"/>
                </a:solidFill>
              </a:rPr>
              <a:t>EXOTERMICKÁ R.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76099" cy="741528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Fakty o priebehu chemických reakcií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64804"/>
            <a:ext cx="10964206" cy="3880773"/>
          </a:xfrm>
        </p:spPr>
        <p:txBody>
          <a:bodyPr>
            <a:noAutofit/>
          </a:bodyPr>
          <a:lstStyle/>
          <a:p>
            <a:r>
              <a:rPr lang="sk-SK" sz="2800" dirty="0" smtClean="0"/>
              <a:t>Väčšina endotermických chemických reakcií prebieha len za stáleho dodávania tepla, teda za zahrievania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Horenie = exotermická reakcia, pri ktorej sa uvoľňuje E- teplo a svetlo</a:t>
            </a:r>
          </a:p>
          <a:p>
            <a:r>
              <a:rPr lang="sk-SK" sz="2800" dirty="0" smtClean="0"/>
              <a:t>Na začiatok pri horení na priebeh reakcie je potrebné malú energiu na spustenie reakcie dodať – zápalka, iskra.... Až tak bude papier, drevo...horieť</a:t>
            </a:r>
          </a:p>
          <a:p>
            <a:r>
              <a:rPr lang="sk-SK" sz="2800" dirty="0" smtClean="0"/>
              <a:t>Táto energia potrebná na iniciovanie (začatie) reakcie sa rovná aktivačnej energii </a:t>
            </a:r>
            <a:r>
              <a:rPr lang="sk-SK" sz="2800" dirty="0" err="1" smtClean="0"/>
              <a:t>Ea</a:t>
            </a:r>
            <a:endParaRPr lang="sk-SK" sz="2800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Ako zapisujeme reakčné teplo k reakcii?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6904" y="1364777"/>
            <a:ext cx="11073388" cy="5158854"/>
          </a:xfrm>
        </p:spPr>
        <p:txBody>
          <a:bodyPr/>
          <a:lstStyle/>
          <a:p>
            <a:r>
              <a:rPr lang="sk-SK" sz="2800" dirty="0" smtClean="0"/>
              <a:t>1. </a:t>
            </a:r>
            <a:r>
              <a:rPr lang="sk-SK" sz="2800" dirty="0" smtClean="0">
                <a:solidFill>
                  <a:srgbClr val="00B050"/>
                </a:solidFill>
              </a:rPr>
              <a:t>ENDOTERMICKÁ REAKCIA  </a:t>
            </a:r>
            <a:r>
              <a:rPr lang="sk-SK" sz="2800" dirty="0" smtClean="0"/>
              <a:t>- 3 spôsoby ako to môžeme zapísať: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vpravo vedľa reakcie:       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→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</a:t>
            </a:r>
            <a:r>
              <a:rPr lang="el-G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B)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(Ľ):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do reakcie k produktom (P):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900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800" dirty="0"/>
              <a:t>1. </a:t>
            </a:r>
            <a:r>
              <a:rPr lang="sk-SK" sz="2800" dirty="0" smtClean="0">
                <a:solidFill>
                  <a:srgbClr val="7030A0"/>
                </a:solidFill>
              </a:rPr>
              <a:t>EXOTERMICKÁ </a:t>
            </a:r>
            <a:r>
              <a:rPr lang="sk-SK" sz="2800" dirty="0">
                <a:solidFill>
                  <a:srgbClr val="7030A0"/>
                </a:solidFill>
              </a:rPr>
              <a:t>REAKCIA  </a:t>
            </a:r>
            <a:r>
              <a:rPr lang="sk-SK" sz="2800" dirty="0"/>
              <a:t>- 3 spôsoby ako to môžeme </a:t>
            </a:r>
            <a:r>
              <a:rPr lang="sk-SK" sz="2800" dirty="0" smtClean="0"/>
              <a:t>zapísať:</a:t>
            </a:r>
            <a:endParaRPr lang="sk-SK" sz="2800" dirty="0"/>
          </a:p>
          <a:p>
            <a:pPr marL="0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vpravo vedľa reakcie: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(g)→ 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    </a:t>
            </a:r>
            <a:r>
              <a:rPr lang="el-G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- 395,5 kJ.mol-1 </a:t>
            </a:r>
            <a:endParaRPr lang="sk-SK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</a:t>
            </a:r>
            <a:r>
              <a:rPr lang="sk-SK" sz="2200" b="1" dirty="0">
                <a:latin typeface="Times New Roman"/>
                <a:cs typeface="Times New Roman"/>
              </a:rPr>
              <a:t>)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(Ľ): C(s)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reakcie k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produktom (P):     C(s) +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(g)→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652681" y="1856096"/>
            <a:ext cx="2852382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830101" y="2834185"/>
            <a:ext cx="255440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264322" y="2304197"/>
            <a:ext cx="173326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8285328" y="4667536"/>
            <a:ext cx="334597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557750" y="5140657"/>
            <a:ext cx="209493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147713" y="5643350"/>
            <a:ext cx="242475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DVA TERMOCHEMICKÉ ZÁKONY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136" y="2160589"/>
            <a:ext cx="12192000" cy="4697411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sz="2000" b="1" u="sng" dirty="0"/>
              <a:t>Príklad 1: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Ak vieme, že  hodnota reakčného tepla reakcie je </a:t>
            </a:r>
          </a:p>
          <a:p>
            <a:pPr marL="0" indent="0">
              <a:buNone/>
            </a:pPr>
            <a:r>
              <a:rPr lang="sk-SK" sz="2400" b="1" dirty="0"/>
              <a:t>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→ 2H</a:t>
            </a:r>
            <a:r>
              <a:rPr lang="sk-SK" sz="2400" b="1" baseline="-25000" dirty="0"/>
              <a:t>2</a:t>
            </a:r>
            <a:r>
              <a:rPr lang="sk-SK" sz="2400" b="1" dirty="0"/>
              <a:t>O (g)                </a:t>
            </a:r>
            <a:r>
              <a:rPr lang="el-GR" sz="2800" b="1" dirty="0">
                <a:solidFill>
                  <a:srgbClr val="FF0000"/>
                </a:solidFill>
              </a:rPr>
              <a:t>Δ</a:t>
            </a:r>
            <a:r>
              <a:rPr lang="sk-SK" sz="2800" b="1" dirty="0">
                <a:solidFill>
                  <a:srgbClr val="FF0000"/>
                </a:solidFill>
              </a:rPr>
              <a:t>H</a:t>
            </a:r>
            <a:r>
              <a:rPr lang="sk-SK" sz="2800" b="1" baseline="-25000" dirty="0">
                <a:solidFill>
                  <a:srgbClr val="FF0000"/>
                </a:solidFill>
              </a:rPr>
              <a:t>1</a:t>
            </a:r>
            <a:r>
              <a:rPr lang="sk-SK" sz="2800" b="1" dirty="0">
                <a:solidFill>
                  <a:srgbClr val="FF0000"/>
                </a:solidFill>
              </a:rPr>
              <a:t> = - 483,9 kJ.mol</a:t>
            </a:r>
            <a:r>
              <a:rPr lang="sk-SK" sz="2800" b="1" baseline="30000" dirty="0">
                <a:solidFill>
                  <a:srgbClr val="FF0000"/>
                </a:solidFill>
              </a:rPr>
              <a:t>-1</a:t>
            </a:r>
            <a:endParaRPr lang="sk-SK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Aká bude hodnota reakčného tepla pre spätnú (vratnú) reakciu?</a:t>
            </a:r>
          </a:p>
          <a:p>
            <a:pPr marL="0" indent="0">
              <a:buNone/>
            </a:pPr>
            <a:r>
              <a:rPr lang="sk-SK" sz="2400" b="1" dirty="0"/>
              <a:t> 2H</a:t>
            </a:r>
            <a:r>
              <a:rPr lang="sk-SK" sz="2400" b="1" baseline="-25000" dirty="0"/>
              <a:t>2</a:t>
            </a:r>
            <a:r>
              <a:rPr lang="sk-SK" sz="2400" b="1" dirty="0"/>
              <a:t>O (g</a:t>
            </a:r>
            <a:r>
              <a:rPr lang="sk-SK" sz="2400" dirty="0"/>
              <a:t>) </a:t>
            </a:r>
            <a:r>
              <a:rPr lang="sk-SK" sz="2400" b="1" dirty="0"/>
              <a:t>→ 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                             </a:t>
            </a:r>
            <a:r>
              <a:rPr lang="el-GR" sz="2400" b="1" dirty="0"/>
              <a:t>Δ</a:t>
            </a:r>
            <a:r>
              <a:rPr lang="sk-SK" sz="2400" b="1" dirty="0"/>
              <a:t>H</a:t>
            </a:r>
            <a:r>
              <a:rPr lang="sk-SK" sz="2400" b="1" baseline="-25000" dirty="0"/>
              <a:t>2</a:t>
            </a:r>
            <a:r>
              <a:rPr lang="sk-SK" sz="2400" b="1" dirty="0"/>
              <a:t> = ______________________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2136" y="1555845"/>
            <a:ext cx="11464120" cy="19516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>
                <a:solidFill>
                  <a:srgbClr val="002060"/>
                </a:solidFill>
              </a:rPr>
              <a:t>Prvý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autori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Lavoiser</a:t>
            </a:r>
            <a:r>
              <a:rPr lang="sk-SK" sz="2400" b="1" i="1" dirty="0" smtClean="0">
                <a:solidFill>
                  <a:srgbClr val="002060"/>
                </a:solidFill>
              </a:rPr>
              <a:t> </a:t>
            </a:r>
            <a:r>
              <a:rPr lang="sk-SK" sz="2400" b="1" i="1" dirty="0">
                <a:solidFill>
                  <a:srgbClr val="002060"/>
                </a:solidFill>
              </a:rPr>
              <a:t>a 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Laplace</a:t>
            </a:r>
            <a:r>
              <a:rPr lang="sk-SK" sz="2400" b="1" i="1" dirty="0" smtClean="0">
                <a:solidFill>
                  <a:srgbClr val="002060"/>
                </a:solidFill>
              </a:rPr>
              <a:t> (1780)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>
                <a:solidFill>
                  <a:srgbClr val="002060"/>
                </a:solidFill>
              </a:rPr>
              <a:t>„</a:t>
            </a:r>
            <a:r>
              <a:rPr lang="sk-SK" sz="3200" b="1" u="sng" dirty="0">
                <a:solidFill>
                  <a:srgbClr val="002060"/>
                </a:solidFill>
              </a:rPr>
              <a:t>Hodnota reakčného tepla priamej a spätnej reakcie je rovnaká a líši sa len znamienkom.“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8364" y="409433"/>
            <a:ext cx="11973636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400" b="1" u="sng" dirty="0"/>
          </a:p>
          <a:p>
            <a:pPr marL="0" indent="0">
              <a:buNone/>
            </a:pPr>
            <a:r>
              <a:rPr lang="sk-SK" sz="2000" b="1" u="sng" dirty="0" smtClean="0"/>
              <a:t>Príklad </a:t>
            </a:r>
            <a:r>
              <a:rPr lang="sk-SK" sz="2000" b="1" u="sng" dirty="0"/>
              <a:t>2</a:t>
            </a:r>
            <a:r>
              <a:rPr lang="sk-SK" sz="2000" b="1" u="sng" dirty="0" smtClean="0"/>
              <a:t>:</a:t>
            </a:r>
            <a:endParaRPr lang="sk-SK" sz="2000" dirty="0"/>
          </a:p>
          <a:p>
            <a:r>
              <a:rPr lang="sk-SK" sz="2400" dirty="0"/>
              <a:t>Pri syntéze dvoch </a:t>
            </a:r>
            <a:r>
              <a:rPr lang="sk-SK" sz="2400" dirty="0" err="1"/>
              <a:t>mólov</a:t>
            </a:r>
            <a:r>
              <a:rPr lang="sk-SK" sz="2400" dirty="0"/>
              <a:t> oxidu sírového z dvoch </a:t>
            </a:r>
            <a:r>
              <a:rPr lang="sk-SK" sz="2400" dirty="0" err="1"/>
              <a:t>mólov</a:t>
            </a:r>
            <a:r>
              <a:rPr lang="sk-SK" sz="2400" dirty="0"/>
              <a:t> oxidu </a:t>
            </a:r>
            <a:r>
              <a:rPr lang="sk-SK" sz="2400" dirty="0" smtClean="0"/>
              <a:t>siričitého </a:t>
            </a:r>
            <a:r>
              <a:rPr lang="sk-SK" sz="2400" dirty="0"/>
              <a:t>a jedného mólu kyslíka sa uvoľní teplo 196 </a:t>
            </a:r>
            <a:r>
              <a:rPr lang="sk-SK" sz="2400" dirty="0" err="1" smtClean="0"/>
              <a:t>kJ</a:t>
            </a:r>
            <a:r>
              <a:rPr lang="sk-SK" sz="2400" dirty="0" smtClean="0"/>
              <a:t>.</a:t>
            </a:r>
            <a:endParaRPr lang="sk-SK" sz="2400" dirty="0"/>
          </a:p>
          <a:p>
            <a:r>
              <a:rPr lang="sk-SK" sz="2400" b="1" dirty="0"/>
              <a:t>2SO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+ </a:t>
            </a:r>
            <a:r>
              <a:rPr lang="sk-SK" sz="2400" b="1" dirty="0"/>
              <a:t>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→ </a:t>
            </a:r>
            <a:r>
              <a:rPr lang="sk-SK" sz="2400" b="1" dirty="0"/>
              <a:t>2 </a:t>
            </a:r>
            <a:r>
              <a:rPr lang="sk-SK" sz="2400" b="1" dirty="0" smtClean="0"/>
              <a:t>SO</a:t>
            </a:r>
            <a:r>
              <a:rPr lang="sk-SK" sz="2400" b="1" baseline="-25000" dirty="0" smtClean="0"/>
              <a:t>3</a:t>
            </a:r>
            <a:r>
              <a:rPr lang="sk-SK" sz="2400" dirty="0" smtClean="0"/>
              <a:t>(g)                               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</a:rPr>
              <a:t>= - 196 </a:t>
            </a:r>
            <a:r>
              <a:rPr lang="sk-SK" sz="3200" b="1" dirty="0" smtClean="0">
                <a:solidFill>
                  <a:srgbClr val="FF0000"/>
                </a:solidFill>
              </a:rPr>
              <a:t>kJ.mol</a:t>
            </a:r>
            <a:r>
              <a:rPr lang="sk-SK" sz="3200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Pri rozklade dvoch </a:t>
            </a:r>
            <a:r>
              <a:rPr lang="sk-SK" sz="2400" dirty="0" err="1"/>
              <a:t>mólov</a:t>
            </a:r>
            <a:r>
              <a:rPr lang="sk-SK" sz="2400" dirty="0"/>
              <a:t> oxidu sírového, sa </a:t>
            </a:r>
            <a:r>
              <a:rPr lang="sk-SK" sz="2400" dirty="0" smtClean="0"/>
              <a:t>___________________tepla spotrebuje</a:t>
            </a:r>
            <a:r>
              <a:rPr lang="sk-SK" sz="2400" dirty="0"/>
              <a:t>.</a:t>
            </a:r>
          </a:p>
          <a:p>
            <a:r>
              <a:rPr lang="sk-SK" sz="3200" b="1" dirty="0"/>
              <a:t>2SO</a:t>
            </a:r>
            <a:r>
              <a:rPr lang="sk-SK" sz="3200" b="1" baseline="-25000" dirty="0"/>
              <a:t>3</a:t>
            </a:r>
            <a:r>
              <a:rPr lang="sk-SK" sz="3200" b="1" dirty="0"/>
              <a:t>(g)</a:t>
            </a:r>
            <a:r>
              <a:rPr lang="sk-SK" sz="3200" dirty="0"/>
              <a:t> → </a:t>
            </a:r>
            <a:r>
              <a:rPr lang="sk-SK" sz="3200" b="1" dirty="0"/>
              <a:t>2SO</a:t>
            </a:r>
            <a:r>
              <a:rPr lang="sk-SK" sz="3200" b="1" baseline="-25000" dirty="0"/>
              <a:t>2</a:t>
            </a:r>
            <a:r>
              <a:rPr lang="sk-SK" sz="3200" b="1" dirty="0"/>
              <a:t>(g)</a:t>
            </a:r>
            <a:r>
              <a:rPr lang="sk-SK" sz="3200" dirty="0"/>
              <a:t> + </a:t>
            </a:r>
            <a:r>
              <a:rPr lang="sk-SK" sz="3200" b="1" dirty="0"/>
              <a:t>O</a:t>
            </a:r>
            <a:r>
              <a:rPr lang="sk-SK" sz="3200" b="1" baseline="-25000" dirty="0"/>
              <a:t>2</a:t>
            </a:r>
            <a:r>
              <a:rPr lang="sk-SK" sz="3200" b="1" dirty="0"/>
              <a:t>(g</a:t>
            </a:r>
            <a:r>
              <a:rPr lang="sk-SK" sz="3200" b="1" dirty="0" smtClean="0"/>
              <a:t>)                   </a:t>
            </a:r>
            <a:r>
              <a:rPr lang="sk-SK" sz="3200" dirty="0" smtClean="0"/>
              <a:t> </a:t>
            </a:r>
            <a:r>
              <a:rPr lang="el-GR" sz="3200" b="1" dirty="0"/>
              <a:t>Δ</a:t>
            </a:r>
            <a:r>
              <a:rPr lang="sk-SK" sz="3200" b="1" dirty="0"/>
              <a:t>H</a:t>
            </a:r>
            <a:r>
              <a:rPr lang="sk-SK" sz="3200" dirty="0"/>
              <a:t> </a:t>
            </a:r>
            <a:r>
              <a:rPr lang="sk-SK" sz="3200" b="1" dirty="0"/>
              <a:t>= </a:t>
            </a:r>
            <a:r>
              <a:rPr lang="sk-SK" sz="3200" b="1" dirty="0" smtClean="0"/>
              <a:t>____________</a:t>
            </a:r>
            <a:endParaRPr lang="sk-SK" sz="32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01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11035252" cy="4259696"/>
          </a:xfrm>
        </p:spPr>
        <p:txBody>
          <a:bodyPr>
            <a:normAutofit fontScale="85000" lnSpcReduction="20000"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</a:t>
            </a:r>
            <a:r>
              <a:rPr lang="sk-SK" sz="3200" b="1" dirty="0" smtClean="0">
                <a:solidFill>
                  <a:srgbClr val="FF0000"/>
                </a:solidFill>
              </a:rPr>
              <a:t>vedný odbor chémie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skúma </a:t>
            </a:r>
            <a:r>
              <a:rPr lang="sk-SK" sz="3200" b="1" u="sng" dirty="0" smtClean="0">
                <a:solidFill>
                  <a:srgbClr val="FF0000"/>
                </a:solidFill>
              </a:rPr>
              <a:t>tepelné javy 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a </a:t>
            </a:r>
            <a:r>
              <a:rPr lang="sk-SK" sz="3200" b="1" u="sng" dirty="0" smtClean="0">
                <a:solidFill>
                  <a:srgbClr val="FF0000"/>
                </a:solidFill>
              </a:rPr>
              <a:t>energetické zmeny </a:t>
            </a:r>
            <a:r>
              <a:rPr lang="sk-SK" sz="3200" b="1" dirty="0" smtClean="0">
                <a:solidFill>
                  <a:srgbClr val="FF0000"/>
                </a:solidFill>
              </a:rPr>
              <a:t>pri chemických reakciách</a:t>
            </a:r>
          </a:p>
          <a:p>
            <a:pPr marL="0" indent="0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energia sa pri chemickej reakcii môže: 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A) uvoľniť (vzniká pri reakcii)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B) spotrebovať (treba E na priebeh dodať)</a:t>
            </a:r>
            <a:endParaRPr lang="sk-SK" sz="3200" b="1" dirty="0">
              <a:solidFill>
                <a:srgbClr val="FF0000"/>
              </a:solidFill>
            </a:endParaRP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dirty="0" smtClean="0"/>
              <a:t>preto </a:t>
            </a:r>
            <a:r>
              <a:rPr lang="sk-SK" sz="3200" b="1" dirty="0" smtClean="0"/>
              <a:t>2 </a:t>
            </a:r>
            <a:r>
              <a:rPr lang="sk-SK" sz="3200" b="1" dirty="0"/>
              <a:t>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298566" y="4221004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728" y="2568054"/>
            <a:ext cx="11423176" cy="4715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3600" b="1" u="sng" dirty="0" smtClean="0"/>
              <a:t>Príklad</a:t>
            </a:r>
            <a:r>
              <a:rPr lang="sk-SK" sz="3600" b="1" u="sng" dirty="0"/>
              <a:t>: Na základe </a:t>
            </a:r>
            <a:r>
              <a:rPr lang="sk-SK" sz="3600" b="1" u="sng" dirty="0" err="1"/>
              <a:t>termochemických</a:t>
            </a:r>
            <a:r>
              <a:rPr lang="sk-SK" sz="3600" b="1" u="sng" dirty="0"/>
              <a:t> rovníc čiastkových reakcií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1. </a:t>
            </a:r>
            <a:r>
              <a:rPr lang="sk-SK" sz="3600" dirty="0" err="1"/>
              <a:t>Sn</a:t>
            </a:r>
            <a:r>
              <a:rPr lang="sk-SK" sz="3600" dirty="0"/>
              <a:t> (s) + Cl</a:t>
            </a:r>
            <a:r>
              <a:rPr lang="sk-SK" sz="3600" baseline="-25000" dirty="0"/>
              <a:t>2 </a:t>
            </a:r>
            <a:r>
              <a:rPr lang="sk-SK" sz="3600" dirty="0"/>
              <a:t>(g) → SnCl</a:t>
            </a:r>
            <a:r>
              <a:rPr lang="sk-SK" sz="3600" baseline="-25000" dirty="0"/>
              <a:t>2</a:t>
            </a:r>
            <a:r>
              <a:rPr lang="sk-SK" sz="3600" dirty="0"/>
              <a:t> (s) </a:t>
            </a:r>
            <a:r>
              <a:rPr lang="sk-SK" sz="3600" dirty="0" smtClean="0"/>
              <a:t>    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1</a:t>
            </a:r>
            <a:r>
              <a:rPr lang="sk-SK" sz="3600" b="1" dirty="0"/>
              <a:t> = - 349,4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2. SnCl</a:t>
            </a:r>
            <a:r>
              <a:rPr lang="sk-SK" sz="3600" baseline="-25000" dirty="0"/>
              <a:t>2</a:t>
            </a:r>
            <a:r>
              <a:rPr lang="sk-SK" sz="3600" dirty="0"/>
              <a:t> (s) + 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</a:t>
            </a:r>
            <a:r>
              <a:rPr lang="sk-SK" sz="3600" dirty="0" smtClean="0"/>
              <a:t>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2</a:t>
            </a:r>
            <a:r>
              <a:rPr lang="sk-SK" sz="3600" b="1" dirty="0"/>
              <a:t> = - 195,2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r>
              <a:rPr lang="sk-SK" sz="3600" b="1" dirty="0"/>
              <a:t>určte reakčné teplo reakcie</a:t>
            </a:r>
            <a:r>
              <a:rPr lang="sk-SK" sz="3600" b="1" dirty="0" smtClean="0"/>
              <a:t>:</a:t>
            </a:r>
            <a:endParaRPr lang="sk-SK" sz="3600" dirty="0"/>
          </a:p>
          <a:p>
            <a:pPr marL="0" indent="0">
              <a:buNone/>
            </a:pPr>
            <a:r>
              <a:rPr lang="sk-SK" sz="3600" b="1" u="sng" dirty="0"/>
              <a:t>Riešenie: </a:t>
            </a:r>
            <a:endParaRPr lang="sk-SK" sz="3600" dirty="0"/>
          </a:p>
          <a:p>
            <a:r>
              <a:rPr lang="sk-SK" sz="3600" dirty="0" err="1"/>
              <a:t>Sn</a:t>
            </a:r>
            <a:r>
              <a:rPr lang="sk-SK" sz="3600" dirty="0"/>
              <a:t> (s) + 2 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 </a:t>
            </a:r>
            <a:r>
              <a:rPr lang="sk-SK" sz="3600" dirty="0" smtClean="0"/>
              <a:t>       </a:t>
            </a:r>
            <a:r>
              <a:rPr lang="el-GR" sz="3600" b="1" dirty="0" smtClean="0"/>
              <a:t>Δ</a:t>
            </a:r>
            <a:r>
              <a:rPr lang="sk-SK" sz="3600" b="1" dirty="0"/>
              <a:t>H = ?</a:t>
            </a:r>
            <a:endParaRPr lang="sk-SK" sz="3600" dirty="0"/>
          </a:p>
          <a:p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 =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1</a:t>
            </a:r>
            <a:r>
              <a:rPr lang="sk-SK" sz="3600" dirty="0">
                <a:solidFill>
                  <a:srgbClr val="FF0000"/>
                </a:solidFill>
              </a:rPr>
              <a:t> +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2</a:t>
            </a:r>
            <a:r>
              <a:rPr lang="sk-SK" sz="3600" dirty="0">
                <a:solidFill>
                  <a:srgbClr val="FF0000"/>
                </a:solidFill>
              </a:rPr>
              <a:t> = - 349,4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>
                <a:solidFill>
                  <a:srgbClr val="FF0000"/>
                </a:solidFill>
              </a:rPr>
              <a:t> + (-195,2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r>
              <a:rPr lang="sk-SK" sz="3600" dirty="0">
                <a:solidFill>
                  <a:srgbClr val="FF0000"/>
                </a:solidFill>
              </a:rPr>
              <a:t/>
            </a:r>
            <a:br>
              <a:rPr lang="sk-SK" sz="3600" dirty="0">
                <a:solidFill>
                  <a:srgbClr val="FF0000"/>
                </a:solidFill>
              </a:rPr>
            </a:br>
            <a:endParaRPr lang="sk-SK" sz="3600" dirty="0">
              <a:solidFill>
                <a:srgbClr val="FF0000"/>
              </a:solidFill>
            </a:endParaRPr>
          </a:p>
          <a:p>
            <a:r>
              <a:rPr lang="el-GR" sz="3600" b="1" u="sng" dirty="0"/>
              <a:t>Δ</a:t>
            </a:r>
            <a:r>
              <a:rPr lang="sk-SK" sz="3600" b="1" u="sng" dirty="0"/>
              <a:t>H = - 544,6kJ.mol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152399" y="0"/>
            <a:ext cx="11464120" cy="1951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 smtClean="0">
                <a:solidFill>
                  <a:srgbClr val="002060"/>
                </a:solidFill>
              </a:rPr>
              <a:t>Druhý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Hess</a:t>
            </a:r>
            <a:r>
              <a:rPr lang="sk-SK" sz="2400" b="1" i="1" dirty="0" smtClean="0">
                <a:solidFill>
                  <a:srgbClr val="002060"/>
                </a:solidFill>
              </a:rPr>
              <a:t> (1840)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 smtClean="0">
                <a:solidFill>
                  <a:srgbClr val="002060"/>
                </a:solidFill>
              </a:rPr>
              <a:t>„</a:t>
            </a:r>
            <a:r>
              <a:rPr lang="sk-SK" sz="3200" b="1" dirty="0">
                <a:solidFill>
                  <a:srgbClr val="002060"/>
                </a:solidFill>
              </a:rPr>
              <a:t>Reakčné teplo určitej reakcie sa rovná súčtu reakčných tepiel </a:t>
            </a:r>
            <a:r>
              <a:rPr lang="sk-SK" sz="3200" b="1" dirty="0" smtClean="0">
                <a:solidFill>
                  <a:srgbClr val="002060"/>
                </a:solidFill>
              </a:rPr>
              <a:t>jej čiastkových </a:t>
            </a:r>
            <a:r>
              <a:rPr lang="sk-SK" sz="3200" b="1" dirty="0">
                <a:solidFill>
                  <a:srgbClr val="002060"/>
                </a:solidFill>
              </a:rPr>
              <a:t>reakcií</a:t>
            </a:r>
            <a:r>
              <a:rPr lang="sk-SK" sz="3200" b="1" dirty="0" smtClean="0">
                <a:solidFill>
                  <a:srgbClr val="002060"/>
                </a:solidFill>
              </a:rPr>
              <a:t>.</a:t>
            </a:r>
            <a:r>
              <a:rPr lang="sk-SK" sz="3200" b="1" u="sng" dirty="0" smtClean="0">
                <a:solidFill>
                  <a:srgbClr val="002060"/>
                </a:solidFill>
              </a:rPr>
              <a:t>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77235" y="1951629"/>
            <a:ext cx="6414447" cy="6277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 =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+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2 </a:t>
            </a:r>
            <a:r>
              <a:rPr lang="sk-SK" sz="3200" b="1" dirty="0">
                <a:solidFill>
                  <a:srgbClr val="FF0000"/>
                </a:solidFill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</a:rPr>
              <a:t>.................</a:t>
            </a:r>
            <a:endParaRPr lang="sk-SK" sz="3200" b="1" dirty="0">
              <a:solidFill>
                <a:srgbClr val="FF00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7036" cy="1320800"/>
          </a:xfrm>
        </p:spPr>
        <p:txBody>
          <a:bodyPr>
            <a:normAutofit fontScale="90000"/>
          </a:bodyPr>
          <a:lstStyle/>
          <a:p>
            <a:r>
              <a:rPr lang="sk-SK" b="1" u="sng" dirty="0">
                <a:solidFill>
                  <a:srgbClr val="FF0000"/>
                </a:solidFill>
              </a:rPr>
              <a:t>Tepelné javy pri rozpúšťaní tuhých látok vo vode</a:t>
            </a:r>
            <a:r>
              <a:rPr lang="sk-SK" b="1" dirty="0">
                <a:solidFill>
                  <a:srgbClr val="FF0000"/>
                </a:solidFill>
              </a:rPr>
              <a:t> – </a:t>
            </a:r>
            <a:r>
              <a:rPr lang="sk-SK" b="1" dirty="0" smtClean="0">
                <a:solidFill>
                  <a:srgbClr val="FF0000"/>
                </a:solidFill>
              </a:rPr>
              <a:t>KI, </a:t>
            </a:r>
            <a:r>
              <a:rPr lang="sk-SK" b="1" dirty="0" err="1" smtClean="0">
                <a:solidFill>
                  <a:srgbClr val="FF0000"/>
                </a:solidFill>
              </a:rPr>
              <a:t>NaCl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Na</a:t>
            </a:r>
            <a:r>
              <a:rPr lang="sk-SK" baseline="-25000" dirty="0" smtClean="0">
                <a:solidFill>
                  <a:srgbClr val="FF0000"/>
                </a:solidFill>
              </a:rPr>
              <a:t>2</a:t>
            </a:r>
            <a:r>
              <a:rPr lang="sk-SK" dirty="0" smtClean="0">
                <a:solidFill>
                  <a:srgbClr val="FF0000"/>
                </a:solidFill>
              </a:rPr>
              <a:t>CO</a:t>
            </a:r>
            <a:r>
              <a:rPr lang="sk-SK" baseline="-25000" dirty="0" smtClean="0">
                <a:solidFill>
                  <a:srgbClr val="FF0000"/>
                </a:solidFill>
              </a:rPr>
              <a:t>3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. 10 H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O, </a:t>
            </a:r>
            <a:r>
              <a:rPr lang="sk-SK" dirty="0" err="1" smtClean="0">
                <a:solidFill>
                  <a:srgbClr val="FF0000"/>
                </a:solidFill>
              </a:rPr>
              <a:t>NaOH</a:t>
            </a:r>
            <a:r>
              <a:rPr lang="sk-SK" dirty="0">
                <a:solidFill>
                  <a:srgbClr val="FF0000"/>
                </a:solidFill>
              </a:rPr>
              <a:t>)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 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47" y="1805747"/>
            <a:ext cx="11409528" cy="4335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dirty="0" smtClean="0"/>
              <a:t>A) Pri </a:t>
            </a:r>
            <a:r>
              <a:rPr lang="sk-SK" sz="2400" b="1" dirty="0"/>
              <a:t>rozpúšťaní tuhých látok sa teplo môže uvoľňovať (teplota </a:t>
            </a:r>
            <a:r>
              <a:rPr lang="sk-SK" sz="2400" b="1" dirty="0" smtClean="0"/>
              <a:t>stúpne). </a:t>
            </a:r>
            <a:endParaRPr lang="sk-SK" sz="2400" dirty="0"/>
          </a:p>
          <a:p>
            <a:pPr algn="just"/>
            <a:r>
              <a:rPr lang="sk-SK" sz="2400" dirty="0" smtClean="0"/>
              <a:t>Na </a:t>
            </a:r>
            <a:r>
              <a:rPr lang="sk-SK" sz="2400" dirty="0"/>
              <a:t>častice rozpúšťanej látky sa viažu molekuly </a:t>
            </a:r>
            <a:r>
              <a:rPr lang="sk-SK" sz="2400" dirty="0" smtClean="0"/>
              <a:t>vody - </a:t>
            </a:r>
            <a:r>
              <a:rPr lang="sk-SK" sz="2400" dirty="0"/>
              <a:t>teplo sa uvoľňuje. Zmena </a:t>
            </a:r>
            <a:r>
              <a:rPr lang="sk-SK" sz="2400" dirty="0" err="1"/>
              <a:t>entalpie</a:t>
            </a:r>
            <a:r>
              <a:rPr lang="sk-SK" sz="2400" dirty="0"/>
              <a:t> je </a:t>
            </a:r>
            <a:r>
              <a:rPr lang="sk-SK" sz="2400" dirty="0" smtClean="0"/>
              <a:t>záporná (</a:t>
            </a:r>
            <a:r>
              <a:rPr lang="el-GR" sz="2400" dirty="0" smtClean="0"/>
              <a:t>Δ</a:t>
            </a:r>
            <a:r>
              <a:rPr lang="sk-SK" sz="2400" dirty="0" smtClean="0"/>
              <a:t>H &lt; 0).</a:t>
            </a:r>
            <a:endParaRPr lang="sk-SK" sz="2400" dirty="0"/>
          </a:p>
          <a:p>
            <a:pPr marL="0" indent="0" algn="just">
              <a:buNone/>
            </a:pPr>
            <a:r>
              <a:rPr lang="sk-SK" sz="2400" b="1" dirty="0" smtClean="0"/>
              <a:t>B) Pri </a:t>
            </a:r>
            <a:r>
              <a:rPr lang="sk-SK" sz="2400" b="1" dirty="0"/>
              <a:t>rozpúšťaní tuhých látok vo vode, sa teplo môže pohlcovať (teplota </a:t>
            </a:r>
            <a:r>
              <a:rPr lang="sk-SK" sz="2400" b="1" dirty="0" smtClean="0"/>
              <a:t>klesne). </a:t>
            </a:r>
            <a:r>
              <a:rPr lang="sk-SK" sz="2400" dirty="0"/>
              <a:t>Pri rozpúšťaní sa musí najskôr rozrušiť kryštálová štruktúra – teplo sa spotrebuje. Zmena </a:t>
            </a:r>
            <a:r>
              <a:rPr lang="sk-SK" sz="2400" dirty="0" err="1"/>
              <a:t>entalpie</a:t>
            </a:r>
            <a:r>
              <a:rPr lang="sk-SK" sz="2400" dirty="0"/>
              <a:t> </a:t>
            </a:r>
            <a:r>
              <a:rPr lang="sk-SK" sz="2400" dirty="0" smtClean="0"/>
              <a:t>je vtedy </a:t>
            </a:r>
            <a:r>
              <a:rPr lang="sk-SK" sz="2400" dirty="0"/>
              <a:t>kladná (</a:t>
            </a:r>
            <a:r>
              <a:rPr lang="el-GR" sz="2400" dirty="0"/>
              <a:t>Δ</a:t>
            </a:r>
            <a:r>
              <a:rPr lang="sk-SK" sz="2400" dirty="0" smtClean="0"/>
              <a:t>H </a:t>
            </a:r>
            <a:r>
              <a:rPr lang="sk-SK" sz="2400" dirty="0" smtClean="0">
                <a:latin typeface="Times New Roman"/>
                <a:cs typeface="Times New Roman"/>
              </a:rPr>
              <a:t>&gt;</a:t>
            </a:r>
            <a:r>
              <a:rPr lang="sk-SK" sz="2400" dirty="0" smtClean="0"/>
              <a:t> </a:t>
            </a:r>
            <a:r>
              <a:rPr lang="sk-SK" sz="2400" dirty="0"/>
              <a:t>0).</a:t>
            </a:r>
          </a:p>
          <a:p>
            <a:pPr algn="just"/>
            <a:r>
              <a:rPr lang="sk-SK" sz="2400" b="1" dirty="0" smtClean="0"/>
              <a:t>(</a:t>
            </a:r>
            <a:r>
              <a:rPr lang="sk-SK" sz="2400" b="1" dirty="0"/>
              <a:t>Pri rozpúšťaní tuhých látok vo vode sa na rozrušenie kryštálovej štruktúry spotrebuje určité množstvo tepla (zmena </a:t>
            </a:r>
            <a:r>
              <a:rPr lang="sk-SK" sz="2400" b="1" dirty="0" err="1"/>
              <a:t>entalpie</a:t>
            </a:r>
            <a:r>
              <a:rPr lang="sk-SK" sz="2400" b="1" dirty="0"/>
              <a:t> je kladná).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Pri </a:t>
            </a:r>
            <a:r>
              <a:rPr lang="sk-SK" sz="2400" b="1" dirty="0"/>
              <a:t>hydratácii častíc rozpustenej látky sa teplo uvoľňuje (zmena </a:t>
            </a:r>
            <a:r>
              <a:rPr lang="sk-SK" sz="2400" b="1" dirty="0" err="1"/>
              <a:t>entalpie</a:t>
            </a:r>
            <a:r>
              <a:rPr lang="sk-SK" sz="2400" b="1" dirty="0"/>
              <a:t> je záporná). Výsledný tepelný efekt, ktorý nastáva po rozpúšťaní sa rovná súčtu tepelných efektov (hodnôt zmien </a:t>
            </a:r>
            <a:r>
              <a:rPr lang="sk-SK" sz="2400" b="1" dirty="0" err="1"/>
              <a:t>entalpií</a:t>
            </a:r>
            <a:r>
              <a:rPr lang="sk-SK" sz="2400" b="1" dirty="0"/>
              <a:t> čiastkových dejov</a:t>
            </a:r>
            <a:r>
              <a:rPr lang="sk-SK" sz="2400" b="1" dirty="0" smtClean="0"/>
              <a:t>).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8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9913" y="263550"/>
            <a:ext cx="11005150" cy="4376689"/>
          </a:xfrm>
        </p:spPr>
        <p:txBody>
          <a:bodyPr>
            <a:noAutofit/>
          </a:bodyPr>
          <a:lstStyle/>
          <a:p>
            <a:pPr algn="just"/>
            <a:r>
              <a:rPr lang="cs-CZ" sz="3200" b="1" dirty="0"/>
              <a:t>To či </a:t>
            </a:r>
            <a:r>
              <a:rPr lang="cs-CZ" sz="3200" b="1" dirty="0" err="1"/>
              <a:t>sa</a:t>
            </a:r>
            <a:r>
              <a:rPr lang="cs-CZ" sz="3200" b="1" dirty="0"/>
              <a:t> teplo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alebo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, závisí 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na </a:t>
            </a:r>
            <a:r>
              <a:rPr lang="cs-CZ" sz="3200" b="1" dirty="0" err="1"/>
              <a:t>rozrušenie</a:t>
            </a:r>
            <a:r>
              <a:rPr lang="cs-CZ" sz="3200" b="1" dirty="0"/>
              <a:t>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a 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.</a:t>
            </a:r>
            <a:br>
              <a:rPr lang="cs-CZ" sz="3200" b="1" dirty="0"/>
            </a:b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rozrušení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viac</a:t>
            </a:r>
            <a:r>
              <a:rPr lang="cs-CZ" sz="3200" b="1" dirty="0"/>
              <a:t> tepla </a:t>
            </a:r>
            <a:r>
              <a:rPr lang="cs-CZ" sz="3200" b="1" dirty="0" err="1"/>
              <a:t>ako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, tak </a:t>
            </a:r>
            <a:r>
              <a:rPr lang="cs-CZ" sz="3200" b="1" dirty="0" err="1"/>
              <a:t>rozpúšťanie</a:t>
            </a:r>
            <a:r>
              <a:rPr lang="cs-CZ" sz="3200" b="1" dirty="0"/>
              <a:t> je endotermický dej. </a:t>
            </a: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menej</a:t>
            </a:r>
            <a:r>
              <a:rPr lang="cs-CZ" sz="3200" b="1" dirty="0"/>
              <a:t> tepla ide o exotermický dej</a:t>
            </a:r>
            <a:r>
              <a:rPr lang="cs-CZ" sz="3200" b="1" dirty="0" smtClean="0"/>
              <a:t>.)</a:t>
            </a:r>
            <a:endParaRPr lang="cs-CZ" sz="3200" dirty="0"/>
          </a:p>
          <a:p>
            <a:pPr algn="just"/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556"/>
              </p:ext>
            </p:extLst>
          </p:nvPr>
        </p:nvGraphicFramePr>
        <p:xfrm>
          <a:off x="1540680" y="4353636"/>
          <a:ext cx="10169099" cy="23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32"/>
                <a:gridCol w="2743200"/>
                <a:gridCol w="5076967"/>
              </a:tblGrid>
              <a:tr h="66465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Chemická látka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teplota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roztoku </a:t>
                      </a:r>
                    </a:p>
                    <a:p>
                      <a:pPr algn="ctr"/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po rozpustení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Teplo sa spotrebovalo/uvoľnilo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ENDO/EXO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NaOH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uvoľnilo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81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KI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Sóda bikarbóna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uvoľnilo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560" y="-136478"/>
            <a:ext cx="9544839" cy="1671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09182"/>
            <a:ext cx="11073389" cy="641444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cs-CZ" sz="3200" dirty="0" smtClean="0"/>
              <a:t>Typy </a:t>
            </a:r>
            <a:r>
              <a:rPr lang="cs-CZ" sz="3200" dirty="0" err="1" smtClean="0"/>
              <a:t>reakčných</a:t>
            </a:r>
            <a:r>
              <a:rPr lang="cs-CZ" sz="3200" dirty="0" smtClean="0"/>
              <a:t> </a:t>
            </a:r>
            <a:r>
              <a:rPr lang="cs-CZ" sz="3200" dirty="0" err="1" smtClean="0"/>
              <a:t>tepiel</a:t>
            </a:r>
            <a:r>
              <a:rPr lang="cs-CZ" sz="3200" dirty="0" smtClean="0"/>
              <a:t> </a:t>
            </a:r>
          </a:p>
          <a:p>
            <a:endParaRPr lang="cs-CZ" sz="2000" b="1" dirty="0" smtClean="0"/>
          </a:p>
          <a:p>
            <a:endParaRPr lang="cs-CZ" sz="2000" b="1" dirty="0"/>
          </a:p>
          <a:p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</a:t>
            </a:r>
            <a:r>
              <a:rPr lang="cs-CZ" sz="2000" b="1" dirty="0" err="1"/>
              <a:t>zlučovacie</a:t>
            </a:r>
            <a:r>
              <a:rPr lang="cs-CZ" sz="2000" b="1" dirty="0"/>
              <a:t> teplo </a:t>
            </a:r>
            <a:r>
              <a:rPr lang="cs-CZ" sz="2000" b="1" dirty="0" smtClean="0"/>
              <a:t>=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</a:t>
            </a:r>
            <a:r>
              <a:rPr lang="cs-CZ" sz="2000" b="1" dirty="0" err="1"/>
              <a:t>pri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z </a:t>
            </a:r>
            <a:r>
              <a:rPr lang="cs-CZ" sz="2000" b="1" dirty="0" err="1"/>
              <a:t>prvkov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vznikne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</a:t>
            </a:r>
            <a:r>
              <a:rPr lang="cs-CZ" sz="2000" b="1" dirty="0" smtClean="0"/>
              <a:t>)</a:t>
            </a: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endParaRPr lang="cs-CZ" sz="2000" b="1" dirty="0" smtClean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spalné </a:t>
            </a:r>
            <a:r>
              <a:rPr lang="cs-CZ" sz="2000" b="1" dirty="0"/>
              <a:t>teplo </a:t>
            </a:r>
            <a:r>
              <a:rPr lang="cs-CZ" sz="2000" b="1" dirty="0" err="1"/>
              <a:t>zlúčeniny</a:t>
            </a:r>
            <a:r>
              <a:rPr lang="cs-CZ" sz="2000" b="1" dirty="0"/>
              <a:t>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v </a:t>
            </a:r>
            <a:r>
              <a:rPr lang="cs-CZ" sz="2000" b="1" dirty="0" err="1"/>
              <a:t>priebehu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</a:t>
            </a:r>
            <a:r>
              <a:rPr lang="cs-CZ" sz="2000" b="1" dirty="0" err="1"/>
              <a:t>sa</a:t>
            </a:r>
            <a:r>
              <a:rPr lang="cs-CZ" sz="2000" b="1" dirty="0"/>
              <a:t>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zoxiduje na </a:t>
            </a:r>
            <a:r>
              <a:rPr lang="cs-CZ" sz="2000" b="1" dirty="0" err="1"/>
              <a:t>stabilný</a:t>
            </a:r>
            <a:r>
              <a:rPr lang="cs-CZ" sz="2000" b="1" dirty="0"/>
              <a:t> </a:t>
            </a:r>
            <a:r>
              <a:rPr lang="cs-CZ" sz="2000" b="1" dirty="0" err="1"/>
              <a:t>oxidačný</a:t>
            </a:r>
            <a:r>
              <a:rPr lang="cs-CZ" sz="2000" b="1" dirty="0"/>
              <a:t> </a:t>
            </a:r>
            <a:r>
              <a:rPr lang="cs-CZ" sz="2000" b="1" dirty="0" smtClean="0"/>
              <a:t>produkt</a:t>
            </a:r>
            <a:endParaRPr lang="cs-CZ" sz="2000" dirty="0"/>
          </a:p>
          <a:p>
            <a:r>
              <a:rPr lang="cs-CZ" sz="2000" dirty="0" err="1" smtClean="0"/>
              <a:t>Štandardné</a:t>
            </a:r>
            <a:r>
              <a:rPr lang="cs-CZ" sz="2000" dirty="0" smtClean="0"/>
              <a:t> </a:t>
            </a:r>
            <a:r>
              <a:rPr lang="cs-CZ" sz="2000" dirty="0" err="1" smtClean="0"/>
              <a:t>reakčné</a:t>
            </a:r>
            <a:r>
              <a:rPr lang="cs-CZ" sz="2000" dirty="0" smtClean="0"/>
              <a:t> </a:t>
            </a:r>
            <a:r>
              <a:rPr lang="cs-CZ" sz="2000" dirty="0"/>
              <a:t>teplá značíme </a:t>
            </a:r>
            <a:r>
              <a:rPr lang="cs-CZ" sz="2000" dirty="0" smtClean="0"/>
              <a:t>       </a:t>
            </a:r>
            <a:r>
              <a:rPr lang="cs-CZ" sz="2000" b="1" dirty="0" smtClean="0"/>
              <a:t>∆</a:t>
            </a:r>
            <a:r>
              <a:rPr lang="cs-CZ" sz="2000" b="1" dirty="0"/>
              <a:t>H</a:t>
            </a:r>
            <a:r>
              <a:rPr lang="cs-CZ" sz="2000" b="1" baseline="30000" dirty="0"/>
              <a:t>0</a:t>
            </a:r>
            <a:r>
              <a:rPr lang="cs-CZ" sz="2000" b="1" dirty="0"/>
              <a:t>zl </a:t>
            </a:r>
            <a:r>
              <a:rPr lang="cs-CZ" sz="2000" b="1" dirty="0" smtClean="0"/>
              <a:t>   a     </a:t>
            </a:r>
            <a:r>
              <a:rPr lang="cs-CZ" sz="2000" b="1" dirty="0"/>
              <a:t> ∆</a:t>
            </a:r>
            <a:r>
              <a:rPr lang="cs-CZ" sz="2000" b="1" dirty="0" smtClean="0"/>
              <a:t>H</a:t>
            </a:r>
            <a:r>
              <a:rPr lang="cs-CZ" sz="2000" b="1" baseline="30000" dirty="0" smtClean="0"/>
              <a:t>0</a:t>
            </a:r>
            <a:r>
              <a:rPr lang="cs-CZ" sz="2000" b="1" dirty="0" smtClean="0"/>
              <a:t>sp </a:t>
            </a:r>
            <a:endParaRPr lang="cs-CZ" sz="2000" dirty="0"/>
          </a:p>
          <a:p>
            <a:endParaRPr lang="sk-SK" sz="2000" dirty="0"/>
          </a:p>
        </p:txBody>
      </p:sp>
      <p:sp>
        <p:nvSpPr>
          <p:cNvPr id="4" name="Zaoblený obdĺžnik 3"/>
          <p:cNvSpPr/>
          <p:nvPr/>
        </p:nvSpPr>
        <p:spPr>
          <a:xfrm>
            <a:off x="873457" y="771098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1.ZLUČOVACIE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vzniká 1 mol </a:t>
            </a:r>
            <a:r>
              <a:rPr lang="cs-CZ" sz="2800" dirty="0" err="1">
                <a:solidFill>
                  <a:srgbClr val="002060"/>
                </a:solidFill>
              </a:rPr>
              <a:t>zlúčeniny</a:t>
            </a:r>
            <a:r>
              <a:rPr lang="cs-CZ" sz="2800" dirty="0">
                <a:solidFill>
                  <a:srgbClr val="002060"/>
                </a:solidFill>
              </a:rPr>
              <a:t> z </a:t>
            </a:r>
            <a:r>
              <a:rPr lang="cs-CZ" sz="2800" dirty="0" err="1" smtClean="0">
                <a:solidFill>
                  <a:srgbClr val="002060"/>
                </a:solidFill>
              </a:rPr>
              <a:t>prvkov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873457" y="3168555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2.SPALNÉ (SPAĽOVACIE)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sa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spáli</a:t>
            </a:r>
            <a:r>
              <a:rPr lang="cs-CZ" sz="2800" dirty="0" smtClean="0">
                <a:solidFill>
                  <a:srgbClr val="002060"/>
                </a:solidFill>
              </a:rPr>
              <a:t> 1</a:t>
            </a:r>
            <a:r>
              <a:rPr lang="cs-CZ" sz="2800" dirty="0">
                <a:solidFill>
                  <a:srgbClr val="002060"/>
                </a:solidFill>
              </a:rPr>
              <a:t> mol </a:t>
            </a:r>
            <a:r>
              <a:rPr lang="cs-CZ" sz="2800" dirty="0" err="1" smtClean="0">
                <a:solidFill>
                  <a:srgbClr val="002060"/>
                </a:solidFill>
              </a:rPr>
              <a:t>reaktantov</a:t>
            </a:r>
            <a:r>
              <a:rPr lang="cs-CZ" sz="2800" dirty="0" smtClean="0">
                <a:solidFill>
                  <a:srgbClr val="002060"/>
                </a:solidFill>
              </a:rPr>
              <a:t> za vzniku </a:t>
            </a:r>
            <a:r>
              <a:rPr lang="cs-CZ" sz="2800" dirty="0" err="1" smtClean="0">
                <a:solidFill>
                  <a:srgbClr val="002060"/>
                </a:solidFill>
              </a:rPr>
              <a:t>stabilných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oxidačných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produktov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60310" y="5895833"/>
            <a:ext cx="9689912" cy="962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POZOR!!!!! NORMÁLNE PODMIENKY sú  0 </a:t>
            </a:r>
            <a:r>
              <a:rPr lang="sk-SK" sz="2000" b="1" dirty="0" smtClean="0">
                <a:latin typeface="Times New Roman"/>
                <a:cs typeface="Times New Roman"/>
              </a:rPr>
              <a:t>°C  (273,15 K) a tlak </a:t>
            </a:r>
            <a:r>
              <a:rPr lang="sk-SK" dirty="0"/>
              <a:t>101,325 kPa</a:t>
            </a:r>
          </a:p>
          <a:p>
            <a:pPr algn="ctr"/>
            <a:r>
              <a:rPr lang="sk-SK" i="1" dirty="0" smtClean="0"/>
              <a:t>štandardné </a:t>
            </a:r>
            <a:r>
              <a:rPr lang="sk-SK" i="1" dirty="0"/>
              <a:t>podmienky</a:t>
            </a:r>
            <a:r>
              <a:rPr lang="sk-SK" dirty="0"/>
              <a:t>: </a:t>
            </a:r>
            <a:r>
              <a:rPr lang="sk-SK" dirty="0" smtClean="0"/>
              <a:t>teplota 25 </a:t>
            </a:r>
            <a:r>
              <a:rPr lang="sk-SK" i="1" dirty="0">
                <a:latin typeface="Times New Roman"/>
                <a:cs typeface="Times New Roman"/>
              </a:rPr>
              <a:t>°</a:t>
            </a:r>
            <a:r>
              <a:rPr lang="sk-SK" i="1" dirty="0" smtClean="0">
                <a:latin typeface="Times New Roman"/>
                <a:cs typeface="Times New Roman"/>
              </a:rPr>
              <a:t>C (</a:t>
            </a:r>
            <a:r>
              <a:rPr lang="sk-SK" dirty="0" smtClean="0"/>
              <a:t>298,15 K) a </a:t>
            </a:r>
            <a:r>
              <a:rPr lang="sk-SK" dirty="0"/>
              <a:t>tlak </a:t>
            </a:r>
            <a:r>
              <a:rPr lang="sk-SK" dirty="0" smtClean="0"/>
              <a:t>101,325 </a:t>
            </a:r>
            <a:r>
              <a:rPr lang="sk-SK" dirty="0"/>
              <a:t>kPa</a:t>
            </a:r>
          </a:p>
        </p:txBody>
      </p:sp>
    </p:spTree>
    <p:extLst>
      <p:ext uri="{BB962C8B-B14F-4D97-AF65-F5344CB8AC3E}">
        <p14:creationId xmlns:p14="http://schemas.microsoft.com/office/powerpoint/2010/main" val="816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8490" y="282054"/>
            <a:ext cx="1151871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ZLUČOVACIEHO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tepla z 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1180" y="1801504"/>
            <a:ext cx="10773138" cy="4554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el-GR" sz="2400" dirty="0"/>
              <a:t>ν – </a:t>
            </a:r>
            <a:r>
              <a:rPr lang="cs-CZ" sz="2400" dirty="0"/>
              <a:t>stechiometrický </a:t>
            </a:r>
            <a:r>
              <a:rPr lang="cs-CZ" sz="2400" dirty="0" smtClean="0"/>
              <a:t>koeficient !!!!!!!!!!!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aoblený obdĺžnik 3"/>
          <p:cNvSpPr/>
          <p:nvPr/>
        </p:nvSpPr>
        <p:spPr>
          <a:xfrm>
            <a:off x="150125" y="1317007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 </a:t>
            </a:r>
            <a:r>
              <a:rPr lang="cs-CZ" sz="2800" i="1" dirty="0" err="1">
                <a:solidFill>
                  <a:srgbClr val="FF0000"/>
                </a:solidFill>
              </a:rPr>
              <a:t>produktov</a:t>
            </a:r>
            <a:r>
              <a:rPr lang="cs-CZ" sz="2800" i="1" dirty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>
                <a:solidFill>
                  <a:srgbClr val="7030A0"/>
                </a:solidFill>
              </a:rPr>
              <a:t>∑</a:t>
            </a:r>
            <a:r>
              <a:rPr lang="cs-CZ" sz="3200" baseline="-25000" dirty="0" err="1">
                <a:solidFill>
                  <a:srgbClr val="7030A0"/>
                </a:solidFill>
              </a:rPr>
              <a:t>prod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r>
              <a:rPr lang="cs-CZ" sz="3200" dirty="0">
                <a:solidFill>
                  <a:srgbClr val="7030A0"/>
                </a:solidFill>
              </a:rPr>
              <a:t> - ∑</a:t>
            </a:r>
            <a:r>
              <a:rPr lang="cs-CZ" sz="3200" baseline="-25000" dirty="0" err="1">
                <a:solidFill>
                  <a:srgbClr val="7030A0"/>
                </a:solidFill>
              </a:rPr>
              <a:t>reakt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45659" y="3514298"/>
            <a:ext cx="5627428" cy="334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u="sng" dirty="0" err="1">
                <a:solidFill>
                  <a:srgbClr val="002060"/>
                </a:solidFill>
              </a:rPr>
              <a:t>Príklad</a:t>
            </a:r>
            <a:r>
              <a:rPr lang="cs-CZ" sz="2000" b="1" u="sng" dirty="0">
                <a:solidFill>
                  <a:srgbClr val="002060"/>
                </a:solidFill>
              </a:rPr>
              <a:t> 1:</a:t>
            </a:r>
            <a:endParaRPr lang="cs-CZ" sz="2000" dirty="0">
              <a:solidFill>
                <a:srgbClr val="002060"/>
              </a:solidFill>
            </a:endParaRPr>
          </a:p>
          <a:p>
            <a:r>
              <a:rPr lang="sk-SK" sz="2400" dirty="0">
                <a:solidFill>
                  <a:schemeClr val="tx2"/>
                </a:solidFill>
              </a:rPr>
              <a:t>Vypočítajte reakčné teplo reakcie:</a:t>
            </a:r>
          </a:p>
          <a:p>
            <a:r>
              <a:rPr lang="sk-SK" sz="2400" dirty="0">
                <a:solidFill>
                  <a:schemeClr val="tx2"/>
                </a:solidFill>
              </a:rPr>
              <a:t>CO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→ CO(g)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O(g)</a:t>
            </a:r>
          </a:p>
          <a:p>
            <a:r>
              <a:rPr lang="sk-SK" sz="2400" dirty="0">
                <a:solidFill>
                  <a:schemeClr val="tx2"/>
                </a:solidFill>
              </a:rPr>
              <a:t>keď sú známe zlučovacie teplá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>
                <a:solidFill>
                  <a:schemeClr val="tx2"/>
                </a:solidFill>
              </a:rPr>
              <a:t>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= -410,34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err="1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zluč,CO</a:t>
            </a:r>
            <a:r>
              <a:rPr lang="sk-SK" sz="2400" baseline="-25000" dirty="0" smtClean="0">
                <a:solidFill>
                  <a:schemeClr val="tx2"/>
                </a:solidFill>
              </a:rPr>
              <a:t>(g</a:t>
            </a:r>
            <a:r>
              <a:rPr lang="sk-SK" sz="2400" baseline="-25000" dirty="0">
                <a:solidFill>
                  <a:schemeClr val="tx2"/>
                </a:solidFill>
              </a:rPr>
              <a:t>)</a:t>
            </a:r>
            <a:r>
              <a:rPr lang="sk-SK" sz="2400" dirty="0">
                <a:solidFill>
                  <a:schemeClr val="tx2"/>
                </a:solidFill>
              </a:rPr>
              <a:t> = -124,74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H2O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- 242,76.kJ mo1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0 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873087" y="3514298"/>
            <a:ext cx="6318913" cy="324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400" b="1" u="sng" dirty="0" smtClean="0">
              <a:solidFill>
                <a:srgbClr val="002060"/>
              </a:solidFill>
            </a:endParaRPr>
          </a:p>
          <a:p>
            <a:endParaRPr lang="cs-CZ" sz="2400" b="1" u="sng" dirty="0">
              <a:solidFill>
                <a:srgbClr val="002060"/>
              </a:solidFill>
            </a:endParaRPr>
          </a:p>
          <a:p>
            <a:r>
              <a:rPr lang="cs-CZ" sz="2400" b="1" u="sng" dirty="0" err="1" smtClean="0">
                <a:solidFill>
                  <a:srgbClr val="002060"/>
                </a:solidFill>
              </a:rPr>
              <a:t>Riešenie</a:t>
            </a:r>
            <a:r>
              <a:rPr lang="cs-CZ" sz="2400" b="1" u="sng" dirty="0" smtClean="0">
                <a:solidFill>
                  <a:srgbClr val="002060"/>
                </a:solidFill>
              </a:rPr>
              <a:t> </a:t>
            </a:r>
            <a:r>
              <a:rPr lang="cs-CZ" sz="2400" b="1" u="sng" dirty="0">
                <a:solidFill>
                  <a:srgbClr val="002060"/>
                </a:solidFill>
              </a:rPr>
              <a:t>1:</a:t>
            </a:r>
            <a:endParaRPr lang="cs-CZ" sz="2400" dirty="0">
              <a:solidFill>
                <a:srgbClr val="002060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 =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prod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 -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reakt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endParaRPr lang="sk-SK" sz="2400" dirty="0" smtClean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</a:t>
            </a:r>
            <a:r>
              <a:rPr lang="sk-SK" sz="2400" dirty="0" err="1">
                <a:solidFill>
                  <a:schemeClr val="tx2"/>
                </a:solidFill>
              </a:rPr>
              <a:t>H°</a:t>
            </a:r>
            <a:r>
              <a:rPr lang="sk-SK" sz="2400" baseline="-25000" dirty="0" err="1">
                <a:solidFill>
                  <a:schemeClr val="tx2"/>
                </a:solidFill>
              </a:rPr>
              <a:t>zluč,CO</a:t>
            </a:r>
            <a:r>
              <a:rPr lang="sk-SK" sz="2400" baseline="-25000" dirty="0">
                <a:solidFill>
                  <a:schemeClr val="tx2"/>
                </a:solidFill>
              </a:rPr>
              <a:t>(g) </a:t>
            </a:r>
            <a:r>
              <a:rPr lang="sk-SK" sz="2400" dirty="0">
                <a:solidFill>
                  <a:schemeClr val="tx2"/>
                </a:solidFill>
              </a:rPr>
              <a:t>+ 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H2O</a:t>
            </a:r>
            <a:r>
              <a:rPr lang="sk-SK" sz="2400" dirty="0">
                <a:solidFill>
                  <a:schemeClr val="tx2"/>
                </a:solidFill>
              </a:rPr>
              <a:t>(g)) - (H°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(- 124,74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 + (- 242,76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)) – ( - 410,34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u="sng" dirty="0" smtClean="0">
                <a:solidFill>
                  <a:schemeClr val="tx2"/>
                </a:solidFill>
              </a:rPr>
              <a:t>H</a:t>
            </a:r>
            <a:r>
              <a:rPr lang="sk-SK" sz="2400" u="sng" dirty="0">
                <a:solidFill>
                  <a:schemeClr val="tx2"/>
                </a:solidFill>
              </a:rPr>
              <a:t>° = 42,84 </a:t>
            </a:r>
            <a:r>
              <a:rPr lang="sk-SK" sz="2400" u="sng" dirty="0" err="1">
                <a:solidFill>
                  <a:schemeClr val="tx2"/>
                </a:solidFill>
              </a:rPr>
              <a:t>kJ</a:t>
            </a:r>
            <a:r>
              <a:rPr lang="sk-SK" sz="2400" dirty="0">
                <a:solidFill>
                  <a:schemeClr val="tx2"/>
                </a:solidFill>
              </a:rPr>
              <a:t/>
            </a:r>
            <a:br>
              <a:rPr lang="sk-SK" sz="2400" dirty="0">
                <a:solidFill>
                  <a:schemeClr val="tx2"/>
                </a:solidFill>
              </a:rPr>
            </a:br>
            <a:endParaRPr lang="sk-SK" sz="2400" dirty="0">
              <a:solidFill>
                <a:schemeClr val="tx2"/>
              </a:solidFill>
            </a:endParaRPr>
          </a:p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8490" y="282054"/>
            <a:ext cx="115187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SPALNÉHO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tepla z 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 smtClean="0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4245" y="1602854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 </a:t>
            </a:r>
            <a:endParaRPr lang="cs-CZ" sz="2800" i="1" dirty="0" smtClean="0">
              <a:solidFill>
                <a:schemeClr val="tx1"/>
              </a:solidFill>
            </a:endParaRPr>
          </a:p>
          <a:p>
            <a:pPr algn="ctr"/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produktov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reakt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r>
              <a:rPr lang="cs-CZ" sz="3200" dirty="0" smtClean="0">
                <a:solidFill>
                  <a:srgbClr val="7030A0"/>
                </a:solidFill>
              </a:rPr>
              <a:t> </a:t>
            </a:r>
            <a:r>
              <a:rPr lang="cs-CZ" sz="3200" dirty="0">
                <a:solidFill>
                  <a:srgbClr val="7030A0"/>
                </a:solidFill>
              </a:rPr>
              <a:t>- 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prod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Escape</a:t>
            </a:r>
            <a:r>
              <a:rPr lang="sk-SK" dirty="0" smtClean="0"/>
              <a:t> </a:t>
            </a:r>
            <a:r>
              <a:rPr lang="sk-SK" dirty="0" err="1" smtClean="0"/>
              <a:t>room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8845" y="2256124"/>
            <a:ext cx="11182570" cy="388077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www.flippity.net/sh.php?k=1QCbRaDTQlesVsDWKRjGBNfNL6ELEeIABlqoDger4x3k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8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REAKČNÉ TEPLO = Q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181686"/>
            <a:ext cx="11125460" cy="5556739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veličina, ktorá udáva, koľko tepla sa pri chemickej reakcii uvoľní/spotrebuje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ednotkou je [kJ.mol</a:t>
            </a:r>
            <a:r>
              <a:rPr lang="sk-SK" sz="2400" baseline="30000" dirty="0" smtClean="0"/>
              <a:t>-1</a:t>
            </a:r>
            <a:r>
              <a:rPr lang="sk-SK" sz="2400" dirty="0" smtClean="0"/>
              <a:t>]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 rovné </a:t>
            </a:r>
            <a:r>
              <a:rPr lang="sk-SK" sz="2400" b="1" u="sng" dirty="0" smtClean="0"/>
              <a:t>zmene </a:t>
            </a:r>
            <a:r>
              <a:rPr lang="sk-SK" sz="2400" b="1" u="sng" dirty="0" err="1" smtClean="0"/>
              <a:t>entalpie</a:t>
            </a:r>
            <a:r>
              <a:rPr lang="sk-SK" sz="2400" b="1" u="sng" dirty="0" smtClean="0"/>
              <a:t> </a:t>
            </a:r>
            <a:r>
              <a:rPr lang="el-GR" sz="2400" b="1" u="sng" dirty="0" smtClean="0"/>
              <a:t>Δ</a:t>
            </a:r>
            <a:r>
              <a:rPr lang="sk-SK" sz="2400" b="1" u="sng" dirty="0" smtClean="0"/>
              <a:t>H  </a:t>
            </a:r>
            <a:r>
              <a:rPr lang="sk-SK" sz="2400" dirty="0" smtClean="0"/>
              <a:t>(čítaj delta há))</a:t>
            </a:r>
          </a:p>
          <a:p>
            <a:pPr marL="0" indent="0">
              <a:buNone/>
            </a:pPr>
            <a:r>
              <a:rPr lang="sk-SK" sz="2400" dirty="0" smtClean="0"/>
              <a:t>Platí: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 určuje sa ako rozdiel </a:t>
            </a:r>
            <a:r>
              <a:rPr lang="sk-SK" sz="2400" dirty="0" err="1" smtClean="0"/>
              <a:t>entalpie</a:t>
            </a:r>
            <a:r>
              <a:rPr lang="sk-SK" sz="2400" dirty="0" smtClean="0"/>
              <a:t> produktov a </a:t>
            </a:r>
            <a:r>
              <a:rPr lang="sk-SK" sz="2400" dirty="0" err="1" smtClean="0"/>
              <a:t>reaktantov</a:t>
            </a:r>
            <a:r>
              <a:rPr lang="sk-SK" sz="2400" dirty="0" smtClean="0"/>
              <a:t> chemickej reakcie</a:t>
            </a: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-závisí od:  teploty, tlaku aj od látkového množstva R(priamo úmerne) </a:t>
            </a:r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1730324" y="2940146"/>
            <a:ext cx="2982351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/>
              <a:t>H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899137" y="4881466"/>
            <a:ext cx="7767712" cy="10691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 smtClean="0"/>
              <a:t>H =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prod</a:t>
            </a:r>
            <a:r>
              <a:rPr lang="sk-SK" sz="5400" baseline="-25000" dirty="0" smtClean="0"/>
              <a:t>. </a:t>
            </a:r>
            <a:r>
              <a:rPr lang="sk-SK" sz="5400" dirty="0" smtClean="0"/>
              <a:t>–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reakt</a:t>
            </a:r>
            <a:r>
              <a:rPr lang="sk-SK" sz="5400" baseline="-25000" dirty="0" smtClean="0"/>
              <a:t>.</a:t>
            </a:r>
            <a:endParaRPr lang="sk-SK" sz="5400" dirty="0"/>
          </a:p>
        </p:txBody>
      </p:sp>
      <p:sp>
        <p:nvSpPr>
          <p:cNvPr id="6" name="Obdĺžnik 5"/>
          <p:cNvSpPr/>
          <p:nvPr/>
        </p:nvSpPr>
        <p:spPr>
          <a:xfrm>
            <a:off x="4880860" y="2989384"/>
            <a:ext cx="6091311" cy="1315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C000"/>
                </a:solidFill>
              </a:rPr>
              <a:t>ENTALPIA (H) </a:t>
            </a:r>
            <a:r>
              <a:rPr lang="sk-SK" sz="2800" b="1" dirty="0">
                <a:solidFill>
                  <a:srgbClr val="FFC000"/>
                </a:solidFill>
              </a:rPr>
              <a:t>= tepelný obsah látky</a:t>
            </a:r>
          </a:p>
        </p:txBody>
      </p:sp>
    </p:spTree>
    <p:extLst>
      <p:ext uri="{BB962C8B-B14F-4D97-AF65-F5344CB8AC3E}">
        <p14:creationId xmlns:p14="http://schemas.microsoft.com/office/powerpoint/2010/main" val="270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3687" y="172872"/>
            <a:ext cx="8596668" cy="1320800"/>
          </a:xfrm>
        </p:spPr>
        <p:txBody>
          <a:bodyPr/>
          <a:lstStyle/>
          <a:p>
            <a:r>
              <a:rPr lang="sk-SK" dirty="0" smtClean="0"/>
              <a:t>TERMOCHEMICKÉ REAKCIE OBSAHUJÚ: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406769"/>
            <a:ext cx="10991503" cy="54512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Chemické vzorce zlúčení/značky prvkov (špecifikujú </a:t>
            </a:r>
            <a:r>
              <a:rPr lang="sk-SK" sz="2400" b="1" dirty="0" err="1" smtClean="0">
                <a:solidFill>
                  <a:srgbClr val="FF0000"/>
                </a:solidFill>
              </a:rPr>
              <a:t>reaktanty</a:t>
            </a:r>
            <a:r>
              <a:rPr lang="sk-SK" sz="2400" b="1" dirty="0" smtClean="0">
                <a:solidFill>
                  <a:srgbClr val="FF0000"/>
                </a:solidFill>
              </a:rPr>
              <a:t> a produkty</a:t>
            </a:r>
            <a:r>
              <a:rPr lang="sk-SK" sz="2400" b="1" dirty="0" smtClean="0"/>
              <a:t>)</a:t>
            </a:r>
            <a:br>
              <a:rPr lang="sk-SK" sz="2400" b="1" dirty="0" smtClean="0"/>
            </a:br>
            <a:endParaRPr lang="sk-SK" sz="2400" b="1" dirty="0" smtClean="0"/>
          </a:p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Skupenské stavy v zátvorke:</a:t>
            </a:r>
            <a:r>
              <a:rPr lang="sk-SK" sz="2400" b="1" dirty="0" smtClean="0"/>
              <a:t>    </a:t>
            </a:r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   </a:t>
            </a:r>
          </a:p>
          <a:p>
            <a:pPr marL="457200" indent="-457200">
              <a:buAutoNum type="arabicPeriod" startAt="3"/>
            </a:pPr>
            <a:r>
              <a:rPr lang="sk-SK" sz="2400" b="1" dirty="0" smtClean="0">
                <a:solidFill>
                  <a:srgbClr val="FF0000"/>
                </a:solidFill>
              </a:rPr>
              <a:t>Hodnotu reakčného tepla Q alebo 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sk-SK" sz="2400" b="1" dirty="0" smtClean="0">
                <a:solidFill>
                  <a:srgbClr val="FF0000"/>
                </a:solidFill>
              </a:rPr>
              <a:t>H  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      (priamo v reakcii, alebo vedľa rekcie)</a:t>
            </a:r>
          </a:p>
          <a:p>
            <a:pPr marL="0" indent="0">
              <a:buNone/>
            </a:pPr>
            <a:r>
              <a:rPr lang="sk-SK" dirty="0" err="1" smtClean="0"/>
              <a:t>Pr</a:t>
            </a:r>
            <a:r>
              <a:rPr lang="sk-SK" dirty="0" smtClean="0"/>
              <a:t>.      </a:t>
            </a:r>
            <a:r>
              <a:rPr lang="pt-BR" dirty="0" smtClean="0"/>
              <a:t>Ca(s</a:t>
            </a:r>
            <a:r>
              <a:rPr lang="pt-BR" dirty="0"/>
              <a:t>) + 2 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O(l</a:t>
            </a:r>
            <a:r>
              <a:rPr lang="pt-BR" dirty="0"/>
              <a:t>) </a:t>
            </a:r>
            <a:r>
              <a:rPr lang="pt-BR" dirty="0" smtClean="0">
                <a:latin typeface="Times New Roman"/>
                <a:cs typeface="Times New Roman"/>
              </a:rPr>
              <a:t>→</a:t>
            </a:r>
            <a:r>
              <a:rPr lang="sk-SK" dirty="0" smtClean="0">
                <a:latin typeface="Times New Roman"/>
                <a:cs typeface="Times New Roman"/>
              </a:rPr>
              <a:t> </a:t>
            </a:r>
            <a:r>
              <a:rPr lang="pt-BR" dirty="0" smtClean="0"/>
              <a:t>Ca </a:t>
            </a:r>
            <a:r>
              <a:rPr lang="pt-BR" dirty="0"/>
              <a:t>(</a:t>
            </a:r>
            <a:r>
              <a:rPr lang="pt-BR" dirty="0" smtClean="0"/>
              <a:t>OH)</a:t>
            </a:r>
            <a:r>
              <a:rPr lang="pt-BR" baseline="-25000" dirty="0" smtClean="0"/>
              <a:t>2</a:t>
            </a:r>
            <a:r>
              <a:rPr lang="pt-BR" dirty="0" smtClean="0"/>
              <a:t>(aq</a:t>
            </a:r>
            <a:r>
              <a:rPr lang="pt-BR" dirty="0"/>
              <a:t>) +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(g</a:t>
            </a:r>
            <a:r>
              <a:rPr lang="pt-BR" dirty="0"/>
              <a:t>) </a:t>
            </a:r>
            <a:r>
              <a:rPr lang="sk-SK" dirty="0" smtClean="0"/>
              <a:t>                        </a:t>
            </a:r>
            <a:r>
              <a:rPr lang="pt-BR" b="1" dirty="0" smtClean="0"/>
              <a:t>Δ </a:t>
            </a:r>
            <a:r>
              <a:rPr lang="pt-BR" b="1" dirty="0"/>
              <a:t>H</a:t>
            </a:r>
            <a:r>
              <a:rPr lang="pt-BR" dirty="0"/>
              <a:t> </a:t>
            </a:r>
            <a:r>
              <a:rPr lang="pt-BR" b="1" dirty="0"/>
              <a:t>= - 431,1 kJ. </a:t>
            </a:r>
            <a:r>
              <a:rPr lang="pt-BR" b="1" dirty="0" smtClean="0"/>
              <a:t>mol</a:t>
            </a:r>
            <a:r>
              <a:rPr lang="pt-BR" b="1" baseline="30000" dirty="0" smtClean="0"/>
              <a:t>-1</a:t>
            </a:r>
            <a:endParaRPr lang="sk-SK" b="1" baseline="30000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88111"/>
              </p:ext>
            </p:extLst>
          </p:nvPr>
        </p:nvGraphicFramePr>
        <p:xfrm>
          <a:off x="1592614" y="3154108"/>
          <a:ext cx="3359397" cy="146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397"/>
              </a:tblGrid>
              <a:tr h="14653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 err="1" smtClean="0"/>
                        <a:t>g-gaseus</a:t>
                      </a:r>
                      <a:r>
                        <a:rPr lang="sk-SK" sz="2000" b="1" dirty="0" smtClean="0"/>
                        <a:t> – plynné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/>
                        <a:t>l-liquidus</a:t>
                      </a:r>
                      <a:r>
                        <a:rPr lang="sk-SK" sz="2000" b="1" dirty="0" smtClean="0"/>
                        <a:t> – kvapalné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/>
                        <a:t>s-solidus</a:t>
                      </a:r>
                      <a:r>
                        <a:rPr lang="sk-SK" sz="2000" b="1" dirty="0" smtClean="0"/>
                        <a:t> - tuhé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/>
                        <a:t>aq-aqua</a:t>
                      </a:r>
                      <a:r>
                        <a:rPr lang="sk-SK" sz="2000" b="1" dirty="0" smtClean="0"/>
                        <a:t> - vodný roztok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aoblený obdĺžnik 4"/>
          <p:cNvSpPr/>
          <p:nvPr/>
        </p:nvSpPr>
        <p:spPr>
          <a:xfrm>
            <a:off x="1330655" y="5929953"/>
            <a:ext cx="10024282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>
                <a:solidFill>
                  <a:schemeClr val="tx1"/>
                </a:solidFill>
              </a:rPr>
              <a:t>Reakčné teplo chemickej reakcie, pri štandardných podmienkach označujeme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</a:rPr>
              <a:t>Δ</a:t>
            </a:r>
            <a:r>
              <a:rPr lang="sk-SK" b="1" dirty="0">
                <a:solidFill>
                  <a:schemeClr val="tx1"/>
                </a:solidFill>
              </a:rPr>
              <a:t>H</a:t>
            </a:r>
            <a:r>
              <a:rPr lang="sk-SK" b="1" baseline="30000" dirty="0">
                <a:solidFill>
                  <a:schemeClr val="tx1"/>
                </a:solidFill>
              </a:rPr>
              <a:t>0</a:t>
            </a:r>
            <a:r>
              <a:rPr lang="sk-SK" b="1" dirty="0">
                <a:solidFill>
                  <a:schemeClr val="tx1"/>
                </a:solidFill>
              </a:rPr>
              <a:t>. </a:t>
            </a:r>
          </a:p>
          <a:p>
            <a:r>
              <a:rPr lang="sk-SK" b="1" dirty="0">
                <a:solidFill>
                  <a:schemeClr val="tx1"/>
                </a:solidFill>
              </a:rPr>
              <a:t>(štandardné podmienky: teplota 298,15 K , tlak 101,3 kPa)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026"/>
            <a:ext cx="10661226" cy="551642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sú  </a:t>
            </a:r>
            <a:r>
              <a:rPr lang="sk-SK" sz="3200" dirty="0"/>
              <a:t>reakcie, pri ktorých </a:t>
            </a:r>
            <a:r>
              <a:rPr lang="sk-SK" sz="3200" b="1" dirty="0">
                <a:solidFill>
                  <a:srgbClr val="FF0000"/>
                </a:solidFill>
              </a:rPr>
              <a:t>sa </a:t>
            </a:r>
            <a:r>
              <a:rPr lang="sk-SK" sz="3200" b="1" dirty="0" smtClean="0">
                <a:solidFill>
                  <a:srgbClr val="FF0000"/>
                </a:solidFill>
              </a:rPr>
              <a:t>teplo (energia) </a:t>
            </a:r>
            <a:r>
              <a:rPr lang="sk-SK" sz="3200" b="1" dirty="0">
                <a:solidFill>
                  <a:srgbClr val="FF0000"/>
                </a:solidFill>
              </a:rPr>
              <a:t>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</a:t>
            </a:r>
            <a:r>
              <a:rPr lang="sk-SK" sz="3200" dirty="0" smtClean="0"/>
              <a:t>(</a:t>
            </a:r>
            <a:r>
              <a:rPr lang="sk-SK" sz="3200" dirty="0" err="1" smtClean="0"/>
              <a:t>plynu,dreva</a:t>
            </a:r>
            <a:r>
              <a:rPr lang="sk-SK" sz="3200" dirty="0" smtClean="0"/>
              <a:t>, uhlia...), dýchanie</a:t>
            </a:r>
          </a:p>
          <a:p>
            <a:pPr marL="0" indent="0">
              <a:buNone/>
            </a:pPr>
            <a:r>
              <a:rPr lang="sk-SK" sz="3200" dirty="0"/>
              <a:t>r</a:t>
            </a:r>
            <a:r>
              <a:rPr lang="sk-SK" sz="3200" b="1" dirty="0" smtClean="0"/>
              <a:t>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49" y="3349641"/>
            <a:ext cx="1694152" cy="2420218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43250" t="34078" r="25500" b="14597"/>
          <a:stretch>
            <a:fillRect/>
          </a:stretch>
        </p:blipFill>
        <p:spPr bwMode="auto">
          <a:xfrm>
            <a:off x="5505094" y="3410578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734864" y="3173938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="" xmlns:a16="http://schemas.microsoft.com/office/drawing/2014/main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6" y="0"/>
            <a:ext cx="1757943" cy="1646681"/>
          </a:xfrm>
          <a:prstGeom prst="rect">
            <a:avLst/>
          </a:prstGeom>
        </p:spPr>
      </p:pic>
      <p:sp>
        <p:nvSpPr>
          <p:cNvPr id="4" name="Zaoblený obdĺžnik 3"/>
          <p:cNvSpPr/>
          <p:nvPr/>
        </p:nvSpPr>
        <p:spPr>
          <a:xfrm>
            <a:off x="189178" y="5811544"/>
            <a:ext cx="5979609" cy="8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Horenie zemného plynu (metánu): </a:t>
            </a:r>
          </a:p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CH</a:t>
            </a:r>
            <a:r>
              <a:rPr lang="sk-SK" sz="2000" baseline="-25000" dirty="0" smtClean="0">
                <a:solidFill>
                  <a:schemeClr val="tx1"/>
                </a:solidFill>
              </a:rPr>
              <a:t>4</a:t>
            </a:r>
            <a:r>
              <a:rPr lang="sk-SK" sz="2000" dirty="0" smtClean="0">
                <a:solidFill>
                  <a:schemeClr val="tx1"/>
                </a:solidFill>
              </a:rPr>
              <a:t> (g) + 2O</a:t>
            </a:r>
            <a:r>
              <a:rPr lang="sk-SK" sz="2000" baseline="-25000" dirty="0" smtClean="0">
                <a:solidFill>
                  <a:schemeClr val="tx1"/>
                </a:solidFill>
              </a:rPr>
              <a:t>2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 CO</a:t>
            </a:r>
            <a:r>
              <a:rPr lang="sk-SK" sz="20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+ 2H</a:t>
            </a:r>
            <a:r>
              <a:rPr lang="sk-SK" sz="2000" baseline="-25000" dirty="0" smtClean="0">
                <a:solidFill>
                  <a:schemeClr val="tx1"/>
                </a:solidFill>
              </a:rPr>
              <a:t>2</a:t>
            </a:r>
            <a:r>
              <a:rPr lang="sk-SK" sz="2000" dirty="0" smtClean="0">
                <a:solidFill>
                  <a:schemeClr val="tx1"/>
                </a:solidFill>
              </a:rPr>
              <a:t>O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+ E(Q)  </a:t>
            </a:r>
            <a:endParaRPr lang="sk-SK" sz="2000" baseline="-25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Obrázok ZDARMA(2776075): Dom Komín Dym Clip Art. | Autor: Madartis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5" y="3126324"/>
            <a:ext cx="2685219" cy="26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="" xmlns:a16="http://schemas.microsoft.com/office/drawing/2014/main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45" y="290492"/>
            <a:ext cx="13323999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</a:t>
            </a:r>
          </a:p>
          <a:p>
            <a:pPr marL="0" indent="0" algn="ctr">
              <a:buNone/>
            </a:pP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048000" y="5223228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&lt; 0    </a:t>
            </a:r>
            <a:endParaRPr lang="sk-SK" sz="5400" dirty="0"/>
          </a:p>
        </p:txBody>
      </p:sp>
      <p:sp>
        <p:nvSpPr>
          <p:cNvPr id="3" name="Oblak 2"/>
          <p:cNvSpPr/>
          <p:nvPr/>
        </p:nvSpPr>
        <p:spPr>
          <a:xfrm>
            <a:off x="5682663" y="4828607"/>
            <a:ext cx="5777913" cy="210457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  záporné číslo  !!!</a:t>
            </a:r>
            <a:endParaRPr lang="sk-SK" sz="2400" dirty="0"/>
          </a:p>
        </p:txBody>
      </p:sp>
      <p:sp>
        <p:nvSpPr>
          <p:cNvPr id="4" name="Mínus 3"/>
          <p:cNvSpPr/>
          <p:nvPr/>
        </p:nvSpPr>
        <p:spPr>
          <a:xfrm>
            <a:off x="6298085" y="5583350"/>
            <a:ext cx="1419451" cy="5950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ek 4">
            <a:extLst>
              <a:ext uri="{FF2B5EF4-FFF2-40B4-BE49-F238E27FC236}">
                <a16:creationId xmlns="" xmlns:a16="http://schemas.microsoft.com/office/drawing/2014/main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961384" y="4485860"/>
            <a:ext cx="1230616" cy="2372140"/>
          </a:xfrm>
          <a:prstGeom prst="rect">
            <a:avLst/>
          </a:prstGeom>
        </p:spPr>
      </p:pic>
      <p:pic>
        <p:nvPicPr>
          <p:cNvPr id="2050" name="Picture 2" descr="Zdroj: http://images.google.sk/imgres?imgurl=http://upload.wikimedia.org/wikipedia/commons/9/9e/Entalpia_r_exotermica.PNG&amp;imgrefurl=http://commons.wikimedia.org/wiki/File:Entalpia_r_exotermica.PNG&amp;usg=__qWYGW5F6_Ohaq2D1K4AxioPMfmI=&amp;h=322&amp;w=335&amp;sz=5&amp;hl=sk&amp;start=2&amp;um=1&amp;tbnid=fMrdqJHT7zLegM:&amp;tbnh=114&amp;tbnw=119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8"/>
          <a:stretch/>
        </p:blipFill>
        <p:spPr bwMode="auto">
          <a:xfrm>
            <a:off x="113373" y="1833196"/>
            <a:ext cx="4050442" cy="33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0" y="533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484019" y="1833196"/>
            <a:ext cx="6976557" cy="23211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</a:t>
            </a:r>
            <a:r>
              <a:rPr lang="sk-SK" sz="3200" u="sng" dirty="0" smtClean="0"/>
              <a:t>menšia</a:t>
            </a:r>
            <a:r>
              <a:rPr lang="sk-SK" sz="3200" dirty="0" smtClean="0"/>
              <a:t>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0" y="3866200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0" y="2705615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2643561" y="3621024"/>
            <a:ext cx="4262206" cy="140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="" xmlns:a16="http://schemas.microsoft.com/office/drawing/2014/main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0" y="5485359"/>
            <a:ext cx="5422099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</a:t>
            </a:r>
            <a:r>
              <a:rPr lang="sk-SK" sz="3200" b="1" dirty="0" smtClean="0">
                <a:solidFill>
                  <a:srgbClr val="FF0000"/>
                </a:solidFill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→  K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OH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r>
              <a:rPr lang="sk-SK" sz="3200" dirty="0" smtClean="0"/>
              <a:t>draslík </a:t>
            </a:r>
            <a:r>
              <a:rPr lang="sk-SK" sz="3200" dirty="0"/>
              <a:t>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="" xmlns:a16="http://schemas.microsoft.com/office/drawing/2014/main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="" xmlns:a16="http://schemas.microsoft.com/office/drawing/2014/main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123332" y="5594541"/>
            <a:ext cx="6508379" cy="83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Na(s)+ 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(l) 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 </a:t>
            </a:r>
            <a:r>
              <a:rPr lang="sk-SK" sz="3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NaOH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pic>
        <p:nvPicPr>
          <p:cNvPr id="8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053916" y="2169995"/>
            <a:ext cx="1915170" cy="3306779"/>
          </a:xfrm>
          <a:prstGeom prst="rect">
            <a:avLst/>
          </a:prstGeom>
        </p:spPr>
      </p:pic>
      <p:sp>
        <p:nvSpPr>
          <p:cNvPr id="3" name="Oblak 2"/>
          <p:cNvSpPr/>
          <p:nvPr/>
        </p:nvSpPr>
        <p:spPr>
          <a:xfrm>
            <a:off x="9236927" y="928049"/>
            <a:ext cx="2856931" cy="124194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Je to OK?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756" y="5727205"/>
            <a:ext cx="11978244" cy="13208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Neutralizácia            tuhnutie malty            </a:t>
            </a:r>
            <a:r>
              <a:rPr lang="sk-SK" dirty="0" err="1" smtClean="0">
                <a:solidFill>
                  <a:schemeClr val="tx1"/>
                </a:solidFill>
              </a:rPr>
              <a:t>aluminotermia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zváranie koľajníc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58482" y="381329"/>
            <a:ext cx="107012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Rozpúšťanie </a:t>
            </a:r>
            <a:r>
              <a:rPr lang="sk-SK" dirty="0" err="1" smtClean="0">
                <a:solidFill>
                  <a:schemeClr val="tx1"/>
                </a:solidFill>
              </a:rPr>
              <a:t>NaOH</a:t>
            </a:r>
            <a:r>
              <a:rPr lang="sk-SK" dirty="0" smtClean="0">
                <a:solidFill>
                  <a:schemeClr val="tx1"/>
                </a:solidFill>
              </a:rPr>
              <a:t> vo vode aj riedenie kyselín s vodou – kadička je teplá!!!!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Hasenie vápna – prudká exotermická reakcia!!!!!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5122" name="Picture 2" descr="Výroba mált a betónu | Urob si sá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2950273"/>
            <a:ext cx="4161133" cy="27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borovna.sk – portál pre učiteľo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r="13953"/>
          <a:stretch/>
        </p:blipFill>
        <p:spPr bwMode="auto">
          <a:xfrm>
            <a:off x="758482" y="1861587"/>
            <a:ext cx="2616592" cy="21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utralizácia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8" b="17025"/>
          <a:stretch/>
        </p:blipFill>
        <p:spPr bwMode="auto">
          <a:xfrm>
            <a:off x="1" y="4074692"/>
            <a:ext cx="3882682" cy="16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oldadura aluminotèrmica - Viquipèdia, l'enciclopèdia lli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85" y="2877271"/>
            <a:ext cx="3825573" cy="2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39529" cy="203512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EXOTERMICKÁ REAKCIA </a:t>
            </a:r>
            <a:br>
              <a:rPr lang="sk-SK" dirty="0" smtClean="0"/>
            </a:br>
            <a:r>
              <a:rPr lang="sk-SK" dirty="0" smtClean="0">
                <a:solidFill>
                  <a:schemeClr val="tx1"/>
                </a:solidFill>
              </a:rPr>
              <a:t>Rozklad peroxidu vodíka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katalyzátor je MnO</a:t>
            </a:r>
            <a:r>
              <a:rPr lang="sk-SK" cap="all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burel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2H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O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(aq)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→O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 (g) + 2H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O (g)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dôkaz kyslíka tlejúcou </a:t>
            </a:r>
            <a:r>
              <a:rPr lang="sk-SK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špajdlou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ktorá sa rozhorí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146" name="Picture 2" descr="Rozklad peroxidu vodíku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32003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dmety.skylan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4037561"/>
            <a:ext cx="9623132" cy="22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</TotalTime>
  <Words>1329</Words>
  <Application>Microsoft Office PowerPoint</Application>
  <PresentationFormat>Vlastná</PresentationFormat>
  <Paragraphs>225</Paragraphs>
  <Slides>26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Fazeta</vt:lpstr>
      <vt:lpstr>ENERGETICKÉ ZMENY PRI CHEMICKÝCH REAKCIÁCH</vt:lpstr>
      <vt:lpstr>TERMOCHÉMIA</vt:lpstr>
      <vt:lpstr>REAKČNÉ TEPLO = Q</vt:lpstr>
      <vt:lpstr>TERMOCHEMICKÉ REAKCIE OBSAHUJÚ:</vt:lpstr>
      <vt:lpstr>1. EXOTERMICKÉ REAKCIE</vt:lpstr>
      <vt:lpstr>Prezentácia programu PowerPoint</vt:lpstr>
      <vt:lpstr>PRÍKLADY NA EXOTERMICKÉ REAKCIE</vt:lpstr>
      <vt:lpstr>Neutralizácia            tuhnutie malty            aluminotermia                                                                  zváranie koľajníc</vt:lpstr>
      <vt:lpstr>EXOTERMICKÁ REAKCIA  Rozklad peroxidu vodíka  katalyzátor je MnO2 (burel) 2H2O2(aq) →O2 (g) + 2H2O (g) dôkaz kyslíka tlejúcou špajdlou, ktorá sa rozhorí  </vt:lpstr>
      <vt:lpstr>2. ENDOTERMICKÉ REAKCIE</vt:lpstr>
      <vt:lpstr>2. ENDOTERMICKÉ REAKCIE</vt:lpstr>
      <vt:lpstr>PRÍKLADY NA ENDOTERMICKÉ REAKCIE</vt:lpstr>
      <vt:lpstr>3.batérií napr. v telefóne  4. tvorba fosílnych palív  vznik uhlia, ropy a zemného  plynu 5.  </vt:lpstr>
      <vt:lpstr>Topenie ľadu a vyparovanie – teplo treba dodať – ENDO dej </vt:lpstr>
      <vt:lpstr>Porovnanie fotosyntézy a dýchania</vt:lpstr>
      <vt:lpstr>Fakty o priebehu chemických reakcií</vt:lpstr>
      <vt:lpstr>Ako zapisujeme reakčné teplo k reakcii?</vt:lpstr>
      <vt:lpstr>DVA TERMOCHEMICKÉ ZÁKONY</vt:lpstr>
      <vt:lpstr>Prezentácia programu PowerPoint</vt:lpstr>
      <vt:lpstr>Prezentácia programu PowerPoint</vt:lpstr>
      <vt:lpstr>Tepelné javy pri rozpúšťaní tuhých látok vo vode – KI, NaCl, Na2CO3 . 10 H2O, NaOH)   </vt:lpstr>
      <vt:lpstr>Prezentácia programu PowerPoint</vt:lpstr>
      <vt:lpstr>Prezentácia programu PowerPoint</vt:lpstr>
      <vt:lpstr>1.Výpočet ZLUČOVACIEHO reakčného tepla z tabuľkových hodnôt </vt:lpstr>
      <vt:lpstr>Prezentácia programu PowerPoint</vt:lpstr>
      <vt:lpstr>Escape room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spravca</cp:lastModifiedBy>
  <cp:revision>66</cp:revision>
  <dcterms:created xsi:type="dcterms:W3CDTF">2020-01-13T20:47:36Z</dcterms:created>
  <dcterms:modified xsi:type="dcterms:W3CDTF">2021-04-25T14:30:27Z</dcterms:modified>
</cp:coreProperties>
</file>