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6" r:id="rId13"/>
    <p:sldId id="267" r:id="rId14"/>
    <p:sldId id="265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CDC8-887F-4375-8458-D5DA47EE965D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893D-11B4-4F63-94C2-62FE752B7F4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2791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6786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2678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2678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ACD331-9047-4370-B7DD-67C8835E7B04}" type="datetimeFigureOut">
              <a:rPr lang="sk-SK" smtClean="0"/>
              <a:pPr/>
              <a:t>6. 4. 2020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youtube.com/watch?feature=player_embedded&amp;v=WFpBRfLtbIo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youtube.com/watch?feature=player_embedded&amp;v=7pR7TNzJ_pA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214553"/>
            <a:ext cx="7772400" cy="266224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Jednobunkové organizmy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57752" y="5929330"/>
            <a:ext cx="3557590" cy="5477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sk-SK" dirty="0" smtClean="0"/>
              <a:t>Mgr. Ivana Sokolská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388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Stavba bunky črievičky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283186" cy="566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 flipV="1">
            <a:off x="4826229" y="1556793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022967" y="2276872"/>
            <a:ext cx="1549033" cy="22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27895" y="3882927"/>
            <a:ext cx="165618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267744" y="3356992"/>
            <a:ext cx="1853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V="1">
            <a:off x="1798286" y="3435097"/>
            <a:ext cx="2449362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2036797" y="5157192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5135354" y="4653136"/>
            <a:ext cx="1897627" cy="71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6084168" y="1139125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  <a:endParaRPr lang="sk-SK" sz="2000" b="1" dirty="0">
              <a:solidFill>
                <a:srgbClr val="C0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927441" y="3435097"/>
            <a:ext cx="300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BUNKOVÉ  ÚSTOČKÁ</a:t>
            </a:r>
          </a:p>
          <a:p>
            <a:r>
              <a:rPr lang="sk-SK" sz="2000" b="1" dirty="0" smtClean="0"/>
              <a:t>         prijímajú potravu</a:t>
            </a:r>
          </a:p>
          <a:p>
            <a:r>
              <a:rPr lang="sk-SK" sz="2000" b="1" dirty="0"/>
              <a:t> </a:t>
            </a:r>
            <a:r>
              <a:rPr lang="sk-SK" sz="2000" b="1" dirty="0" smtClean="0"/>
              <a:t>                (baktérie)</a:t>
            </a:r>
            <a:endParaRPr lang="sk-SK" sz="2000" b="1" dirty="0"/>
          </a:p>
        </p:txBody>
      </p:sp>
      <p:sp>
        <p:nvSpPr>
          <p:cNvPr id="32" name="BlokTextu 31"/>
          <p:cNvSpPr txBox="1"/>
          <p:nvPr/>
        </p:nvSpPr>
        <p:spPr>
          <a:xfrm>
            <a:off x="106415" y="5733255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</a:p>
          <a:p>
            <a:r>
              <a:rPr lang="sk-SK" sz="2000" b="1" dirty="0"/>
              <a:t>p</a:t>
            </a:r>
            <a:r>
              <a:rPr lang="sk-SK" sz="2000" b="1" dirty="0" smtClean="0"/>
              <a:t>rebieha trávenie potravy</a:t>
            </a:r>
            <a:endParaRPr lang="sk-SK" sz="2000" b="1" dirty="0"/>
          </a:p>
        </p:txBody>
      </p:sp>
      <p:sp>
        <p:nvSpPr>
          <p:cNvPr id="35" name="BlokTextu 34"/>
          <p:cNvSpPr txBox="1"/>
          <p:nvPr/>
        </p:nvSpPr>
        <p:spPr>
          <a:xfrm>
            <a:off x="5773845" y="4504207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                    </a:t>
            </a:r>
            <a:r>
              <a:rPr lang="sk-SK" sz="2000" b="1" dirty="0" smtClean="0">
                <a:solidFill>
                  <a:srgbClr val="C00000"/>
                </a:solidFill>
              </a:rPr>
              <a:t>BRVY</a:t>
            </a:r>
          </a:p>
          <a:p>
            <a:r>
              <a:rPr lang="sk-SK" sz="2000" b="1" dirty="0" smtClean="0"/>
              <a:t>          umožňujú pohyb</a:t>
            </a:r>
            <a:endParaRPr lang="sk-SK" sz="2000" b="1" dirty="0"/>
          </a:p>
        </p:txBody>
      </p:sp>
      <p:sp>
        <p:nvSpPr>
          <p:cNvPr id="33" name="BlokTextu 32"/>
          <p:cNvSpPr txBox="1"/>
          <p:nvPr/>
        </p:nvSpPr>
        <p:spPr>
          <a:xfrm>
            <a:off x="149288" y="1905331"/>
            <a:ext cx="370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STIAHNUTEĽNÁ VAKUOLA</a:t>
            </a:r>
          </a:p>
          <a:p>
            <a:r>
              <a:rPr lang="sk-SK" sz="2000" b="1" dirty="0"/>
              <a:t>z</a:t>
            </a:r>
            <a:r>
              <a:rPr lang="sk-SK" sz="2000" b="1" dirty="0" smtClean="0"/>
              <a:t>abezpečuje vylučovanie vody a prebytočných látok</a:t>
            </a:r>
            <a:endParaRPr lang="sk-SK" sz="2000" b="1" dirty="0"/>
          </a:p>
        </p:txBody>
      </p:sp>
      <p:sp>
        <p:nvSpPr>
          <p:cNvPr id="36" name="BlokTextu 35"/>
          <p:cNvSpPr txBox="1"/>
          <p:nvPr/>
        </p:nvSpPr>
        <p:spPr>
          <a:xfrm>
            <a:off x="194068" y="3081154"/>
            <a:ext cx="313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VEĽKÉ JADRO </a:t>
            </a:r>
          </a:p>
          <a:p>
            <a:r>
              <a:rPr lang="sk-SK" sz="2000" b="1" dirty="0" smtClean="0"/>
              <a:t>riadi životné procesy</a:t>
            </a:r>
            <a:endParaRPr lang="sk-SK" sz="2000" b="1" dirty="0"/>
          </a:p>
        </p:txBody>
      </p:sp>
      <p:sp>
        <p:nvSpPr>
          <p:cNvPr id="39" name="BlokTextu 38"/>
          <p:cNvSpPr txBox="1"/>
          <p:nvPr/>
        </p:nvSpPr>
        <p:spPr>
          <a:xfrm>
            <a:off x="106415" y="4521893"/>
            <a:ext cx="29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MALÉ JADRO</a:t>
            </a:r>
          </a:p>
          <a:p>
            <a:r>
              <a:rPr lang="sk-SK" sz="2000" b="1" dirty="0"/>
              <a:t>r</a:t>
            </a:r>
            <a:r>
              <a:rPr lang="sk-SK" sz="2000" b="1" dirty="0" smtClean="0"/>
              <a:t>iadi rozmnožovanie</a:t>
            </a:r>
            <a:endParaRPr lang="sk-SK" sz="2000" b="1" dirty="0"/>
          </a:p>
        </p:txBody>
      </p:sp>
      <p:cxnSp>
        <p:nvCxnSpPr>
          <p:cNvPr id="41" name="Rovná spojnica 40"/>
          <p:cNvCxnSpPr/>
          <p:nvPr/>
        </p:nvCxnSpPr>
        <p:spPr>
          <a:xfrm flipV="1">
            <a:off x="4923363" y="2708921"/>
            <a:ext cx="116080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lokTextu 41"/>
          <p:cNvSpPr txBox="1"/>
          <p:nvPr/>
        </p:nvSpPr>
        <p:spPr>
          <a:xfrm>
            <a:off x="5933801" y="2504695"/>
            <a:ext cx="315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CYTOPLAZMATICKÁ BLANA </a:t>
            </a:r>
            <a:r>
              <a:rPr lang="sk-SK" sz="2000" b="1" dirty="0" smtClean="0"/>
              <a:t>chráni bunku</a:t>
            </a:r>
            <a:endParaRPr lang="sk-SK" sz="2000" b="1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4277617" y="5373218"/>
            <a:ext cx="1806551" cy="216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6084167" y="5481229"/>
            <a:ext cx="2485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</a:t>
            </a:r>
            <a:r>
              <a:rPr lang="sk-SK" sz="2000" b="1" dirty="0" smtClean="0"/>
              <a:t>     vypĺňa bunku</a:t>
            </a:r>
            <a:endParaRPr lang="sk-SK" sz="2000" b="1" dirty="0"/>
          </a:p>
        </p:txBody>
      </p:sp>
    </p:spTree>
    <p:extLst>
      <p:ext uri="{BB962C8B-B14F-4D97-AF65-F5344CB8AC3E}">
        <p14:creationId xmlns="" xmlns:p14="http://schemas.microsoft.com/office/powerpoint/2010/main" val="246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/>
          <a:lstStyle/>
          <a:p>
            <a:r>
              <a:rPr lang="sk-SK" sz="3600" dirty="0" smtClean="0"/>
              <a:t>Predtým sa rozmnožuje </a:t>
            </a:r>
            <a:r>
              <a:rPr lang="sk-SK" sz="3600" dirty="0" smtClean="0">
                <a:solidFill>
                  <a:srgbClr val="C00000"/>
                </a:solidFill>
              </a:rPr>
              <a:t>spájaním</a:t>
            </a:r>
            <a:endParaRPr lang="sk-SK" sz="3600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006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ctr"/>
            <a:r>
              <a:rPr lang="sk-SK" sz="3000" b="1" dirty="0">
                <a:solidFill>
                  <a:schemeClr val="tx1"/>
                </a:solidFill>
              </a:rPr>
              <a:t>d</a:t>
            </a:r>
            <a:r>
              <a:rPr lang="sk-SK" sz="3000" b="1" dirty="0" smtClean="0">
                <a:solidFill>
                  <a:schemeClr val="tx1"/>
                </a:solidFill>
              </a:rPr>
              <a:t>ve </a:t>
            </a:r>
            <a:r>
              <a:rPr lang="sk-SK" sz="3000" b="1" dirty="0">
                <a:solidFill>
                  <a:schemeClr val="tx1"/>
                </a:solidFill>
              </a:rPr>
              <a:t>č</a:t>
            </a:r>
            <a:r>
              <a:rPr lang="sk-SK" sz="3000" b="1" dirty="0" smtClean="0">
                <a:solidFill>
                  <a:schemeClr val="tx1"/>
                </a:solidFill>
              </a:rPr>
              <a:t>rievičky sa spoja a vymenia si časti malého jadra, potom sa oddelia a pokračuje delenie</a:t>
            </a:r>
            <a:endParaRPr lang="sk-SK" sz="3000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://www.oskole.sk/userfiles/image/Zofia/M%C3%A1j/Biol%C3%B3gia/jednobunkovce2_html_103ff10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3"/>
            <a:ext cx="6408712" cy="3887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96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20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dirty="0" smtClean="0"/>
              <a:t>Význam črievičky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4041648" cy="5073744"/>
          </a:xfrm>
        </p:spPr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>Črievička sa živí baktériami a čiastočkami rozkladajúcich sa organických látok </a:t>
            </a:r>
          </a:p>
          <a:p>
            <a:pPr marL="0" indent="0">
              <a:buNone/>
            </a:pPr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Pomáha tak pri čistení potokov, riek, vodných nádrží.</a:t>
            </a:r>
          </a:p>
          <a:p>
            <a:pPr marL="0" indent="0">
              <a:buNone/>
            </a:pPr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Je potravou pre iné vodné živočíchy napr. nezmara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>
          <a:xfrm>
            <a:off x="4672584" y="1124744"/>
            <a:ext cx="4041648" cy="5001291"/>
          </a:xfrm>
        </p:spPr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www.youtube.com/watch?feature=player_embedded&amp;v=WFpBRfLtbIo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9218" name="Picture 2" descr="Mikroskopický záber &amp;ccaron;rievi&amp;ccaron;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91843" y="2797189"/>
            <a:ext cx="2732314" cy="3563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02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08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dirty="0" smtClean="0"/>
              <a:t>Meňavka veľká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4041648" cy="5001736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Dosahuje veľkosť 1 mm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Živí sa baktériami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Žije vo vode – je súčasťou planktónu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Má premenlivý tvar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www.youtube.com/watch?feature=player_embedded&amp;v=7pR7TNzJ_pA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6146" name="Picture 2" descr="Meňavka veľká - 3D-model - CL Mozaik Digitálne Vyučovan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3" y="4000504"/>
            <a:ext cx="4715601" cy="2582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44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075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Stavba tela meňavky veľkej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5740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42" name="Picture 2" descr="http://www.guh.cz/edu/bi/biologie_bezobratli/foto01/foto_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27234" y="1410808"/>
            <a:ext cx="2883382" cy="4104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1907704" y="2471192"/>
            <a:ext cx="2736304" cy="4973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1907704" y="3969068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891827" y="3969068"/>
            <a:ext cx="2320133" cy="6840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5364088" y="2471192"/>
            <a:ext cx="1296144" cy="4973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H="1" flipV="1">
            <a:off x="5076056" y="3688351"/>
            <a:ext cx="2304256" cy="82076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H="1" flipV="1">
            <a:off x="4761206" y="4217722"/>
            <a:ext cx="602882" cy="10834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755576" y="2270129"/>
            <a:ext cx="1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JADRO</a:t>
            </a:r>
            <a:endParaRPr lang="sk-SK" sz="2000" b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107503" y="3688351"/>
            <a:ext cx="2944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PANÔŽKY</a:t>
            </a:r>
          </a:p>
          <a:p>
            <a:r>
              <a:rPr lang="sk-SK" sz="2000" b="1" dirty="0"/>
              <a:t>v</a:t>
            </a:r>
            <a:r>
              <a:rPr lang="sk-SK" sz="2000" b="1" dirty="0" smtClean="0"/>
              <a:t>ýbežky cytoplazmy- umožňujú pohyb</a:t>
            </a:r>
            <a:endParaRPr lang="sk-SK" sz="2000" b="1" dirty="0"/>
          </a:p>
        </p:txBody>
      </p:sp>
      <p:sp>
        <p:nvSpPr>
          <p:cNvPr id="24" name="BlokTextu 23"/>
          <p:cNvSpPr txBox="1"/>
          <p:nvPr/>
        </p:nvSpPr>
        <p:spPr>
          <a:xfrm>
            <a:off x="4249719" y="5301208"/>
            <a:ext cx="262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CYTOPLAZMA</a:t>
            </a:r>
            <a:endParaRPr lang="sk-SK" sz="2000" b="1" dirty="0"/>
          </a:p>
        </p:txBody>
      </p:sp>
      <p:sp>
        <p:nvSpPr>
          <p:cNvPr id="25" name="BlokTextu 24"/>
          <p:cNvSpPr txBox="1"/>
          <p:nvPr/>
        </p:nvSpPr>
        <p:spPr>
          <a:xfrm>
            <a:off x="6660232" y="450912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STIAHNUTEĽNÁ VAKUOLA</a:t>
            </a:r>
            <a:endParaRPr lang="sk-SK" sz="2000" b="1" dirty="0"/>
          </a:p>
        </p:txBody>
      </p:sp>
      <p:sp>
        <p:nvSpPr>
          <p:cNvPr id="26" name="BlokTextu 25"/>
          <p:cNvSpPr txBox="1"/>
          <p:nvPr/>
        </p:nvSpPr>
        <p:spPr>
          <a:xfrm>
            <a:off x="6660232" y="23659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POTRAVOVÁ VAKUOLA</a:t>
            </a:r>
            <a:endParaRPr lang="sk-SK" sz="2000" b="1" dirty="0"/>
          </a:p>
        </p:txBody>
      </p:sp>
    </p:spTree>
    <p:extLst>
      <p:ext uri="{BB962C8B-B14F-4D97-AF65-F5344CB8AC3E}">
        <p14:creationId xmlns="" xmlns:p14="http://schemas.microsoft.com/office/powerpoint/2010/main" val="39348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Ich najmenšou stavebnou jednotkou je </a:t>
            </a:r>
            <a:r>
              <a:rPr lang="sk-SK" b="1" dirty="0" smtClean="0">
                <a:solidFill>
                  <a:srgbClr val="FF0000"/>
                </a:solidFill>
              </a:rPr>
              <a:t>BUNKA.</a:t>
            </a:r>
          </a:p>
          <a:p>
            <a:pPr>
              <a:buNone/>
            </a:pPr>
            <a:r>
              <a:rPr lang="sk-SK" dirty="0" smtClean="0"/>
              <a:t>Súbor buniek rovnakého tvaru a funkcie vytvára: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u="sng" dirty="0" smtClean="0"/>
              <a:t>a.) u rastlín </a:t>
            </a:r>
            <a:r>
              <a:rPr lang="sk-SK" dirty="0" smtClean="0"/>
              <a:t>– </a:t>
            </a:r>
            <a:r>
              <a:rPr lang="sk-SK" b="1" dirty="0" smtClean="0">
                <a:solidFill>
                  <a:srgbClr val="00B050"/>
                </a:solidFill>
              </a:rPr>
              <a:t>PLETIVÁ</a:t>
            </a:r>
            <a:r>
              <a:rPr lang="sk-SK" dirty="0" smtClean="0"/>
              <a:t> (napr. krycie pletivo – chráni </a:t>
            </a:r>
          </a:p>
          <a:p>
            <a:pPr>
              <a:buNone/>
            </a:pPr>
            <a:r>
              <a:rPr lang="sk-SK" dirty="0" smtClean="0"/>
              <a:t>				rastlinu) 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u="sng" dirty="0" smtClean="0"/>
              <a:t>b.)u živočíchov </a:t>
            </a:r>
            <a:r>
              <a:rPr lang="sk-SK" dirty="0" smtClean="0"/>
              <a:t>– </a:t>
            </a:r>
            <a:r>
              <a:rPr lang="sk-SK" b="1" dirty="0" smtClean="0">
                <a:solidFill>
                  <a:srgbClr val="0070C0"/>
                </a:solidFill>
              </a:rPr>
              <a:t>TKANIVÁ</a:t>
            </a:r>
            <a:r>
              <a:rPr lang="sk-SK" dirty="0" smtClean="0"/>
              <a:t> (napr. svalové tkanivo)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Súbor TKANÍV / PLETÍV vytvára </a:t>
            </a:r>
            <a:r>
              <a:rPr lang="sk-SK" b="1" u="sng" dirty="0" smtClean="0">
                <a:solidFill>
                  <a:srgbClr val="7030A0"/>
                </a:solidFill>
              </a:rPr>
              <a:t>ORGÁN</a:t>
            </a:r>
            <a:r>
              <a:rPr lang="sk-SK" dirty="0" smtClean="0"/>
              <a:t> (napr. list u rastliny, srdce u živočíchov)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71472" y="285728"/>
            <a:ext cx="7772400" cy="2233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Mnohobunkové organizmy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457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/>
              <a:t>Telo jednobunkových organizmov tvorí </a:t>
            </a:r>
            <a:r>
              <a:rPr lang="sk-SK" sz="4400" b="1" dirty="0" smtClean="0">
                <a:solidFill>
                  <a:srgbClr val="FF0000"/>
                </a:solidFill>
              </a:rPr>
              <a:t>jedna bunka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Jednobunkové organizmy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 môžu byť: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>
                <a:solidFill>
                  <a:srgbClr val="7030A0"/>
                </a:solidFill>
              </a:rPr>
              <a:t>r</a:t>
            </a:r>
            <a:r>
              <a:rPr lang="sk-SK" b="1" dirty="0" smtClean="0">
                <a:solidFill>
                  <a:srgbClr val="7030A0"/>
                </a:solidFill>
              </a:rPr>
              <a:t>astliny</a:t>
            </a:r>
          </a:p>
          <a:p>
            <a:r>
              <a:rPr lang="sk-SK" b="1" dirty="0">
                <a:solidFill>
                  <a:srgbClr val="7030A0"/>
                </a:solidFill>
              </a:rPr>
              <a:t>ž</a:t>
            </a:r>
            <a:r>
              <a:rPr lang="sk-SK" b="1" dirty="0" smtClean="0">
                <a:solidFill>
                  <a:srgbClr val="7030A0"/>
                </a:solidFill>
              </a:rPr>
              <a:t>ivočíchy</a:t>
            </a:r>
          </a:p>
          <a:p>
            <a:r>
              <a:rPr lang="sk-SK" b="1" dirty="0">
                <a:solidFill>
                  <a:srgbClr val="7030A0"/>
                </a:solidFill>
              </a:rPr>
              <a:t>h</a:t>
            </a:r>
            <a:r>
              <a:rPr lang="sk-SK" b="1" dirty="0" smtClean="0">
                <a:solidFill>
                  <a:srgbClr val="7030A0"/>
                </a:solidFill>
              </a:rPr>
              <a:t>uby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baktérie</a:t>
            </a: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Súbor:Pediastr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2046489" cy="1998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ologia.sengym-moodle.sk/image/prvoky/menavkovce1/amoebaproteus1ma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45" y="4509120"/>
            <a:ext cx="2736304" cy="2027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asa-Drobnozrn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38460"/>
            <a:ext cx="2690241" cy="2126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nderová B., 199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97" y="4365104"/>
            <a:ext cx="2070240" cy="2070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58145"/>
            <a:ext cx="33909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77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075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Rastliny - riasy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Rastú vo vode, vlhkom prostredí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Vyživujú sa </a:t>
            </a:r>
            <a:r>
              <a:rPr lang="sk-SK" b="1" dirty="0" smtClean="0">
                <a:solidFill>
                  <a:srgbClr val="C00000"/>
                </a:solidFill>
              </a:rPr>
              <a:t>fotosyntézou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B050"/>
                </a:solidFill>
              </a:rPr>
              <a:t>     napr. </a:t>
            </a:r>
            <a:r>
              <a:rPr lang="sk-SK" b="1" dirty="0" err="1" smtClean="0">
                <a:solidFill>
                  <a:srgbClr val="00B050"/>
                </a:solidFill>
              </a:rPr>
              <a:t>drobnozrnko</a:t>
            </a:r>
            <a:r>
              <a:rPr lang="sk-SK" b="1" dirty="0" smtClean="0">
                <a:solidFill>
                  <a:srgbClr val="00B050"/>
                </a:solidFill>
              </a:rPr>
              <a:t>, </a:t>
            </a:r>
            <a:r>
              <a:rPr lang="sk-SK" b="1" dirty="0" err="1" smtClean="0">
                <a:solidFill>
                  <a:srgbClr val="00B050"/>
                </a:solidFill>
              </a:rPr>
              <a:t>chlorela</a:t>
            </a:r>
            <a:r>
              <a:rPr lang="sk-SK" b="1" dirty="0" smtClean="0">
                <a:solidFill>
                  <a:srgbClr val="00B050"/>
                </a:solidFill>
              </a:rPr>
              <a:t>, </a:t>
            </a:r>
            <a:r>
              <a:rPr lang="sk-SK" b="1" dirty="0" err="1" smtClean="0">
                <a:solidFill>
                  <a:srgbClr val="00B050"/>
                </a:solidFill>
              </a:rPr>
              <a:t>červenoočko</a:t>
            </a:r>
            <a:endParaRPr lang="sk-SK" b="1" dirty="0" smtClean="0">
              <a:solidFill>
                <a:srgbClr val="00B050"/>
              </a:solidFill>
            </a:endParaRPr>
          </a:p>
          <a:p>
            <a:endParaRPr lang="sk-SK" b="1" dirty="0">
              <a:solidFill>
                <a:srgbClr val="00B050"/>
              </a:solidFill>
            </a:endParaRPr>
          </a:p>
          <a:p>
            <a:endParaRPr lang="sk-SK" b="1" dirty="0" smtClean="0">
              <a:solidFill>
                <a:srgbClr val="00B050"/>
              </a:solidFill>
            </a:endParaRPr>
          </a:p>
          <a:p>
            <a:endParaRPr lang="sk-SK" b="1" dirty="0">
              <a:solidFill>
                <a:srgbClr val="00B050"/>
              </a:solidFill>
            </a:endParaRPr>
          </a:p>
          <a:p>
            <a:endParaRPr lang="sk-SK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b="1" dirty="0" err="1">
                <a:solidFill>
                  <a:srgbClr val="C00000"/>
                </a:solidFill>
              </a:rPr>
              <a:t>c</a:t>
            </a:r>
            <a:r>
              <a:rPr lang="sk-SK" b="1" dirty="0" err="1" smtClean="0">
                <a:solidFill>
                  <a:srgbClr val="C00000"/>
                </a:solidFill>
              </a:rPr>
              <a:t>hlorela</a:t>
            </a:r>
            <a:r>
              <a:rPr lang="sk-SK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– sladkovodná rastlina</a:t>
            </a:r>
          </a:p>
          <a:p>
            <a:pPr marL="0" indent="0">
              <a:buNone/>
            </a:pP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4" name="Picture 4" descr="http://files.biologia118.webnode.sk/200000064-26c0927bab-public/ColeochGo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1302"/>
            <a:ext cx="3057525" cy="3067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4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b="1" dirty="0" err="1">
                <a:solidFill>
                  <a:srgbClr val="C00000"/>
                </a:solidFill>
              </a:rPr>
              <a:t>d</a:t>
            </a:r>
            <a:r>
              <a:rPr lang="sk-SK" b="1" dirty="0" err="1" smtClean="0">
                <a:solidFill>
                  <a:srgbClr val="C00000"/>
                </a:solidFill>
              </a:rPr>
              <a:t>robnozrnko</a:t>
            </a:r>
            <a:r>
              <a:rPr lang="sk-SK" b="1" dirty="0" smtClean="0">
                <a:solidFill>
                  <a:schemeClr val="tx1"/>
                </a:solidFill>
              </a:rPr>
              <a:t> – tvorí zelené povlaky na stromoch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2054" name="Picture 6" descr="http://upload.wikimedia.org/wikipedia/commons/thumb/a/aa/Pleurococcus1pl.jpg/220px-Pleurococcus1p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1" y="4005064"/>
            <a:ext cx="1987365" cy="2646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jovibarba.svon.cz/picture/foto/druhy/desmococcus_olivaceus_ma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24744"/>
            <a:ext cx="3953208" cy="24819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Pseudomonas aeruginosa on cetrimide ag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14187"/>
            <a:ext cx="2298607" cy="183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64915"/>
            <a:ext cx="2867025" cy="2990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cxnSp>
        <p:nvCxnSpPr>
          <p:cNvPr id="5" name="Rovná spojovacia šípka 4"/>
          <p:cNvCxnSpPr/>
          <p:nvPr/>
        </p:nvCxnSpPr>
        <p:spPr>
          <a:xfrm>
            <a:off x="4139952" y="4028225"/>
            <a:ext cx="129614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499992" y="4841711"/>
            <a:ext cx="129614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6613097" y="3717032"/>
            <a:ext cx="1559303" cy="10992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6084168" y="3222405"/>
            <a:ext cx="497408" cy="952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4355976" y="5655538"/>
            <a:ext cx="1267816" cy="2937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7668344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JADRO</a:t>
            </a:r>
            <a:endParaRPr lang="sk-SK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4788024" y="28530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CYTOPLAZMA</a:t>
            </a:r>
            <a:endParaRPr lang="sk-SK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2395044" y="3717032"/>
            <a:ext cx="248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BUNKOVÁ STENA</a:t>
            </a:r>
            <a:endParaRPr lang="sk-SK" b="1" dirty="0"/>
          </a:p>
        </p:txBody>
      </p:sp>
      <p:sp>
        <p:nvSpPr>
          <p:cNvPr id="22" name="BlokTextu 21"/>
          <p:cNvSpPr txBox="1"/>
          <p:nvPr/>
        </p:nvSpPr>
        <p:spPr>
          <a:xfrm>
            <a:off x="2483768" y="46531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CHLOROPLAST</a:t>
            </a:r>
            <a:endParaRPr lang="sk-SK" b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288096" y="5949280"/>
            <a:ext cx="27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CYTOPLAZMATICKÁ MEMBRÁNA</a:t>
            </a:r>
            <a:endParaRPr lang="sk-SK" b="1" dirty="0"/>
          </a:p>
        </p:txBody>
      </p:sp>
    </p:spTree>
    <p:extLst>
      <p:ext uri="{BB962C8B-B14F-4D97-AF65-F5344CB8AC3E}">
        <p14:creationId xmlns="" xmlns:p14="http://schemas.microsoft.com/office/powerpoint/2010/main" val="1686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7488"/>
            <a:ext cx="8229600" cy="5908676"/>
          </a:xfrm>
        </p:spPr>
        <p:txBody>
          <a:bodyPr/>
          <a:lstStyle/>
          <a:p>
            <a:r>
              <a:rPr lang="sk-SK" b="1" dirty="0" err="1">
                <a:solidFill>
                  <a:srgbClr val="C00000"/>
                </a:solidFill>
              </a:rPr>
              <a:t>č</a:t>
            </a:r>
            <a:r>
              <a:rPr lang="sk-SK" b="1" dirty="0" err="1" smtClean="0">
                <a:solidFill>
                  <a:srgbClr val="C00000"/>
                </a:solidFill>
              </a:rPr>
              <a:t>ervenoočko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b="1" dirty="0" smtClean="0">
                <a:solidFill>
                  <a:schemeClr val="tx1"/>
                </a:solidFill>
              </a:rPr>
              <a:t>pohybuje sa pomocou BIČÍKA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živí sa ako živočích aj ako rastlina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155575" y="-15541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307975" y="-14017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460375" y="-12493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80" name="Picture 8" descr="File:Euglena scheme no arrows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ovná spojovacia šípka 8"/>
          <p:cNvCxnSpPr/>
          <p:nvPr/>
        </p:nvCxnSpPr>
        <p:spPr>
          <a:xfrm flipH="1">
            <a:off x="3085698" y="1989138"/>
            <a:ext cx="1198270" cy="11293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 flipV="1">
            <a:off x="5155499" y="3815114"/>
            <a:ext cx="926649" cy="1075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6360164" y="2780928"/>
            <a:ext cx="588100" cy="7294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V="1">
            <a:off x="3013689" y="3356992"/>
            <a:ext cx="864096" cy="2232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/>
          <p:cNvSpPr txBox="1"/>
          <p:nvPr/>
        </p:nvSpPr>
        <p:spPr>
          <a:xfrm>
            <a:off x="3559846" y="1613889"/>
            <a:ext cx="159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JADRO</a:t>
            </a:r>
            <a:endParaRPr lang="sk-SK" sz="2000" b="1" dirty="0"/>
          </a:p>
        </p:txBody>
      </p:sp>
      <p:sp>
        <p:nvSpPr>
          <p:cNvPr id="25" name="BlokTextu 24"/>
          <p:cNvSpPr txBox="1"/>
          <p:nvPr/>
        </p:nvSpPr>
        <p:spPr>
          <a:xfrm>
            <a:off x="5724128" y="5013176"/>
            <a:ext cx="28083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ČERVENÁ ŠKVRNA</a:t>
            </a:r>
            <a:r>
              <a:rPr lang="sk-SK" dirty="0" smtClean="0"/>
              <a:t> – citlivá na svetlo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1475656" y="5589240"/>
            <a:ext cx="316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CHLOROPLASTY</a:t>
            </a:r>
            <a:endParaRPr lang="sk-SK" sz="2000" b="1" dirty="0"/>
          </a:p>
        </p:txBody>
      </p:sp>
      <p:cxnSp>
        <p:nvCxnSpPr>
          <p:cNvPr id="28" name="Rovná spojovacia šípka 27"/>
          <p:cNvCxnSpPr/>
          <p:nvPr/>
        </p:nvCxnSpPr>
        <p:spPr>
          <a:xfrm flipV="1">
            <a:off x="971600" y="3645024"/>
            <a:ext cx="1224136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lokTextu 29"/>
          <p:cNvSpPr txBox="1"/>
          <p:nvPr/>
        </p:nvSpPr>
        <p:spPr>
          <a:xfrm>
            <a:off x="307975" y="4581128"/>
            <a:ext cx="217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CYTOPLAZMA</a:t>
            </a:r>
            <a:endParaRPr lang="sk-SK" sz="2000" b="1" dirty="0"/>
          </a:p>
        </p:txBody>
      </p:sp>
      <p:sp>
        <p:nvSpPr>
          <p:cNvPr id="3073" name="BlokTextu 3072"/>
          <p:cNvSpPr txBox="1"/>
          <p:nvPr/>
        </p:nvSpPr>
        <p:spPr>
          <a:xfrm>
            <a:off x="6516216" y="24892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BIČÍK</a:t>
            </a:r>
            <a:endParaRPr lang="sk-SK" sz="2000" b="1" dirty="0"/>
          </a:p>
        </p:txBody>
      </p:sp>
      <p:pic>
        <p:nvPicPr>
          <p:cNvPr id="3082" name="Picture 10" descr="http://mackova.wbl.sk/bunka/data/media/cervenock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27" y="80671"/>
            <a:ext cx="1959314" cy="2202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140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30" grpId="0"/>
      <p:bldP spid="30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Jednobunkové živočíchy - prvoky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Žijú vo vode a v pôde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Niektoré sú parazity a spôsobujú ochorenia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Medzi prvoky patrí: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črievička veľká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meňavka veľká</a:t>
            </a: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5122" name="Picture 2" descr="http://urban.wbl.sk/j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59725"/>
            <a:ext cx="2676525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rban.wbl.sk/j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4599628" cy="26594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29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Stavba bunky črievičky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283186" cy="566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 flipV="1">
            <a:off x="4826229" y="1556793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022967" y="2276872"/>
            <a:ext cx="1549033" cy="22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27895" y="3882927"/>
            <a:ext cx="165618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267744" y="3356992"/>
            <a:ext cx="1853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V="1">
            <a:off x="1798286" y="3435097"/>
            <a:ext cx="2449362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2036797" y="5157192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5135354" y="4653136"/>
            <a:ext cx="1897627" cy="71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6084168" y="1139125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  <a:endParaRPr lang="sk-SK" sz="2000" b="1" dirty="0">
              <a:solidFill>
                <a:srgbClr val="C0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927441" y="3435097"/>
            <a:ext cx="300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BUNKOVÉ  ÚSTOČKÁ</a:t>
            </a:r>
          </a:p>
          <a:p>
            <a:r>
              <a:rPr lang="sk-SK" sz="2000" b="1" dirty="0" smtClean="0"/>
              <a:t>         prijímajú potravu</a:t>
            </a:r>
          </a:p>
          <a:p>
            <a:r>
              <a:rPr lang="sk-SK" sz="2000" b="1" dirty="0"/>
              <a:t> </a:t>
            </a:r>
            <a:r>
              <a:rPr lang="sk-SK" sz="2000" b="1" dirty="0" smtClean="0"/>
              <a:t>                (baktérie)</a:t>
            </a:r>
            <a:endParaRPr lang="sk-SK" sz="2000" b="1" dirty="0"/>
          </a:p>
        </p:txBody>
      </p:sp>
      <p:sp>
        <p:nvSpPr>
          <p:cNvPr id="32" name="BlokTextu 31"/>
          <p:cNvSpPr txBox="1"/>
          <p:nvPr/>
        </p:nvSpPr>
        <p:spPr>
          <a:xfrm>
            <a:off x="106415" y="5733255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</a:p>
          <a:p>
            <a:r>
              <a:rPr lang="sk-SK" sz="2000" b="1" dirty="0"/>
              <a:t>p</a:t>
            </a:r>
            <a:r>
              <a:rPr lang="sk-SK" sz="2000" b="1" dirty="0" smtClean="0"/>
              <a:t>rebieha trávenie potravy</a:t>
            </a:r>
            <a:endParaRPr lang="sk-SK" sz="2000" b="1" dirty="0"/>
          </a:p>
        </p:txBody>
      </p:sp>
      <p:sp>
        <p:nvSpPr>
          <p:cNvPr id="35" name="BlokTextu 34"/>
          <p:cNvSpPr txBox="1"/>
          <p:nvPr/>
        </p:nvSpPr>
        <p:spPr>
          <a:xfrm>
            <a:off x="5773845" y="4504207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                    </a:t>
            </a:r>
            <a:r>
              <a:rPr lang="sk-SK" sz="2000" b="1" dirty="0" smtClean="0">
                <a:solidFill>
                  <a:srgbClr val="C00000"/>
                </a:solidFill>
              </a:rPr>
              <a:t>BRVY</a:t>
            </a:r>
          </a:p>
          <a:p>
            <a:r>
              <a:rPr lang="sk-SK" sz="2000" b="1" dirty="0" smtClean="0"/>
              <a:t>          umožňujú pohyb</a:t>
            </a:r>
            <a:endParaRPr lang="sk-SK" sz="2000" b="1" dirty="0"/>
          </a:p>
        </p:txBody>
      </p:sp>
      <p:sp>
        <p:nvSpPr>
          <p:cNvPr id="33" name="BlokTextu 32"/>
          <p:cNvSpPr txBox="1"/>
          <p:nvPr/>
        </p:nvSpPr>
        <p:spPr>
          <a:xfrm>
            <a:off x="149288" y="1905331"/>
            <a:ext cx="370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STIAHNUTEĽNÁ VAKUOLA</a:t>
            </a:r>
          </a:p>
          <a:p>
            <a:r>
              <a:rPr lang="sk-SK" sz="2000" b="1" dirty="0"/>
              <a:t>z</a:t>
            </a:r>
            <a:r>
              <a:rPr lang="sk-SK" sz="2000" b="1" dirty="0" smtClean="0"/>
              <a:t>abezpečuje vylučovanie vody a prebytočných látok</a:t>
            </a:r>
            <a:endParaRPr lang="sk-SK" sz="2000" b="1" dirty="0"/>
          </a:p>
        </p:txBody>
      </p:sp>
      <p:sp>
        <p:nvSpPr>
          <p:cNvPr id="36" name="BlokTextu 35"/>
          <p:cNvSpPr txBox="1"/>
          <p:nvPr/>
        </p:nvSpPr>
        <p:spPr>
          <a:xfrm>
            <a:off x="194068" y="3081154"/>
            <a:ext cx="313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VEĽKÉ JADRO </a:t>
            </a:r>
          </a:p>
          <a:p>
            <a:r>
              <a:rPr lang="sk-SK" sz="2000" b="1" dirty="0" smtClean="0"/>
              <a:t>riadi životné procesy</a:t>
            </a:r>
            <a:endParaRPr lang="sk-SK" sz="2000" b="1" dirty="0"/>
          </a:p>
        </p:txBody>
      </p:sp>
      <p:sp>
        <p:nvSpPr>
          <p:cNvPr id="39" name="BlokTextu 38"/>
          <p:cNvSpPr txBox="1"/>
          <p:nvPr/>
        </p:nvSpPr>
        <p:spPr>
          <a:xfrm>
            <a:off x="106415" y="4521893"/>
            <a:ext cx="29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MALÉ JADRO</a:t>
            </a:r>
          </a:p>
          <a:p>
            <a:r>
              <a:rPr lang="sk-SK" sz="2000" b="1" dirty="0"/>
              <a:t>r</a:t>
            </a:r>
            <a:r>
              <a:rPr lang="sk-SK" sz="2000" b="1" dirty="0" smtClean="0"/>
              <a:t>iadi rozmnožovanie</a:t>
            </a:r>
            <a:endParaRPr lang="sk-SK" sz="2000" b="1" dirty="0"/>
          </a:p>
        </p:txBody>
      </p:sp>
      <p:cxnSp>
        <p:nvCxnSpPr>
          <p:cNvPr id="41" name="Rovná spojnica 40"/>
          <p:cNvCxnSpPr/>
          <p:nvPr/>
        </p:nvCxnSpPr>
        <p:spPr>
          <a:xfrm flipV="1">
            <a:off x="4923363" y="2708921"/>
            <a:ext cx="116080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lokTextu 41"/>
          <p:cNvSpPr txBox="1"/>
          <p:nvPr/>
        </p:nvSpPr>
        <p:spPr>
          <a:xfrm>
            <a:off x="5933801" y="2504695"/>
            <a:ext cx="315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CYTOPLAZMATICKÁ BLANA </a:t>
            </a:r>
            <a:r>
              <a:rPr lang="sk-SK" sz="2000" b="1" dirty="0" smtClean="0"/>
              <a:t>chráni bunku</a:t>
            </a:r>
            <a:endParaRPr lang="sk-SK" sz="2000" b="1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4277617" y="5373218"/>
            <a:ext cx="1806551" cy="216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6084167" y="5481229"/>
            <a:ext cx="2485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</a:t>
            </a:r>
            <a:r>
              <a:rPr lang="sk-SK" sz="2000" b="1" dirty="0" smtClean="0"/>
              <a:t>     vypĺňa bunku</a:t>
            </a:r>
            <a:endParaRPr lang="sk-SK" sz="2000" b="1" dirty="0"/>
          </a:p>
        </p:txBody>
      </p:sp>
    </p:spTree>
    <p:extLst>
      <p:ext uri="{BB962C8B-B14F-4D97-AF65-F5344CB8AC3E}">
        <p14:creationId xmlns="" xmlns:p14="http://schemas.microsoft.com/office/powerpoint/2010/main" val="246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Jednobunkové živočíchy - prvoky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Žijú vo vode a v pôde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Niektoré sú parazity a spôsobujú ochorenia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Medzi prvoky patrí: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črievička veľká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meňavka veľká</a:t>
            </a: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5122" name="Picture 2" descr="http://urban.wbl.sk/j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59725"/>
            <a:ext cx="2676525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rban.wbl.sk/j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4599628" cy="26594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29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sk-SK" sz="3600" dirty="0" smtClean="0"/>
              <a:t>Črievička sa rozmnožuje </a:t>
            </a:r>
            <a:r>
              <a:rPr lang="sk-SK" sz="3600" dirty="0" smtClean="0">
                <a:solidFill>
                  <a:srgbClr val="C00000"/>
                </a:solidFill>
              </a:rPr>
              <a:t>delením </a:t>
            </a:r>
            <a:endParaRPr lang="sk-SK" sz="3600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b="1" dirty="0">
                <a:solidFill>
                  <a:schemeClr val="tx1"/>
                </a:solidFill>
              </a:rPr>
              <a:t>n</a:t>
            </a:r>
            <a:r>
              <a:rPr lang="sk-SK" b="1" dirty="0" smtClean="0">
                <a:solidFill>
                  <a:schemeClr val="tx1"/>
                </a:solidFill>
              </a:rPr>
              <a:t>ajprv sa rozdelia jadrá a následne sa rozdelí bunka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28136" cy="376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88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290</TotalTime>
  <Words>346</Words>
  <Application>Microsoft Office PowerPoint</Application>
  <PresentationFormat>Prezentácia na obrazovke (4:3)</PresentationFormat>
  <Paragraphs>136</Paragraphs>
  <Slides>15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Exekutíva</vt:lpstr>
      <vt:lpstr>Jednobunkové organizmy</vt:lpstr>
      <vt:lpstr>Telo jednobunkových organizmov tvorí jedna bunka</vt:lpstr>
      <vt:lpstr>Rastliny - riasy</vt:lpstr>
      <vt:lpstr>Snímka 4</vt:lpstr>
      <vt:lpstr>Snímka 5</vt:lpstr>
      <vt:lpstr>Jednobunkové živočíchy - prvoky</vt:lpstr>
      <vt:lpstr>Stavba bunky črievičky</vt:lpstr>
      <vt:lpstr>Jednobunkové živočíchy - prvoky</vt:lpstr>
      <vt:lpstr>Črievička sa rozmnožuje delením </vt:lpstr>
      <vt:lpstr>Stavba bunky črievičky</vt:lpstr>
      <vt:lpstr>Predtým sa rozmnožuje spájaním</vt:lpstr>
      <vt:lpstr>Význam črievičky</vt:lpstr>
      <vt:lpstr>Meňavka veľká</vt:lpstr>
      <vt:lpstr>Stavba tela meňavky veľkej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Jednobunkové organizmy</dc:title>
  <dc:creator>Tajka</dc:creator>
  <cp:lastModifiedBy>Gymgl</cp:lastModifiedBy>
  <cp:revision>33</cp:revision>
  <dcterms:created xsi:type="dcterms:W3CDTF">2014-01-05T19:43:02Z</dcterms:created>
  <dcterms:modified xsi:type="dcterms:W3CDTF">2020-04-06T11:13:06Z</dcterms:modified>
</cp:coreProperties>
</file>