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92" r:id="rId5"/>
    <p:sldId id="300" r:id="rId6"/>
    <p:sldId id="294" r:id="rId7"/>
    <p:sldId id="293" r:id="rId8"/>
    <p:sldId id="295" r:id="rId9"/>
    <p:sldId id="296" r:id="rId10"/>
    <p:sldId id="261" r:id="rId11"/>
    <p:sldId id="299" r:id="rId12"/>
    <p:sldId id="301" r:id="rId13"/>
    <p:sldId id="263" r:id="rId14"/>
    <p:sldId id="302" r:id="rId15"/>
    <p:sldId id="265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BC5F3"/>
    <a:srgbClr val="DC3124"/>
    <a:srgbClr val="F353D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9. 6. 2020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352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9. 6. 2020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711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9. 6. 2020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1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9. 6. 2020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49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9. 6. 2020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587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9. 6. 2020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744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9. 6. 2020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735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9. 6. 2020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430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9. 6. 2020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072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9. 6. 2020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019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B4C-830A-4200-AF27-0019EBE76D06}" type="datetimeFigureOut">
              <a:rPr lang="sk-SK" smtClean="0"/>
              <a:t>9. 6. 2020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621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FB4C-830A-4200-AF27-0019EBE76D06}" type="datetimeFigureOut">
              <a:rPr lang="sk-SK" smtClean="0"/>
              <a:t>9. 6. 2020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077C-27F5-42E1-921C-FC7AED270A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23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499992" y="6309320"/>
            <a:ext cx="4496544" cy="334888"/>
          </a:xfrm>
        </p:spPr>
        <p:txBody>
          <a:bodyPr>
            <a:normAutofit lnSpcReduction="10000"/>
          </a:bodyPr>
          <a:lstStyle/>
          <a:p>
            <a:endParaRPr lang="sk-SK" sz="160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1582" y="116632"/>
            <a:ext cx="8640960" cy="1470025"/>
          </a:xfrm>
        </p:spPr>
        <p:txBody>
          <a:bodyPr>
            <a:noAutofit/>
          </a:bodyPr>
          <a:lstStyle/>
          <a:p>
            <a:r>
              <a:rPr lang="sk-SK" sz="5400" b="1" dirty="0" smtClean="0"/>
              <a:t>Pohlavná sústava ženy</a:t>
            </a:r>
            <a:endParaRPr lang="sk-SK" sz="5400" b="1" dirty="0"/>
          </a:p>
        </p:txBody>
      </p:sp>
      <p:pic>
        <p:nvPicPr>
          <p:cNvPr id="4" name="Picture 2" descr="Fotka oplodnění spermie s vajíčko spermie #80780696 | fotobank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4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8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419350" y="404664"/>
            <a:ext cx="622365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sz="3600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sk-SK" sz="3600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sk-SK" sz="3600" dirty="0">
              <a:latin typeface="Comic Sans MS" pitchFamily="66" charset="0"/>
            </a:endParaRPr>
          </a:p>
          <a:p>
            <a:pPr>
              <a:buFontTx/>
              <a:buChar char="-"/>
            </a:pPr>
            <a:endParaRPr lang="sk-SK" sz="3600" dirty="0">
              <a:latin typeface="Comic Sans MS" pitchFamily="66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5525252" y="1933575"/>
            <a:ext cx="308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latin typeface="Comic Sans MS" pitchFamily="66" charset="0"/>
              </a:rPr>
              <a:t> </a:t>
            </a:r>
            <a:endParaRPr lang="sk-SK" sz="3200" dirty="0">
              <a:latin typeface="Comic Sans MS" pitchFamily="66" charset="0"/>
            </a:endParaRPr>
          </a:p>
        </p:txBody>
      </p:sp>
      <p:pic>
        <p:nvPicPr>
          <p:cNvPr id="8194" name="Picture 2" descr="Cysta na vaječníku - príznaky, liečba, alternatívna liečba | Zdravov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77"/>
            <a:ext cx="5395514" cy="343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ysta krčka maternice príčiny a lieč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421" y="3441018"/>
            <a:ext cx="5898929" cy="331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Šípka doprava 1"/>
          <p:cNvSpPr/>
          <p:nvPr/>
        </p:nvSpPr>
        <p:spPr>
          <a:xfrm rot="14161583">
            <a:off x="6032852" y="2193317"/>
            <a:ext cx="3600400" cy="12706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 rot="10176193">
            <a:off x="6507160" y="4794681"/>
            <a:ext cx="2500509" cy="12706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203492" y="2060848"/>
            <a:ext cx="3576419" cy="13801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FF00"/>
                </a:solidFill>
              </a:rPr>
              <a:t>PREVENTÍVNA PREHLIADKA  U GYNEKOLÓGA </a:t>
            </a:r>
          </a:p>
          <a:p>
            <a:pPr algn="ctr"/>
            <a:r>
              <a:rPr lang="sk-SK" b="1" dirty="0" smtClean="0">
                <a:solidFill>
                  <a:srgbClr val="FFFF00"/>
                </a:solidFill>
              </a:rPr>
              <a:t>KAŽDOROČNE!!!!!!!!!</a:t>
            </a:r>
            <a:endParaRPr lang="sk-SK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390" y="131620"/>
            <a:ext cx="8435280" cy="114300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sk-SK" dirty="0">
                <a:solidFill>
                  <a:srgbClr val="FF0000"/>
                </a:solidFill>
              </a:rPr>
              <a:t>b</a:t>
            </a:r>
            <a:r>
              <a:rPr lang="sk-SK" dirty="0" smtClean="0">
                <a:solidFill>
                  <a:srgbClr val="FF0000"/>
                </a:solidFill>
              </a:rPr>
              <a:t>) Vajíčkovody, vajcovody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291706"/>
            <a:ext cx="8352928" cy="5426715"/>
          </a:xfrm>
          <a:solidFill>
            <a:srgbClr val="FBC5F3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dirty="0" smtClean="0"/>
              <a:t>-trubicový párový orgán - dĺžka 10- 12 cm</a:t>
            </a:r>
          </a:p>
          <a:p>
            <a:pPr marL="0" indent="0">
              <a:buNone/>
            </a:pPr>
            <a:r>
              <a:rPr lang="sk-SK" dirty="0" smtClean="0"/>
              <a:t>- uložené na oboch stranách maternice</a:t>
            </a:r>
          </a:p>
          <a:p>
            <a:pPr marL="0" indent="0">
              <a:buNone/>
            </a:pPr>
            <a:r>
              <a:rPr lang="sk-SK" dirty="0" smtClean="0"/>
              <a:t>-časť pri vaječníku je zakončená strapcovitými výbežkami , ktoré sa v čase ovulácie prikladajú </a:t>
            </a:r>
          </a:p>
          <a:p>
            <a:pPr marL="0" indent="0">
              <a:buNone/>
            </a:pPr>
            <a:r>
              <a:rPr lang="sk-SK" dirty="0" smtClean="0"/>
              <a:t>k povrchu vaječníku</a:t>
            </a:r>
          </a:p>
          <a:p>
            <a:pPr marL="0" indent="0">
              <a:buNone/>
            </a:pPr>
            <a:r>
              <a:rPr lang="sk-SK" dirty="0" smtClean="0"/>
              <a:t>-druhý koniec ústí do maternice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-vnútro </a:t>
            </a:r>
            <a:r>
              <a:rPr lang="sk-SK" dirty="0" err="1" smtClean="0"/>
              <a:t>vystieľa</a:t>
            </a:r>
            <a:r>
              <a:rPr lang="sk-SK" dirty="0" smtClean="0"/>
              <a:t> </a:t>
            </a:r>
            <a:r>
              <a:rPr lang="sk-SK" b="1" dirty="0" err="1" smtClean="0"/>
              <a:t>riasinkový</a:t>
            </a:r>
            <a:r>
              <a:rPr lang="sk-SK" b="1" dirty="0" smtClean="0"/>
              <a:t> epitel</a:t>
            </a:r>
            <a:r>
              <a:rPr lang="sk-SK" dirty="0" smtClean="0"/>
              <a:t>, pri pohybe vajíčka sa uplatňujú </a:t>
            </a:r>
            <a:r>
              <a:rPr lang="sk-SK" b="1" dirty="0" err="1" smtClean="0"/>
              <a:t>peristaltické</a:t>
            </a:r>
            <a:r>
              <a:rPr lang="sk-SK" b="1" dirty="0" smtClean="0"/>
              <a:t> pohyby </a:t>
            </a:r>
            <a:r>
              <a:rPr lang="sk-SK" dirty="0" smtClean="0"/>
              <a:t>svaloviny </a:t>
            </a:r>
            <a:endParaRPr lang="sk-SK" dirty="0"/>
          </a:p>
        </p:txBody>
      </p:sp>
      <p:pic>
        <p:nvPicPr>
          <p:cNvPr id="6" name="Picture 2" descr="Súvisiaci obrázo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8" t="15471" r="16442" b="12234"/>
          <a:stretch/>
        </p:blipFill>
        <p:spPr bwMode="auto">
          <a:xfrm>
            <a:off x="7896494" y="116632"/>
            <a:ext cx="9429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ysta krčka maternice príčiny a liečb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344636" y="3501008"/>
            <a:ext cx="1983655" cy="222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 doprava 3"/>
          <p:cNvSpPr/>
          <p:nvPr/>
        </p:nvSpPr>
        <p:spPr>
          <a:xfrm rot="19330881">
            <a:off x="4875856" y="4401593"/>
            <a:ext cx="2041711" cy="985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 strapcovito zakončená časť</a:t>
            </a:r>
            <a:endParaRPr lang="sk-SK" dirty="0"/>
          </a:p>
        </p:txBody>
      </p:sp>
      <p:sp>
        <p:nvSpPr>
          <p:cNvPr id="9" name="Šípka doprava 8"/>
          <p:cNvSpPr/>
          <p:nvPr/>
        </p:nvSpPr>
        <p:spPr>
          <a:xfrm rot="5400000">
            <a:off x="6754853" y="2268219"/>
            <a:ext cx="2264967" cy="87003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 </a:t>
            </a:r>
            <a:r>
              <a:rPr lang="sk-SK" b="1" dirty="0" smtClean="0">
                <a:solidFill>
                  <a:schemeClr val="tx1"/>
                </a:solidFill>
              </a:rPr>
              <a:t>ústie do maternice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251520" y="4401108"/>
            <a:ext cx="4355976" cy="13288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2000" dirty="0" smtClean="0">
              <a:solidFill>
                <a:srgbClr val="002060"/>
              </a:solidFill>
            </a:endParaRPr>
          </a:p>
          <a:p>
            <a:r>
              <a:rPr lang="sk-SK" sz="2000" dirty="0" smtClean="0">
                <a:solidFill>
                  <a:srgbClr val="002060"/>
                </a:solidFill>
              </a:rPr>
              <a:t>FUNKCIA</a:t>
            </a:r>
            <a:r>
              <a:rPr lang="sk-SK" sz="2000" dirty="0">
                <a:solidFill>
                  <a:srgbClr val="002060"/>
                </a:solidFill>
              </a:rPr>
              <a:t>:</a:t>
            </a:r>
          </a:p>
          <a:p>
            <a:r>
              <a:rPr lang="sk-SK" sz="2000" dirty="0" smtClean="0">
                <a:solidFill>
                  <a:srgbClr val="002060"/>
                </a:solidFill>
              </a:rPr>
              <a:t>-OPLODNENIE NASTÁVA TU!!!!!! </a:t>
            </a:r>
          </a:p>
          <a:p>
            <a:r>
              <a:rPr lang="sk-SK" sz="2000" dirty="0" smtClean="0">
                <a:solidFill>
                  <a:srgbClr val="002060"/>
                </a:solidFill>
              </a:rPr>
              <a:t>-zachytiť </a:t>
            </a:r>
            <a:r>
              <a:rPr lang="sk-SK" sz="2000" dirty="0">
                <a:solidFill>
                  <a:srgbClr val="002060"/>
                </a:solidFill>
              </a:rPr>
              <a:t>vajíčko </a:t>
            </a:r>
            <a:r>
              <a:rPr lang="sk-SK" sz="2000" dirty="0" smtClean="0">
                <a:solidFill>
                  <a:srgbClr val="002060"/>
                </a:solidFill>
              </a:rPr>
              <a:t>zrelého </a:t>
            </a:r>
            <a:r>
              <a:rPr lang="sk-SK" sz="2000" dirty="0" err="1" smtClean="0">
                <a:solidFill>
                  <a:srgbClr val="002060"/>
                </a:solidFill>
              </a:rPr>
              <a:t>Graafovho</a:t>
            </a:r>
            <a:r>
              <a:rPr lang="sk-SK" sz="2000" dirty="0" smtClean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sk-SK" sz="2000" dirty="0" err="1" smtClean="0">
                <a:solidFill>
                  <a:srgbClr val="002060"/>
                </a:solidFill>
              </a:rPr>
              <a:t>folikula</a:t>
            </a:r>
            <a:r>
              <a:rPr lang="sk-SK" sz="2000" dirty="0" smtClean="0">
                <a:solidFill>
                  <a:srgbClr val="002060"/>
                </a:solidFill>
              </a:rPr>
              <a:t> </a:t>
            </a:r>
            <a:r>
              <a:rPr lang="sk-SK" sz="2000" dirty="0">
                <a:solidFill>
                  <a:srgbClr val="002060"/>
                </a:solidFill>
              </a:rPr>
              <a:t>a dopraviť </a:t>
            </a:r>
            <a:r>
              <a:rPr lang="sk-SK" sz="2000" dirty="0" smtClean="0">
                <a:solidFill>
                  <a:srgbClr val="002060"/>
                </a:solidFill>
              </a:rPr>
              <a:t>ho do </a:t>
            </a:r>
            <a:r>
              <a:rPr lang="sk-SK" sz="2000" dirty="0">
                <a:solidFill>
                  <a:srgbClr val="002060"/>
                </a:solidFill>
              </a:rPr>
              <a:t>maternice!!!!</a:t>
            </a:r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02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06555" y="260648"/>
            <a:ext cx="8229600" cy="114300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sk-SK" dirty="0" smtClean="0">
                <a:solidFill>
                  <a:srgbClr val="FF0000"/>
                </a:solidFill>
              </a:rPr>
              <a:t>c) Maternica (UTERUS)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102" y="1340768"/>
            <a:ext cx="8229600" cy="5328592"/>
          </a:xfrm>
        </p:spPr>
        <p:txBody>
          <a:bodyPr>
            <a:normAutofit/>
          </a:bodyPr>
          <a:lstStyle/>
          <a:p>
            <a:r>
              <a:rPr lang="sk-SK" dirty="0"/>
              <a:t>n</a:t>
            </a:r>
            <a:r>
              <a:rPr lang="sk-SK" dirty="0" smtClean="0"/>
              <a:t>epárový dutý svalový orgán, tvar obrátenej hrušky</a:t>
            </a:r>
          </a:p>
          <a:p>
            <a:r>
              <a:rPr lang="sk-SK" dirty="0"/>
              <a:t>u</a:t>
            </a:r>
            <a:r>
              <a:rPr lang="sk-SK" dirty="0" smtClean="0"/>
              <a:t>ložená medzi močovým mechúrom a konečníkom</a:t>
            </a:r>
          </a:p>
          <a:p>
            <a:r>
              <a:rPr lang="sk-SK" dirty="0"/>
              <a:t>vystlaná je </a:t>
            </a:r>
            <a:r>
              <a:rPr lang="sk-SK" dirty="0" err="1"/>
              <a:t>riasinkovým</a:t>
            </a:r>
            <a:r>
              <a:rPr lang="sk-SK" dirty="0"/>
              <a:t> epitelom</a:t>
            </a:r>
          </a:p>
          <a:p>
            <a:r>
              <a:rPr lang="sk-SK" dirty="0"/>
              <a:t>podlieha cyklickým zmenám</a:t>
            </a:r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768830" y="4797152"/>
            <a:ext cx="78488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u="sng" dirty="0"/>
              <a:t>FUNKCIA: </a:t>
            </a:r>
          </a:p>
          <a:p>
            <a:r>
              <a:rPr lang="sk-SK" sz="2800" dirty="0"/>
              <a:t>uhniezdenie = </a:t>
            </a:r>
            <a:r>
              <a:rPr lang="sk-SK" sz="2800" dirty="0" err="1"/>
              <a:t>nidácia</a:t>
            </a:r>
            <a:r>
              <a:rPr lang="sk-SK" sz="2800" dirty="0"/>
              <a:t> oplodneného vajíčka zárodku a vývin plodu do </a:t>
            </a:r>
            <a:r>
              <a:rPr lang="sk-SK" sz="2800" dirty="0" smtClean="0"/>
              <a:t>pôrodu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245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194" name="Picture 2" descr="Výsledok vyhľadávania obrázkov pre dopyt ženské pohlavné žľa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35" y="404664"/>
            <a:ext cx="8955665" cy="5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5148064" y="2946533"/>
            <a:ext cx="86409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115616" y="4077072"/>
            <a:ext cx="2448272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85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06555" y="260648"/>
            <a:ext cx="8229600" cy="114300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sk-SK" dirty="0" smtClean="0">
                <a:solidFill>
                  <a:srgbClr val="FF0000"/>
                </a:solidFill>
              </a:rPr>
              <a:t>d) Pošva (VAGINA)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268760"/>
            <a:ext cx="8438190" cy="5328592"/>
          </a:xfrm>
        </p:spPr>
        <p:txBody>
          <a:bodyPr>
            <a:normAutofit/>
          </a:bodyPr>
          <a:lstStyle/>
          <a:p>
            <a:r>
              <a:rPr lang="sk-SK" dirty="0" smtClean="0"/>
              <a:t>Svalovo-väzivová trubica umiestnená </a:t>
            </a:r>
          </a:p>
          <a:p>
            <a:pPr marL="0" indent="0">
              <a:buNone/>
            </a:pPr>
            <a:r>
              <a:rPr lang="sk-SK" dirty="0" smtClean="0"/>
              <a:t>medzi močovým mechúrom a konečníkom</a:t>
            </a:r>
          </a:p>
          <a:p>
            <a:r>
              <a:rPr lang="sk-SK" dirty="0" smtClean="0"/>
              <a:t>8-12 cm, pH kyslé !!!!! </a:t>
            </a:r>
          </a:p>
          <a:p>
            <a:r>
              <a:rPr lang="sk-SK" dirty="0"/>
              <a:t>Horná časť – krček maternice</a:t>
            </a:r>
          </a:p>
          <a:p>
            <a:r>
              <a:rPr lang="sk-SK" dirty="0" smtClean="0"/>
              <a:t>Dolný koniec – predsieň pošvy</a:t>
            </a:r>
          </a:p>
          <a:p>
            <a:r>
              <a:rPr lang="sk-SK" dirty="0" smtClean="0"/>
              <a:t>Na začiatku pošvy u žien, ktoré nemali </a:t>
            </a:r>
          </a:p>
          <a:p>
            <a:pPr marL="0" indent="0">
              <a:buNone/>
            </a:pPr>
            <a:r>
              <a:rPr lang="sk-SK" dirty="0" smtClean="0"/>
              <a:t>pohlavný styk je panenská </a:t>
            </a:r>
            <a:r>
              <a:rPr lang="sk-SK" dirty="0" err="1" smtClean="0"/>
              <a:t>blana=HYMEN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761809" y="5361089"/>
            <a:ext cx="7848872" cy="146754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FUNKCIA: 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Ženský kopulačný orgán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Vývodná pôrodná cesta</a:t>
            </a:r>
            <a:endParaRPr lang="sk-SK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2" descr="Kadın Anatomisi - Prof. Dr. Ebru Dikenso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2" t="42581" r="41038"/>
          <a:stretch/>
        </p:blipFill>
        <p:spPr bwMode="auto">
          <a:xfrm>
            <a:off x="7452320" y="1488396"/>
            <a:ext cx="1337480" cy="377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ovná spojovacia šípka 6"/>
          <p:cNvCxnSpPr/>
          <p:nvPr/>
        </p:nvCxnSpPr>
        <p:spPr>
          <a:xfrm flipV="1">
            <a:off x="5580112" y="3212976"/>
            <a:ext cx="2525996" cy="16087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5724128" y="3933056"/>
            <a:ext cx="2232248" cy="36004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latin typeface="Comic Sans MS" pitchFamily="66" charset="0"/>
              </a:rPr>
              <a:t>Oplodnené vajíčko - </a:t>
            </a:r>
            <a:r>
              <a:rPr lang="sk-SK" b="1" dirty="0" smtClean="0">
                <a:latin typeface="Comic Sans MS" pitchFamily="66" charset="0"/>
              </a:rPr>
              <a:t>embryo</a:t>
            </a:r>
            <a:endParaRPr lang="sk-SK" b="1" dirty="0">
              <a:latin typeface="Comic Sans MS" pitchFamily="66" charset="0"/>
            </a:endParaRPr>
          </a:p>
        </p:txBody>
      </p:sp>
      <p:pic>
        <p:nvPicPr>
          <p:cNvPr id="10242" name="Picture 2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423252" cy="48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aoblený obdĺžnik 1"/>
          <p:cNvSpPr/>
          <p:nvPr/>
        </p:nvSpPr>
        <p:spPr>
          <a:xfrm>
            <a:off x="4222356" y="3789040"/>
            <a:ext cx="3024336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UHNIEZDENIE OPLODNENÉHO VAJÍČKA - ZÁRODKU</a:t>
            </a:r>
            <a:endParaRPr lang="sk-SK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5531" y="0"/>
            <a:ext cx="8229600" cy="1143000"/>
          </a:xfrm>
        </p:spPr>
        <p:txBody>
          <a:bodyPr>
            <a:normAutofit/>
          </a:bodyPr>
          <a:lstStyle/>
          <a:p>
            <a:r>
              <a:rPr lang="sk-SK" b="1" dirty="0" smtClean="0">
                <a:latin typeface="Comic Sans MS" panose="030F0702030302020204" pitchFamily="66" charset="0"/>
              </a:rPr>
              <a:t>Ženská pohlavná sústava</a:t>
            </a:r>
            <a:endParaRPr lang="sk-SK" b="1" dirty="0">
              <a:latin typeface="Comic Sans MS" panose="030F0702030302020204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7" cy="4525963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endParaRPr lang="sk-SK" u="sng" dirty="0" smtClean="0"/>
          </a:p>
          <a:p>
            <a:pPr marL="0" indent="0">
              <a:buNone/>
            </a:pPr>
            <a:endParaRPr lang="sk-SK" u="sng" dirty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</a:t>
            </a:r>
            <a:r>
              <a:rPr lang="sk-SK" u="sng" dirty="0" smtClean="0"/>
              <a:t> </a:t>
            </a:r>
            <a:r>
              <a:rPr lang="sk-SK" dirty="0" smtClean="0"/>
              <a:t>   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191833" y="908720"/>
            <a:ext cx="8892295" cy="2952327"/>
          </a:xfrm>
          <a:prstGeom prst="roundRect">
            <a:avLst/>
          </a:prstGeom>
          <a:solidFill>
            <a:srgbClr val="F353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dirty="0" smtClean="0">
                <a:solidFill>
                  <a:schemeClr val="tx1"/>
                </a:solidFill>
              </a:rPr>
              <a:t>Funkcia: </a:t>
            </a:r>
          </a:p>
          <a:p>
            <a:r>
              <a:rPr lang="sk-SK" sz="2800" dirty="0" smtClean="0">
                <a:solidFill>
                  <a:schemeClr val="tx1"/>
                </a:solidFill>
              </a:rPr>
              <a:t>1.Tvorba </a:t>
            </a:r>
            <a:r>
              <a:rPr lang="sk-SK" sz="2800" b="1" dirty="0" smtClean="0">
                <a:solidFill>
                  <a:schemeClr val="tx1"/>
                </a:solidFill>
              </a:rPr>
              <a:t>pohlavných hormónov </a:t>
            </a:r>
            <a:r>
              <a:rPr lang="sk-SK" sz="2800" dirty="0" smtClean="0">
                <a:solidFill>
                  <a:schemeClr val="tx1"/>
                </a:solidFill>
              </a:rPr>
              <a:t>(najmä estrogén a </a:t>
            </a:r>
            <a:r>
              <a:rPr lang="sk-SK" sz="2800" dirty="0" err="1" smtClean="0">
                <a:solidFill>
                  <a:schemeClr val="tx1"/>
                </a:solidFill>
              </a:rPr>
              <a:t>progesterón</a:t>
            </a:r>
            <a:r>
              <a:rPr lang="sk-SK" sz="2800" dirty="0" smtClean="0">
                <a:solidFill>
                  <a:schemeClr val="tx1"/>
                </a:solidFill>
              </a:rPr>
              <a:t>)</a:t>
            </a:r>
            <a:r>
              <a:rPr lang="sk-SK" sz="2000" dirty="0" smtClean="0">
                <a:latin typeface="+mj-lt"/>
              </a:rPr>
              <a:t> </a:t>
            </a:r>
            <a:endParaRPr lang="sk-SK" sz="2000" dirty="0">
              <a:latin typeface="+mj-lt"/>
            </a:endParaRPr>
          </a:p>
          <a:p>
            <a:r>
              <a:rPr lang="sk-SK" sz="2800" dirty="0" smtClean="0">
                <a:solidFill>
                  <a:schemeClr val="tx1"/>
                </a:solidFill>
              </a:rPr>
              <a:t>2.Tvorba </a:t>
            </a:r>
            <a:r>
              <a:rPr lang="sk-SK" sz="2800" b="1" dirty="0" smtClean="0">
                <a:solidFill>
                  <a:schemeClr val="tx1"/>
                </a:solidFill>
              </a:rPr>
              <a:t>pohlavných buniek  </a:t>
            </a:r>
            <a:r>
              <a:rPr lang="sk-SK" sz="2800" dirty="0" smtClean="0">
                <a:solidFill>
                  <a:schemeClr val="tx1"/>
                </a:solidFill>
              </a:rPr>
              <a:t>= </a:t>
            </a:r>
            <a:r>
              <a:rPr lang="sk-SK" sz="2800" dirty="0" err="1" smtClean="0">
                <a:solidFill>
                  <a:schemeClr val="tx1"/>
                </a:solidFill>
              </a:rPr>
              <a:t>gamét</a:t>
            </a:r>
            <a:r>
              <a:rPr lang="sk-SK" sz="2800" dirty="0" smtClean="0">
                <a:solidFill>
                  <a:schemeClr val="tx1"/>
                </a:solidFill>
              </a:rPr>
              <a:t> </a:t>
            </a:r>
            <a:r>
              <a:rPr lang="sk-SK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</a:t>
            </a:r>
            <a:r>
              <a:rPr lang="sk-SK" sz="2800" dirty="0" smtClean="0">
                <a:solidFill>
                  <a:schemeClr val="tx1"/>
                </a:solidFill>
              </a:rPr>
              <a:t> </a:t>
            </a:r>
            <a:r>
              <a:rPr lang="sk-SK" sz="2800" dirty="0" err="1" smtClean="0">
                <a:solidFill>
                  <a:schemeClr val="tx1"/>
                </a:solidFill>
              </a:rPr>
              <a:t>vajíčko=ovulum</a:t>
            </a:r>
            <a:endParaRPr lang="sk-SK" sz="2800" b="1" u="sng" dirty="0">
              <a:solidFill>
                <a:schemeClr val="tx1"/>
              </a:solidFill>
            </a:endParaRPr>
          </a:p>
          <a:p>
            <a:r>
              <a:rPr lang="sk-SK" sz="2800" dirty="0" smtClean="0">
                <a:solidFill>
                  <a:schemeClr val="tx1"/>
                </a:solidFill>
              </a:rPr>
              <a:t>3.Pohlavné </a:t>
            </a:r>
            <a:r>
              <a:rPr lang="sk-SK" sz="2800" b="1" dirty="0" smtClean="0">
                <a:solidFill>
                  <a:schemeClr val="tx1"/>
                </a:solidFill>
              </a:rPr>
              <a:t>spojenie a oplodnenie</a:t>
            </a:r>
            <a:endParaRPr lang="sk-SK" sz="2800" b="1" dirty="0">
              <a:solidFill>
                <a:schemeClr val="tx1"/>
              </a:solidFill>
            </a:endParaRPr>
          </a:p>
          <a:p>
            <a:r>
              <a:rPr lang="sk-SK" sz="2800" dirty="0" smtClean="0">
                <a:solidFill>
                  <a:schemeClr val="tx1"/>
                </a:solidFill>
              </a:rPr>
              <a:t>4.Vývoj </a:t>
            </a:r>
            <a:r>
              <a:rPr lang="sk-SK" sz="2800" b="1" dirty="0" smtClean="0">
                <a:solidFill>
                  <a:schemeClr val="tx1"/>
                </a:solidFill>
              </a:rPr>
              <a:t>plodu</a:t>
            </a:r>
            <a:r>
              <a:rPr lang="sk-SK" sz="2800" dirty="0" smtClean="0">
                <a:solidFill>
                  <a:schemeClr val="tx1"/>
                </a:solidFill>
              </a:rPr>
              <a:t> po oplodnení (</a:t>
            </a:r>
            <a:r>
              <a:rPr lang="pl-PL" sz="2800" dirty="0">
                <a:solidFill>
                  <a:schemeClr val="tx1"/>
                </a:solidFill>
              </a:rPr>
              <a:t>od </a:t>
            </a:r>
            <a:r>
              <a:rPr lang="pl-PL" sz="2800" dirty="0" smtClean="0">
                <a:solidFill>
                  <a:schemeClr val="tx1"/>
                </a:solidFill>
              </a:rPr>
              <a:t>zygoty </a:t>
            </a:r>
            <a:r>
              <a:rPr lang="pl-PL" sz="2800" dirty="0">
                <a:solidFill>
                  <a:schemeClr val="tx1"/>
                </a:solidFill>
              </a:rPr>
              <a:t>cez embryo po </a:t>
            </a:r>
            <a:r>
              <a:rPr lang="pl-PL" sz="2800" dirty="0" smtClean="0">
                <a:solidFill>
                  <a:schemeClr val="tx1"/>
                </a:solidFill>
              </a:rPr>
              <a:t>plod)</a:t>
            </a:r>
            <a:endParaRPr lang="sk-SK" sz="2800" dirty="0">
              <a:solidFill>
                <a:schemeClr val="tx1"/>
              </a:solidFill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1211544" y="3861047"/>
            <a:ext cx="6852874" cy="718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dirty="0" smtClean="0">
                <a:latin typeface="Comic Sans MS" pitchFamily="66" charset="0"/>
              </a:rPr>
              <a:t>Ženské pohlavné orgány:</a:t>
            </a:r>
            <a:endParaRPr lang="sk-SK" sz="3200" dirty="0">
              <a:latin typeface="Comic Sans MS" pitchFamily="66" charset="0"/>
            </a:endParaRPr>
          </a:p>
        </p:txBody>
      </p:sp>
      <p:sp>
        <p:nvSpPr>
          <p:cNvPr id="7" name="Polovičný rám 6"/>
          <p:cNvSpPr/>
          <p:nvPr/>
        </p:nvSpPr>
        <p:spPr>
          <a:xfrm rot="2751279">
            <a:off x="3853545" y="4701599"/>
            <a:ext cx="1597400" cy="155925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Oblak 7"/>
          <p:cNvSpPr/>
          <p:nvPr/>
        </p:nvSpPr>
        <p:spPr>
          <a:xfrm>
            <a:off x="897867" y="4743081"/>
            <a:ext cx="3456384" cy="1728192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rgbClr val="FF0000"/>
                </a:solidFill>
              </a:rPr>
              <a:t>1. vonkajšie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9" name="Oblak 8"/>
          <p:cNvSpPr/>
          <p:nvPr/>
        </p:nvSpPr>
        <p:spPr>
          <a:xfrm>
            <a:off x="4829002" y="4743081"/>
            <a:ext cx="3456384" cy="1728192"/>
          </a:xfrm>
          <a:prstGeom prst="cloud">
            <a:avLst/>
          </a:prstGeom>
          <a:solidFill>
            <a:srgbClr val="DC31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rgbClr val="002060"/>
                </a:solidFill>
              </a:rPr>
              <a:t>2. vnútorné</a:t>
            </a:r>
            <a:endParaRPr lang="sk-SK" sz="3200" dirty="0">
              <a:solidFill>
                <a:srgbClr val="002060"/>
              </a:solidFill>
            </a:endParaRPr>
          </a:p>
        </p:txBody>
      </p:sp>
      <p:pic>
        <p:nvPicPr>
          <p:cNvPr id="10" name="Picture 2" descr="Súvisiaci obrázo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8" t="15471" r="16442" b="12234"/>
          <a:stretch/>
        </p:blipFill>
        <p:spPr bwMode="auto">
          <a:xfrm>
            <a:off x="7871384" y="32923"/>
            <a:ext cx="1020911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7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  <a:solidFill>
            <a:srgbClr val="FFC000"/>
          </a:solidFill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1.vonkajšie           2. vnútorné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581267"/>
            <a:ext cx="4032448" cy="3071869"/>
          </a:xfrm>
          <a:solidFill>
            <a:srgbClr val="F353DC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sk-SK" b="1" dirty="0" smtClean="0"/>
              <a:t>Predsieň pošvy </a:t>
            </a:r>
            <a:r>
              <a:rPr lang="sk-SK" dirty="0" smtClean="0"/>
              <a:t>      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b="1" dirty="0" smtClean="0"/>
              <a:t>dráždec</a:t>
            </a:r>
            <a:r>
              <a:rPr lang="sk-SK" dirty="0" smtClean="0"/>
              <a:t> (CLITORIS)</a:t>
            </a:r>
          </a:p>
          <a:p>
            <a:pPr marL="514350" indent="-514350">
              <a:buFont typeface="+mj-lt"/>
              <a:buAutoNum type="alphaLcParenR"/>
            </a:pPr>
            <a:r>
              <a:rPr lang="sk-SK" b="1" dirty="0" smtClean="0"/>
              <a:t>veľké a malé pysky ohanbia</a:t>
            </a:r>
          </a:p>
          <a:p>
            <a:pPr marL="514350" indent="-514350">
              <a:buFont typeface="+mj-lt"/>
              <a:buAutoNum type="alphaLcParenR"/>
            </a:pPr>
            <a:r>
              <a:rPr lang="sk-SK" b="1" dirty="0"/>
              <a:t>v</a:t>
            </a:r>
            <a:r>
              <a:rPr lang="sk-SK" b="1" dirty="0" smtClean="0"/>
              <a:t>rch ohanbia   </a:t>
            </a:r>
            <a:r>
              <a:rPr lang="sk-SK" dirty="0"/>
              <a:t>	</a:t>
            </a: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849819" y="1556792"/>
            <a:ext cx="3826768" cy="5112568"/>
          </a:xfrm>
          <a:prstGeom prst="rect">
            <a:avLst/>
          </a:prstGeom>
          <a:solidFill>
            <a:srgbClr val="FFFF66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sk-SK" b="1" dirty="0" smtClean="0"/>
              <a:t>vaječníky </a:t>
            </a:r>
            <a:r>
              <a:rPr lang="sk-SK" dirty="0" smtClean="0"/>
              <a:t>(OVARIA)</a:t>
            </a:r>
          </a:p>
          <a:p>
            <a:pPr marL="514350" indent="-514350">
              <a:buFont typeface="+mj-lt"/>
              <a:buAutoNum type="alphaLcParenR"/>
            </a:pPr>
            <a:r>
              <a:rPr lang="sk-SK" b="1" dirty="0" smtClean="0"/>
              <a:t>vajíčkovody</a:t>
            </a:r>
            <a:r>
              <a:rPr lang="sk-SK" dirty="0" smtClean="0"/>
              <a:t> (TUBA UTERINA)</a:t>
            </a:r>
          </a:p>
          <a:p>
            <a:pPr marL="514350" indent="-514350">
              <a:buFont typeface="+mj-lt"/>
              <a:buAutoNum type="alphaLcParenR"/>
            </a:pPr>
            <a:r>
              <a:rPr lang="sk-SK" b="1" dirty="0" smtClean="0"/>
              <a:t>maternica </a:t>
            </a:r>
            <a:r>
              <a:rPr lang="sk-SK" dirty="0" smtClean="0"/>
              <a:t>(UTERUS)</a:t>
            </a:r>
          </a:p>
          <a:p>
            <a:pPr marL="514350" indent="-514350">
              <a:buFont typeface="+mj-lt"/>
              <a:buAutoNum type="alphaLcParenR"/>
            </a:pPr>
            <a:r>
              <a:rPr lang="sk-SK" b="1" dirty="0" smtClean="0"/>
              <a:t>pošva </a:t>
            </a:r>
            <a:r>
              <a:rPr lang="sk-SK" dirty="0" smtClean="0"/>
              <a:t>(VAGINA)</a:t>
            </a:r>
          </a:p>
          <a:p>
            <a:pPr marL="0" indent="0">
              <a:buNone/>
            </a:pPr>
            <a:endParaRPr lang="sk-SK" dirty="0" smtClean="0"/>
          </a:p>
          <a:p>
            <a:pPr marL="514350" indent="-514350">
              <a:buFont typeface="+mj-lt"/>
              <a:buAutoNum type="alphaLcParenR"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001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1. Vonkajšie ženské </a:t>
            </a:r>
            <a:r>
              <a:rPr lang="sk-SK" dirty="0" err="1" smtClean="0"/>
              <a:t>pohl</a:t>
            </a:r>
            <a:r>
              <a:rPr lang="sk-SK" dirty="0" smtClean="0"/>
              <a:t>. orgány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122" name="Picture 2" descr="Beštia (@JessikaKrivdova) — Likes | ASKf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5849"/>
            <a:ext cx="5472608" cy="521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6300192" y="1196752"/>
            <a:ext cx="2736304" cy="864096"/>
          </a:xfrm>
          <a:prstGeom prst="roundRect">
            <a:avLst/>
          </a:prstGeom>
          <a:solidFill>
            <a:srgbClr val="DC31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Sekundárny pohlavný znak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255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692696"/>
            <a:ext cx="8291264" cy="5977880"/>
          </a:xfrm>
        </p:spPr>
        <p:txBody>
          <a:bodyPr>
            <a:normAutofit/>
          </a:bodyPr>
          <a:lstStyle/>
          <a:p>
            <a:r>
              <a:rPr lang="sk-SK" b="1" dirty="0" smtClean="0"/>
              <a:t>A</a:t>
            </a:r>
            <a:r>
              <a:rPr lang="sk-SK" dirty="0" smtClean="0"/>
              <a:t>) </a:t>
            </a:r>
            <a:r>
              <a:rPr lang="sk-SK" b="1" dirty="0" smtClean="0"/>
              <a:t>vrch ohanbia </a:t>
            </a:r>
            <a:r>
              <a:rPr lang="sk-SK" dirty="0" smtClean="0"/>
              <a:t>– kožná vyvýšeniny pred lonovou sponou, ochlpené</a:t>
            </a:r>
          </a:p>
          <a:p>
            <a:r>
              <a:rPr lang="sk-SK" b="1" dirty="0" smtClean="0"/>
              <a:t>B)veľké pysky ohanbia </a:t>
            </a:r>
            <a:r>
              <a:rPr lang="sk-SK" dirty="0" smtClean="0"/>
              <a:t>– kožné svaly, obsahujú tukové tkanivo, </a:t>
            </a:r>
            <a:r>
              <a:rPr lang="sk-SK" dirty="0" err="1" smtClean="0"/>
              <a:t>ochlpenné</a:t>
            </a:r>
            <a:endParaRPr lang="sk-SK" dirty="0" smtClean="0"/>
          </a:p>
          <a:p>
            <a:pPr algn="just"/>
            <a:r>
              <a:rPr lang="sk-SK" b="1" dirty="0" smtClean="0"/>
              <a:t>C) malé pysky ohanbia </a:t>
            </a:r>
            <a:r>
              <a:rPr lang="sk-SK" dirty="0" smtClean="0"/>
              <a:t>– tenké kožné svaly, ukryté medzi veľkými pyskami ohanbia</a:t>
            </a:r>
          </a:p>
          <a:p>
            <a:r>
              <a:rPr lang="sk-SK" b="1" dirty="0" smtClean="0"/>
              <a:t>D)predsieň pošvy </a:t>
            </a:r>
            <a:r>
              <a:rPr lang="sk-SK" dirty="0" smtClean="0"/>
              <a:t>– sú tu žliazky, produkujú hlien, udržujú pošvu vlhkú</a:t>
            </a:r>
          </a:p>
          <a:p>
            <a:r>
              <a:rPr lang="sk-SK" b="1" dirty="0" smtClean="0"/>
              <a:t>E) </a:t>
            </a:r>
            <a:r>
              <a:rPr lang="sk-SK" b="1" dirty="0" err="1" smtClean="0"/>
              <a:t>dráždec=klitoris</a:t>
            </a:r>
            <a:r>
              <a:rPr lang="sk-SK" b="1" dirty="0" smtClean="0"/>
              <a:t> </a:t>
            </a:r>
            <a:r>
              <a:rPr lang="sk-SK" dirty="0" smtClean="0"/>
              <a:t>– </a:t>
            </a:r>
            <a:r>
              <a:rPr lang="sk-SK" dirty="0" err="1" smtClean="0"/>
              <a:t>erekčný</a:t>
            </a:r>
            <a:r>
              <a:rPr lang="sk-SK" dirty="0" smtClean="0"/>
              <a:t> mechanizmus, podobne ako mužský </a:t>
            </a:r>
            <a:r>
              <a:rPr lang="sk-SK" dirty="0" err="1" smtClean="0"/>
              <a:t>pohl.orgán</a:t>
            </a:r>
            <a:r>
              <a:rPr lang="sk-SK" dirty="0" smtClean="0"/>
              <a:t>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305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2. Vnútorné ženské </a:t>
            </a:r>
            <a:r>
              <a:rPr lang="sk-SK" dirty="0" err="1" smtClean="0"/>
              <a:t>pohl</a:t>
            </a:r>
            <a:r>
              <a:rPr lang="sk-SK" dirty="0" smtClean="0"/>
              <a:t>. orgány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 descr="Rahim Nedir, Rahim Yapısı Nasıldır? - rahimhastaliklari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" r="4128"/>
          <a:stretch/>
        </p:blipFill>
        <p:spPr bwMode="auto">
          <a:xfrm>
            <a:off x="539552" y="1196752"/>
            <a:ext cx="8243249" cy="519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aoblený obdĺžnik 5"/>
          <p:cNvSpPr/>
          <p:nvPr/>
        </p:nvSpPr>
        <p:spPr>
          <a:xfrm>
            <a:off x="6588224" y="2243762"/>
            <a:ext cx="2528664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rgbClr val="FF0000"/>
                </a:solidFill>
              </a:rPr>
              <a:t>vajíčkovod</a:t>
            </a:r>
            <a:endParaRPr lang="sk-SK" sz="3600" dirty="0">
              <a:solidFill>
                <a:srgbClr val="FF0000"/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6344072" y="4293096"/>
            <a:ext cx="1296652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err="1" smtClean="0">
                <a:solidFill>
                  <a:srgbClr val="FF0000"/>
                </a:solidFill>
              </a:rPr>
              <a:t>krčok</a:t>
            </a:r>
            <a:endParaRPr lang="sk-SK" sz="3600" dirty="0">
              <a:solidFill>
                <a:srgbClr val="FF0000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1754138" y="5481228"/>
            <a:ext cx="2952328" cy="104411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err="1">
                <a:solidFill>
                  <a:srgbClr val="FF0000"/>
                </a:solidFill>
              </a:rPr>
              <a:t>p</a:t>
            </a:r>
            <a:r>
              <a:rPr lang="sk-SK" sz="3600" dirty="0" err="1" smtClean="0">
                <a:solidFill>
                  <a:srgbClr val="FF0000"/>
                </a:solidFill>
              </a:rPr>
              <a:t>ošva=vagína</a:t>
            </a:r>
            <a:endParaRPr lang="sk-SK" sz="3600" dirty="0">
              <a:solidFill>
                <a:srgbClr val="FF0000"/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3491880" y="2005579"/>
            <a:ext cx="295232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rgbClr val="FF0000"/>
                </a:solidFill>
              </a:rPr>
              <a:t>maternica</a:t>
            </a:r>
            <a:endParaRPr lang="sk-SK" sz="3600" dirty="0">
              <a:solidFill>
                <a:srgbClr val="FF0000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6779942" y="5085184"/>
            <a:ext cx="2393032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rgbClr val="FF0000"/>
                </a:solidFill>
              </a:rPr>
              <a:t>vaječník</a:t>
            </a:r>
            <a:endParaRPr lang="sk-SK" sz="3600" dirty="0">
              <a:solidFill>
                <a:srgbClr val="FF000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180212" y="5929481"/>
            <a:ext cx="1624372" cy="51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14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 descr="Kadın Anatomisi - Prof. Dr. Ebru Dikenso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7"/>
          <a:stretch/>
        </p:blipFill>
        <p:spPr bwMode="auto">
          <a:xfrm>
            <a:off x="1043608" y="832513"/>
            <a:ext cx="7488832" cy="599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6012160" y="1988840"/>
            <a:ext cx="295232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rgbClr val="FF0000"/>
                </a:solidFill>
              </a:rPr>
              <a:t>vajíčkovod</a:t>
            </a:r>
            <a:endParaRPr lang="sk-SK" sz="3600" dirty="0">
              <a:solidFill>
                <a:srgbClr val="FF0000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611560" y="1988840"/>
            <a:ext cx="2952328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rgbClr val="FF0000"/>
                </a:solidFill>
              </a:rPr>
              <a:t>vajíčkovod</a:t>
            </a:r>
            <a:endParaRPr lang="sk-SK" sz="3600" dirty="0">
              <a:solidFill>
                <a:srgbClr val="FF0000"/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6444208" y="2933328"/>
            <a:ext cx="2952328" cy="7837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rgbClr val="FF0000"/>
                </a:solidFill>
              </a:rPr>
              <a:t>vaječník</a:t>
            </a:r>
            <a:endParaRPr lang="sk-SK" sz="3600" dirty="0">
              <a:solidFill>
                <a:srgbClr val="FF0000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111523" y="3007057"/>
            <a:ext cx="2952328" cy="7284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rgbClr val="FF0000"/>
                </a:solidFill>
              </a:rPr>
              <a:t>vaječník</a:t>
            </a:r>
            <a:endParaRPr lang="sk-SK" sz="3600" dirty="0">
              <a:solidFill>
                <a:srgbClr val="FF0000"/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5436096" y="4940880"/>
            <a:ext cx="2952328" cy="936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err="1">
                <a:solidFill>
                  <a:srgbClr val="FF0000"/>
                </a:solidFill>
              </a:rPr>
              <a:t>p</a:t>
            </a:r>
            <a:r>
              <a:rPr lang="sk-SK" sz="3600" dirty="0" err="1" smtClean="0">
                <a:solidFill>
                  <a:srgbClr val="FF0000"/>
                </a:solidFill>
              </a:rPr>
              <a:t>ošva=vagína</a:t>
            </a:r>
            <a:endParaRPr lang="sk-SK" sz="3600" dirty="0">
              <a:solidFill>
                <a:srgbClr val="FF0000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1043608" y="4580840"/>
            <a:ext cx="2952328" cy="7200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 smtClean="0">
                <a:solidFill>
                  <a:srgbClr val="FF0000"/>
                </a:solidFill>
              </a:rPr>
              <a:t>Krčok</a:t>
            </a:r>
            <a:r>
              <a:rPr lang="sk-SK" sz="3200" dirty="0" smtClean="0">
                <a:solidFill>
                  <a:srgbClr val="FF0000"/>
                </a:solidFill>
              </a:rPr>
              <a:t> maternice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1" name="Zaoblený obdĺžnik 10"/>
          <p:cNvSpPr/>
          <p:nvPr/>
        </p:nvSpPr>
        <p:spPr>
          <a:xfrm>
            <a:off x="5796136" y="3717032"/>
            <a:ext cx="3279809" cy="936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rgbClr val="FF0000"/>
                </a:solidFill>
              </a:rPr>
              <a:t>v</a:t>
            </a:r>
            <a:r>
              <a:rPr lang="sk-SK" sz="2800" dirty="0" smtClean="0">
                <a:solidFill>
                  <a:srgbClr val="FF0000"/>
                </a:solidFill>
              </a:rPr>
              <a:t>ýstelka maternice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12" name="Zaoblený obdĺžnik 11"/>
          <p:cNvSpPr/>
          <p:nvPr/>
        </p:nvSpPr>
        <p:spPr>
          <a:xfrm>
            <a:off x="839678" y="3806571"/>
            <a:ext cx="2952328" cy="7570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rgbClr val="FF0000"/>
                </a:solidFill>
              </a:rPr>
              <a:t>maternica</a:t>
            </a:r>
            <a:endParaRPr lang="sk-SK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sk-SK" dirty="0" smtClean="0">
                <a:solidFill>
                  <a:srgbClr val="FF0000"/>
                </a:solidFill>
              </a:rPr>
              <a:t>a) Vaječníky (OVARIA)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581267"/>
            <a:ext cx="8352928" cy="5016085"/>
          </a:xfrm>
          <a:solidFill>
            <a:srgbClr val="FBC5F3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smtClean="0"/>
              <a:t>-párový orgán, </a:t>
            </a:r>
            <a:r>
              <a:rPr lang="sk-SK" dirty="0" err="1" smtClean="0"/>
              <a:t>mandľovitý</a:t>
            </a:r>
            <a:r>
              <a:rPr lang="sk-SK" dirty="0" smtClean="0"/>
              <a:t> tvar, veľkosť orecha</a:t>
            </a:r>
          </a:p>
          <a:p>
            <a:pPr marL="0" indent="0">
              <a:buNone/>
            </a:pPr>
            <a:r>
              <a:rPr lang="sk-SK" dirty="0" smtClean="0"/>
              <a:t>-uložený v malej panve</a:t>
            </a:r>
            <a:r>
              <a:rPr lang="sk-SK" dirty="0"/>
              <a:t>	</a:t>
            </a:r>
            <a:endParaRPr lang="sk-SK" dirty="0" smtClean="0"/>
          </a:p>
          <a:p>
            <a:pPr marL="0" indent="0">
              <a:buNone/>
            </a:pPr>
            <a:r>
              <a:rPr lang="sk-SK" b="1" dirty="0" smtClean="0"/>
              <a:t>STAVBA:  kôra (</a:t>
            </a:r>
            <a:r>
              <a:rPr lang="sk-SK" b="1" dirty="0" err="1" smtClean="0"/>
              <a:t>kortex</a:t>
            </a:r>
            <a:r>
              <a:rPr lang="sk-SK" b="1" dirty="0" smtClean="0"/>
              <a:t>) + dreň (</a:t>
            </a:r>
            <a:r>
              <a:rPr lang="sk-SK" b="1" dirty="0" err="1" smtClean="0"/>
              <a:t>medulla</a:t>
            </a:r>
            <a:r>
              <a:rPr lang="sk-SK" b="1" dirty="0" smtClean="0"/>
              <a:t>)</a:t>
            </a:r>
          </a:p>
          <a:p>
            <a:pPr marL="0" indent="0">
              <a:buNone/>
            </a:pPr>
            <a:r>
              <a:rPr lang="sk-SK" dirty="0" smtClean="0"/>
              <a:t>- veľkosť, povrch a tvar sa vekom a fázou mení </a:t>
            </a:r>
          </a:p>
          <a:p>
            <a:pPr marL="0" indent="0">
              <a:buNone/>
            </a:pPr>
            <a:r>
              <a:rPr lang="sk-SK" dirty="0" smtClean="0"/>
              <a:t>- u dievčat - povrch hladký, ovuláciami sa zjazvuje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u="sng" dirty="0" smtClean="0"/>
              <a:t>Od puberty 2 funkcie: </a:t>
            </a:r>
          </a:p>
          <a:p>
            <a:pPr marL="0" indent="0">
              <a:buNone/>
            </a:pPr>
            <a:r>
              <a:rPr lang="sk-SK" dirty="0" smtClean="0"/>
              <a:t>a)Tvorba vajíčok</a:t>
            </a:r>
          </a:p>
          <a:p>
            <a:pPr marL="0" indent="0">
              <a:buNone/>
            </a:pPr>
            <a:r>
              <a:rPr lang="sk-SK" dirty="0" smtClean="0"/>
              <a:t>b) Tvorba hormónov (estrogén a </a:t>
            </a:r>
            <a:r>
              <a:rPr lang="sk-SK" dirty="0" err="1" smtClean="0"/>
              <a:t>progesterón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6" name="Picture 2" descr="Súvisiaci obrázo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8" t="15471" r="16442" b="12234"/>
          <a:stretch/>
        </p:blipFill>
        <p:spPr bwMode="auto">
          <a:xfrm>
            <a:off x="7884368" y="188640"/>
            <a:ext cx="9429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6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496" y="21098"/>
            <a:ext cx="4464496" cy="6840760"/>
          </a:xfrm>
          <a:solidFill>
            <a:srgbClr val="FBC5F3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-vývin vajíčok sa nazýva OOGENÉZA, vznikajú zo zárodočných buniek </a:t>
            </a:r>
            <a:r>
              <a:rPr lang="sk-SK" dirty="0" err="1" smtClean="0"/>
              <a:t>oogónií</a:t>
            </a:r>
            <a:endParaRPr lang="sk-SK" dirty="0" smtClean="0"/>
          </a:p>
          <a:p>
            <a:pPr marL="0" indent="0">
              <a:buNone/>
            </a:pPr>
            <a:endParaRPr lang="sk-SK" sz="1800" dirty="0" smtClean="0"/>
          </a:p>
          <a:p>
            <a:pPr marL="0" indent="0">
              <a:buNone/>
            </a:pPr>
            <a:r>
              <a:rPr lang="sk-SK" dirty="0" smtClean="0"/>
              <a:t>-začína ešte pred narodením!!!!! Počas vnútromaternicového vývinu</a:t>
            </a:r>
          </a:p>
          <a:p>
            <a:pPr marL="0" indent="0">
              <a:buNone/>
            </a:pPr>
            <a:endParaRPr lang="sk-SK" sz="1800" dirty="0" smtClean="0"/>
          </a:p>
          <a:p>
            <a:pPr marL="0" indent="0">
              <a:buNone/>
            </a:pPr>
            <a:r>
              <a:rPr lang="sk-SK" dirty="0" smtClean="0"/>
              <a:t>-za život ženy dozreje asi 400 vajíčok striedavo z P a Ľ vaječníka</a:t>
            </a:r>
          </a:p>
          <a:p>
            <a:pPr>
              <a:buFontTx/>
              <a:buChar char="-"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6" name="Picture 2" descr="Súvisiaci obrázo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8" t="15471" r="16442" b="12234"/>
          <a:stretch/>
        </p:blipFill>
        <p:spPr bwMode="auto">
          <a:xfrm>
            <a:off x="7996139" y="0"/>
            <a:ext cx="1096128" cy="151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gouldianfinches.eu/photos/text-photos/105/tn_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43"/>
          <a:stretch/>
        </p:blipFill>
        <p:spPr bwMode="auto">
          <a:xfrm>
            <a:off x="4239524" y="758432"/>
            <a:ext cx="4904476" cy="50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427</Words>
  <Application>Microsoft Office PowerPoint</Application>
  <PresentationFormat>Prezentácia na obrazovke 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Pohlavná sústava ženy</vt:lpstr>
      <vt:lpstr>Ženská pohlavná sústava</vt:lpstr>
      <vt:lpstr>1.vonkajšie           2. vnútorné</vt:lpstr>
      <vt:lpstr>1. Vonkajšie ženské pohl. orgány</vt:lpstr>
      <vt:lpstr>Prezentácia programu PowerPoint</vt:lpstr>
      <vt:lpstr>2. Vnútorné ženské pohl. orgány</vt:lpstr>
      <vt:lpstr>Prezentácia programu PowerPoint</vt:lpstr>
      <vt:lpstr>a) Vaječníky (OVARIA)</vt:lpstr>
      <vt:lpstr>Prezentácia programu PowerPoint</vt:lpstr>
      <vt:lpstr>Prezentácia programu PowerPoint</vt:lpstr>
      <vt:lpstr>b) Vajíčkovody, vajcovody</vt:lpstr>
      <vt:lpstr>c) Maternica (UTERUS)</vt:lpstr>
      <vt:lpstr>Prezentácia programu PowerPoint</vt:lpstr>
      <vt:lpstr>d) Pošva (VAGINA)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Rozmnožovacia  sústava</dc:title>
  <dc:creator>Michalka</dc:creator>
  <cp:lastModifiedBy>spravca</cp:lastModifiedBy>
  <cp:revision>49</cp:revision>
  <dcterms:created xsi:type="dcterms:W3CDTF">2018-05-30T16:17:35Z</dcterms:created>
  <dcterms:modified xsi:type="dcterms:W3CDTF">2020-06-09T11:38:14Z</dcterms:modified>
</cp:coreProperties>
</file>