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68" r:id="rId6"/>
    <p:sldId id="260" r:id="rId7"/>
    <p:sldId id="272" r:id="rId8"/>
    <p:sldId id="270" r:id="rId9"/>
    <p:sldId id="280" r:id="rId10"/>
    <p:sldId id="279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5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71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9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8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4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3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3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7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19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2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FB4C-830A-4200-AF27-0019EBE76D06}" type="datetimeFigureOut">
              <a:rPr lang="sk-SK" smtClean="0"/>
              <a:t>28. 5. 2020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99992" y="6309320"/>
            <a:ext cx="4496544" cy="334888"/>
          </a:xfrm>
        </p:spPr>
        <p:txBody>
          <a:bodyPr>
            <a:normAutofit lnSpcReduction="10000"/>
          </a:bodyPr>
          <a:lstStyle/>
          <a:p>
            <a:endParaRPr lang="sk-SK" sz="1600" dirty="0"/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1700808"/>
            <a:ext cx="8856984" cy="49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1470025"/>
          </a:xfrm>
        </p:spPr>
        <p:txBody>
          <a:bodyPr>
            <a:normAutofit/>
          </a:bodyPr>
          <a:lstStyle/>
          <a:p>
            <a:r>
              <a:rPr lang="sk-SK" dirty="0" smtClean="0"/>
              <a:t>Pohlavná = rozmnožovacia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sústava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7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479245" y="260648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sk-SK" b="1" dirty="0">
                <a:latin typeface="Comic Sans MS" pitchFamily="66" charset="0"/>
              </a:rPr>
              <a:t>b</a:t>
            </a:r>
            <a:r>
              <a:rPr lang="sk-SK" b="1" dirty="0" smtClean="0">
                <a:latin typeface="Comic Sans MS" pitchFamily="66" charset="0"/>
              </a:rPr>
              <a:t>) Miešok = SCROTUM: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69117" y="1571911"/>
            <a:ext cx="8207339" cy="4737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sk-SK" dirty="0" err="1">
                <a:latin typeface="Comic Sans MS" pitchFamily="66" charset="0"/>
              </a:rPr>
              <a:t>k</a:t>
            </a:r>
            <a:r>
              <a:rPr lang="sk-SK" dirty="0" err="1" smtClean="0">
                <a:latin typeface="Comic Sans MS" pitchFamily="66" charset="0"/>
              </a:rPr>
              <a:t>ožnosvalový</a:t>
            </a:r>
            <a:r>
              <a:rPr lang="sk-SK" dirty="0" smtClean="0">
                <a:latin typeface="Comic Sans MS" pitchFamily="66" charset="0"/>
              </a:rPr>
              <a:t> vak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o</a:t>
            </a:r>
            <a:r>
              <a:rPr lang="sk-SK" dirty="0" smtClean="0">
                <a:latin typeface="Comic Sans MS" pitchFamily="66" charset="0"/>
              </a:rPr>
              <a:t>bsahuje semenníky, </a:t>
            </a:r>
            <a:r>
              <a:rPr lang="sk-SK" dirty="0" err="1" smtClean="0">
                <a:latin typeface="Comic Sans MS" pitchFamily="66" charset="0"/>
              </a:rPr>
              <a:t>na´dsemenníky</a:t>
            </a:r>
            <a:r>
              <a:rPr lang="sk-SK" dirty="0" smtClean="0">
                <a:latin typeface="Comic Sans MS" pitchFamily="66" charset="0"/>
              </a:rPr>
              <a:t> a začiatok semenovodov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k</a:t>
            </a:r>
            <a:r>
              <a:rPr lang="sk-SK" dirty="0" smtClean="0">
                <a:latin typeface="Comic Sans MS" pitchFamily="66" charset="0"/>
              </a:rPr>
              <a:t>oža je tenká, pigmentovaná, ochlpená</a:t>
            </a:r>
          </a:p>
          <a:p>
            <a:pPr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veľa kožných, mazových a potných žliaz</a:t>
            </a: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87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8" y="1052736"/>
            <a:ext cx="8815543" cy="49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Funkcia pohlavnej sústavy:</a:t>
            </a:r>
          </a:p>
          <a:p>
            <a:pPr marL="0" indent="0">
              <a:buNone/>
            </a:pPr>
            <a:endParaRPr lang="sk-SK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z</a:t>
            </a:r>
            <a:r>
              <a:rPr lang="sk-SK" dirty="0" smtClean="0">
                <a:latin typeface="Comic Sans MS" pitchFamily="66" charset="0"/>
              </a:rPr>
              <a:t>abezpečuje </a:t>
            </a:r>
            <a:r>
              <a:rPr lang="sk-SK" dirty="0" err="1" smtClean="0">
                <a:latin typeface="Comic Sans MS" pitchFamily="66" charset="0"/>
              </a:rPr>
              <a:t>rozmnožovanie=reprodukciu</a:t>
            </a:r>
            <a:endParaRPr lang="sk-SK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prenos genetickej informácie(DNA) </a:t>
            </a:r>
          </a:p>
          <a:p>
            <a:pPr>
              <a:buFontTx/>
              <a:buChar char="-"/>
            </a:pPr>
            <a:r>
              <a:rPr lang="sk-SK" dirty="0">
                <a:latin typeface="Comic Sans MS" pitchFamily="66" charset="0"/>
              </a:rPr>
              <a:t>v</a:t>
            </a:r>
            <a:r>
              <a:rPr lang="sk-SK" dirty="0" smtClean="0">
                <a:latin typeface="Comic Sans MS" pitchFamily="66" charset="0"/>
              </a:rPr>
              <a:t>znik nových jedincov</a:t>
            </a:r>
          </a:p>
          <a:p>
            <a:pPr>
              <a:buFontTx/>
              <a:buChar char="-"/>
            </a:pPr>
            <a:r>
              <a:rPr lang="sk-SK" dirty="0" smtClean="0">
                <a:latin typeface="Comic Sans MS" pitchFamily="66" charset="0"/>
              </a:rPr>
              <a:t>zachovanie druhu</a:t>
            </a:r>
            <a:endParaRPr lang="sk-SK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1857" y="68740"/>
            <a:ext cx="8229600" cy="1143000"/>
          </a:xfrm>
        </p:spPr>
        <p:txBody>
          <a:bodyPr/>
          <a:lstStyle/>
          <a:p>
            <a:r>
              <a:rPr lang="sk-SK" b="1" dirty="0" smtClean="0">
                <a:latin typeface="Comic Sans MS" panose="030F0702030302020204" pitchFamily="66" charset="0"/>
              </a:rPr>
              <a:t>Mužská pohlavná sústava</a:t>
            </a:r>
            <a:endParaRPr lang="sk-SK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7" cy="4525963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u="sng" dirty="0" smtClean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</a:t>
            </a:r>
            <a:r>
              <a:rPr lang="sk-SK" u="sng" dirty="0" smtClean="0"/>
              <a:t> </a:t>
            </a:r>
            <a:r>
              <a:rPr lang="sk-SK" u="sng" dirty="0" smtClean="0">
                <a:solidFill>
                  <a:srgbClr val="FF0000"/>
                </a:solidFill>
              </a:rPr>
              <a:t>1.vonkajšie  </a:t>
            </a:r>
            <a:r>
              <a:rPr lang="sk-SK" dirty="0" smtClean="0">
                <a:solidFill>
                  <a:srgbClr val="FF0000"/>
                </a:solidFill>
              </a:rPr>
              <a:t>                             </a:t>
            </a:r>
            <a:r>
              <a:rPr lang="sk-SK" u="sng" dirty="0" smtClean="0">
                <a:solidFill>
                  <a:srgbClr val="FF0000"/>
                </a:solidFill>
              </a:rPr>
              <a:t> 2</a:t>
            </a:r>
            <a:r>
              <a:rPr lang="sk-SK" u="sng" dirty="0">
                <a:solidFill>
                  <a:srgbClr val="FF0000"/>
                </a:solidFill>
              </a:rPr>
              <a:t>. vnútorné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491857" y="983905"/>
            <a:ext cx="8040583" cy="1908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chemeClr val="tx1"/>
                </a:solidFill>
              </a:rPr>
              <a:t>Funkcia: 1.</a:t>
            </a:r>
            <a:r>
              <a:rPr lang="sk-SK" sz="2800" b="1" dirty="0" smtClean="0">
                <a:solidFill>
                  <a:schemeClr val="tx1"/>
                </a:solidFill>
              </a:rPr>
              <a:t>Tvorba</a:t>
            </a:r>
            <a:r>
              <a:rPr lang="sk-SK" sz="2800" dirty="0" smtClean="0">
                <a:solidFill>
                  <a:schemeClr val="tx1"/>
                </a:solidFill>
              </a:rPr>
              <a:t> pohlavných hormónov – hlavne  </a:t>
            </a:r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 		</a:t>
            </a:r>
            <a:r>
              <a:rPr lang="sk-SK" sz="2800" b="1" u="sng" dirty="0" err="1" smtClean="0">
                <a:solidFill>
                  <a:schemeClr val="tx1"/>
                </a:solidFill>
              </a:rPr>
              <a:t>progesterónu</a:t>
            </a:r>
            <a:r>
              <a:rPr lang="sk-SK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           2.Tvorba </a:t>
            </a:r>
            <a:r>
              <a:rPr lang="sk-SK" sz="2800" b="1" u="sng" dirty="0" smtClean="0">
                <a:solidFill>
                  <a:schemeClr val="tx1"/>
                </a:solidFill>
              </a:rPr>
              <a:t>spermií</a:t>
            </a:r>
          </a:p>
          <a:p>
            <a:r>
              <a:rPr lang="sk-SK" sz="2800" dirty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</a:rPr>
              <a:t>               3. </a:t>
            </a:r>
            <a:r>
              <a:rPr lang="sk-SK" sz="2800" b="1" u="sng" dirty="0" smtClean="0">
                <a:solidFill>
                  <a:schemeClr val="tx1"/>
                </a:solidFill>
              </a:rPr>
              <a:t>Pohlavné spojenie</a:t>
            </a:r>
            <a:r>
              <a:rPr lang="sk-SK" sz="2800" dirty="0" smtClean="0">
                <a:solidFill>
                  <a:schemeClr val="tx1"/>
                </a:solidFill>
              </a:rPr>
              <a:t> = koitus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187624" y="3429000"/>
            <a:ext cx="6852874" cy="71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 smtClean="0">
                <a:latin typeface="Comic Sans MS" pitchFamily="66" charset="0"/>
              </a:rPr>
              <a:t>Mužské pohlavné orgány:</a:t>
            </a:r>
            <a:endParaRPr lang="sk-SK" sz="3200" dirty="0">
              <a:latin typeface="Comic Sans MS" pitchFamily="66" charset="0"/>
            </a:endParaRPr>
          </a:p>
        </p:txBody>
      </p:sp>
      <p:pic>
        <p:nvPicPr>
          <p:cNvPr id="6" name="Picture 2" descr="Výsledok vyhľadávania obrázkov pre dopyt ikona muž ž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409598"/>
            <a:ext cx="1482519" cy="14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1.vonkajšie           2. vnútorné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81267"/>
            <a:ext cx="4032448" cy="163170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b="1" dirty="0"/>
              <a:t>pohlavný úd </a:t>
            </a:r>
            <a:r>
              <a:rPr lang="sk-SK" dirty="0"/>
              <a:t>(PENIS)      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/>
              <a:t>m</a:t>
            </a:r>
            <a:r>
              <a:rPr lang="sk-SK" b="1" dirty="0" smtClean="0"/>
              <a:t>iešok</a:t>
            </a:r>
            <a:r>
              <a:rPr lang="sk-SK" dirty="0" smtClean="0"/>
              <a:t> (SCROTUM)     </a:t>
            </a:r>
            <a:r>
              <a:rPr lang="sk-SK" dirty="0"/>
              <a:t>	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849819" y="1556792"/>
            <a:ext cx="3826768" cy="5112568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semenníky </a:t>
            </a:r>
            <a:r>
              <a:rPr lang="sk-SK" dirty="0" smtClean="0"/>
              <a:t>(TESTES)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err="1"/>
              <a:t>n</a:t>
            </a:r>
            <a:r>
              <a:rPr lang="sk-SK" b="1" dirty="0" err="1" smtClean="0"/>
              <a:t>adsemenníky</a:t>
            </a:r>
            <a:r>
              <a:rPr lang="sk-SK" dirty="0" smtClean="0"/>
              <a:t> (EPIDIDYMIS)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/>
              <a:t>s</a:t>
            </a:r>
            <a:r>
              <a:rPr lang="sk-SK" b="1" dirty="0" smtClean="0"/>
              <a:t>emenovody </a:t>
            </a:r>
            <a:r>
              <a:rPr lang="sk-SK" dirty="0" smtClean="0"/>
              <a:t>(DUCTUS DEFERENS)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/>
              <a:t>s</a:t>
            </a:r>
            <a:r>
              <a:rPr lang="sk-SK" b="1" dirty="0" smtClean="0"/>
              <a:t>emenné mechúriky </a:t>
            </a:r>
            <a:r>
              <a:rPr lang="sk-SK" dirty="0" smtClean="0"/>
              <a:t>(VESICULA SEMINALIS)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predstojnica </a:t>
            </a:r>
            <a:r>
              <a:rPr lang="sk-SK" dirty="0" smtClean="0"/>
              <a:t>(PROSTATA)</a:t>
            </a:r>
          </a:p>
          <a:p>
            <a:pPr marL="514350" indent="-514350">
              <a:buFont typeface="+mj-lt"/>
              <a:buAutoNum type="alphaLcParenR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01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2934" r="22081" b="24579"/>
          <a:stretch/>
        </p:blipFill>
        <p:spPr bwMode="auto">
          <a:xfrm>
            <a:off x="168602" y="404664"/>
            <a:ext cx="8632498" cy="515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4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 descr="Výsledok vyhľadávania obrázkov pre dopyt spermia"/>
          <p:cNvSpPr>
            <a:spLocks noChangeAspect="1" noChangeArrowheads="1"/>
          </p:cNvSpPr>
          <p:nvPr/>
        </p:nvSpPr>
        <p:spPr bwMode="auto">
          <a:xfrm>
            <a:off x="155575" y="-1728788"/>
            <a:ext cx="25908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" name="AutoShape 6" descr="Výsledok vyhľadávania obrázkov pre dopyt spermia"/>
          <p:cNvSpPr>
            <a:spLocks noChangeAspect="1" noChangeArrowheads="1"/>
          </p:cNvSpPr>
          <p:nvPr/>
        </p:nvSpPr>
        <p:spPr bwMode="auto">
          <a:xfrm>
            <a:off x="307975" y="-1576388"/>
            <a:ext cx="25908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5" t="12359" r="25508" b="13413"/>
          <a:stretch/>
        </p:blipFill>
        <p:spPr bwMode="auto">
          <a:xfrm>
            <a:off x="108878" y="1701265"/>
            <a:ext cx="6428096" cy="50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1"/>
          <a:stretch/>
        </p:blipFill>
        <p:spPr bwMode="auto">
          <a:xfrm>
            <a:off x="3635896" y="228600"/>
            <a:ext cx="5498741" cy="29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3" t="1733" r="12532" b="265"/>
          <a:stretch/>
        </p:blipFill>
        <p:spPr bwMode="auto">
          <a:xfrm>
            <a:off x="0" y="67042"/>
            <a:ext cx="9170720" cy="677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sk-SK" b="1" dirty="0" smtClean="0">
                <a:latin typeface="Comic Sans MS" pitchFamily="66" charset="0"/>
              </a:rPr>
              <a:t>a) Pohlavný úd = PENIS</a:t>
            </a:r>
            <a:endParaRPr lang="sk-SK" b="1" dirty="0">
              <a:latin typeface="Comic Sans MS" pitchFamily="66" charset="0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69117" y="1571911"/>
            <a:ext cx="8207339" cy="5025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sk-SK" dirty="0">
                <a:latin typeface="Comic Sans MS" pitchFamily="66" charset="0"/>
              </a:rPr>
              <a:t>n</a:t>
            </a:r>
            <a:r>
              <a:rPr lang="sk-SK" dirty="0" smtClean="0">
                <a:latin typeface="Comic Sans MS" pitchFamily="66" charset="0"/>
              </a:rPr>
              <a:t>epárový orgán, zabezpečuje pohlavné spojenie - koitus</a:t>
            </a:r>
          </a:p>
          <a:p>
            <a:pPr algn="just">
              <a:buFontTx/>
              <a:buChar char="-"/>
            </a:pPr>
            <a:r>
              <a:rPr lang="sk-SK" dirty="0" smtClean="0">
                <a:solidFill>
                  <a:srgbClr val="FF0000"/>
                </a:solidFill>
                <a:latin typeface="Comic Sans MS" pitchFamily="66" charset="0"/>
              </a:rPr>
              <a:t>spojenie močovej a pohlavnej sústavy – UROGENITÁLNA SÚSTAVA</a:t>
            </a:r>
          </a:p>
          <a:p>
            <a:pPr marL="0" indent="0" algn="just">
              <a:buNone/>
            </a:pPr>
            <a:endParaRPr lang="sk-SK" dirty="0" smtClean="0">
              <a:latin typeface="Comic Sans MS" pitchFamily="66" charset="0"/>
            </a:endParaRPr>
          </a:p>
          <a:p>
            <a:pPr marL="0" indent="0" algn="just">
              <a:buNone/>
            </a:pPr>
            <a:r>
              <a:rPr lang="sk-SK" sz="3300" dirty="0" smtClean="0">
                <a:latin typeface="Comic Sans MS" pitchFamily="66" charset="0"/>
              </a:rPr>
              <a:t>Obsahuje:</a:t>
            </a:r>
          </a:p>
          <a:p>
            <a:pPr algn="just">
              <a:buFontTx/>
              <a:buChar char="-"/>
            </a:pPr>
            <a:r>
              <a:rPr lang="sk-SK" sz="3300" dirty="0" smtClean="0">
                <a:latin typeface="Comic Sans MS" pitchFamily="66" charset="0"/>
              </a:rPr>
              <a:t>2 </a:t>
            </a:r>
            <a:r>
              <a:rPr lang="sk-SK" sz="3300" dirty="0" err="1" smtClean="0">
                <a:latin typeface="Comic Sans MS" pitchFamily="66" charset="0"/>
              </a:rPr>
              <a:t>dutinkaté</a:t>
            </a:r>
            <a:r>
              <a:rPr lang="sk-SK" sz="3300" dirty="0" smtClean="0">
                <a:latin typeface="Comic Sans MS" pitchFamily="66" charset="0"/>
              </a:rPr>
              <a:t> telesá </a:t>
            </a:r>
          </a:p>
          <a:p>
            <a:pPr algn="just">
              <a:buFontTx/>
              <a:buChar char="-"/>
            </a:pPr>
            <a:r>
              <a:rPr lang="sk-SK" sz="3300" dirty="0" smtClean="0">
                <a:latin typeface="Comic Sans MS" pitchFamily="66" charset="0"/>
              </a:rPr>
              <a:t>1 hubovité teleso</a:t>
            </a:r>
          </a:p>
          <a:p>
            <a:pPr>
              <a:buFontTx/>
              <a:buChar char="-"/>
            </a:pPr>
            <a:r>
              <a:rPr lang="sk-SK" sz="3300" dirty="0" smtClean="0">
                <a:latin typeface="Comic Sans MS" pitchFamily="66" charset="0"/>
              </a:rPr>
              <a:t>na povrchu je tenká predkožka</a:t>
            </a:r>
          </a:p>
          <a:p>
            <a:pPr>
              <a:buFontTx/>
              <a:buChar char="-"/>
            </a:pPr>
            <a:r>
              <a:rPr lang="sk-SK" sz="3300" dirty="0">
                <a:latin typeface="Comic Sans MS" pitchFamily="66" charset="0"/>
              </a:rPr>
              <a:t>k</a:t>
            </a:r>
            <a:r>
              <a:rPr lang="sk-SK" sz="3300" dirty="0" smtClean="0">
                <a:latin typeface="Comic Sans MS" pitchFamily="66" charset="0"/>
              </a:rPr>
              <a:t>oncová časť penisu - ŽALUĎ = GLANS PENIS</a:t>
            </a:r>
          </a:p>
          <a:p>
            <a:pPr marL="0" indent="0">
              <a:buNone/>
            </a:pPr>
            <a:endParaRPr lang="sk-SK" sz="3300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73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EREKCIA - VZTOPORENIE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smtClean="0"/>
              <a:t>Pri vzrušení sa zvýši prítok krvi do penisu a súčasne je zamedzený aj odtok krvi žilami</a:t>
            </a:r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Dutinky </a:t>
            </a:r>
            <a:r>
              <a:rPr lang="sk-SK" dirty="0" err="1" smtClean="0"/>
              <a:t>dutinkatých</a:t>
            </a:r>
            <a:r>
              <a:rPr lang="sk-SK" dirty="0" smtClean="0"/>
              <a:t> telies sa naplnia krvou</a:t>
            </a:r>
          </a:p>
          <a:p>
            <a:pPr marL="0" indent="0" algn="just">
              <a:buNone/>
            </a:pPr>
            <a:endParaRPr lang="sk-SK" dirty="0" smtClean="0"/>
          </a:p>
          <a:p>
            <a:pPr algn="just"/>
            <a:r>
              <a:rPr lang="sk-SK" dirty="0" smtClean="0"/>
              <a:t>Ústredie je v driekovej časti miechy a mozgu</a:t>
            </a:r>
          </a:p>
          <a:p>
            <a:pPr algn="just"/>
            <a:endParaRPr lang="sk-SK" dirty="0"/>
          </a:p>
          <a:p>
            <a:pPr marL="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61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180</Words>
  <Application>Microsoft Office PowerPoint</Application>
  <PresentationFormat>Prezentácia na obrazovke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Pohlavná = rozmnožovacia  sústava </vt:lpstr>
      <vt:lpstr>Prezentácia programu PowerPoint</vt:lpstr>
      <vt:lpstr>Mužská pohlavná sústava</vt:lpstr>
      <vt:lpstr>1.vonkajšie           2. vnútorné</vt:lpstr>
      <vt:lpstr>Prezentácia programu PowerPoint</vt:lpstr>
      <vt:lpstr>Prezentácia programu PowerPoint</vt:lpstr>
      <vt:lpstr>Prezentácia programu PowerPoint</vt:lpstr>
      <vt:lpstr>a) Pohlavný úd = PENIS</vt:lpstr>
      <vt:lpstr>EREKCIA - VZTOPORENIE</vt:lpstr>
      <vt:lpstr>b) Miešok = SCROTUM: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Rozmnožovacia  sústava</dc:title>
  <dc:creator>Michalka</dc:creator>
  <cp:lastModifiedBy>spravca</cp:lastModifiedBy>
  <cp:revision>19</cp:revision>
  <dcterms:created xsi:type="dcterms:W3CDTF">2018-05-30T16:17:35Z</dcterms:created>
  <dcterms:modified xsi:type="dcterms:W3CDTF">2020-05-28T11:37:20Z</dcterms:modified>
</cp:coreProperties>
</file>