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60" r:id="rId2"/>
    <p:sldId id="261" r:id="rId3"/>
    <p:sldId id="263" r:id="rId4"/>
    <p:sldId id="318" r:id="rId5"/>
    <p:sldId id="317" r:id="rId6"/>
    <p:sldId id="265" r:id="rId7"/>
    <p:sldId id="269" r:id="rId8"/>
    <p:sldId id="320" r:id="rId9"/>
    <p:sldId id="268" r:id="rId10"/>
    <p:sldId id="270" r:id="rId11"/>
    <p:sldId id="272" r:id="rId12"/>
    <p:sldId id="273" r:id="rId13"/>
    <p:sldId id="276" r:id="rId14"/>
    <p:sldId id="274" r:id="rId15"/>
    <p:sldId id="321" r:id="rId16"/>
    <p:sldId id="279" r:id="rId17"/>
    <p:sldId id="288" r:id="rId18"/>
    <p:sldId id="289" r:id="rId19"/>
    <p:sldId id="322" r:id="rId20"/>
    <p:sldId id="323" r:id="rId21"/>
    <p:sldId id="314" r:id="rId22"/>
    <p:sldId id="325" r:id="rId23"/>
    <p:sldId id="324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4" r:id="rId32"/>
    <p:sldId id="336" r:id="rId33"/>
    <p:sldId id="335" r:id="rId34"/>
    <p:sldId id="333" r:id="rId35"/>
    <p:sldId id="337" r:id="rId36"/>
    <p:sldId id="338" r:id="rId37"/>
    <p:sldId id="339" r:id="rId38"/>
    <p:sldId id="340" r:id="rId39"/>
    <p:sldId id="341" r:id="rId4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ajova" initials="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vetlý štýl 3 - zvýrazneni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>
        <p:scale>
          <a:sx n="76" d="100"/>
          <a:sy n="76" d="100"/>
        </p:scale>
        <p:origin x="-12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4CC39-FB1C-49E8-A038-28680BD23248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8910DAE-D409-43C9-8EA4-E92C38445BF6}">
      <dgm:prSet phldrT="[Text]" custT="1"/>
      <dgm:spPr/>
      <dgm:t>
        <a:bodyPr/>
        <a:lstStyle/>
        <a:p>
          <a:r>
            <a:rPr lang="sk-SK" sz="1650" b="0" dirty="0"/>
            <a:t>Sebahodnotenie</a:t>
          </a:r>
        </a:p>
      </dgm:t>
    </dgm:pt>
    <dgm:pt modelId="{02786E33-8C5B-421D-BD98-65B68EC99F26}" type="parTrans" cxnId="{28DAD119-A4B5-4FC2-B7DB-BB9BD995CDE3}">
      <dgm:prSet/>
      <dgm:spPr/>
      <dgm:t>
        <a:bodyPr/>
        <a:lstStyle/>
        <a:p>
          <a:endParaRPr lang="sk-SK" sz="2000" b="0"/>
        </a:p>
      </dgm:t>
    </dgm:pt>
    <dgm:pt modelId="{4FFCA5E2-4334-4AE8-9A30-97CBA0FA44D5}" type="sibTrans" cxnId="{28DAD119-A4B5-4FC2-B7DB-BB9BD995CDE3}">
      <dgm:prSet/>
      <dgm:spPr/>
      <dgm:t>
        <a:bodyPr/>
        <a:lstStyle/>
        <a:p>
          <a:endParaRPr lang="sk-SK" sz="2000" b="0"/>
        </a:p>
      </dgm:t>
    </dgm:pt>
    <dgm:pt modelId="{B7478DF0-018C-429D-A1CD-7F2AF91ED7C2}">
      <dgm:prSet phldrT="[Text]" custT="1"/>
      <dgm:spPr/>
      <dgm:t>
        <a:bodyPr/>
        <a:lstStyle/>
        <a:p>
          <a:r>
            <a:rPr lang="sk-SK" sz="1650" b="0" dirty="0"/>
            <a:t>Porozumenie</a:t>
          </a:r>
        </a:p>
      </dgm:t>
    </dgm:pt>
    <dgm:pt modelId="{929B5804-F0DF-462D-A1B8-F3057736F3AA}" type="parTrans" cxnId="{42845C29-1CD8-4920-A4A7-56B336E0B821}">
      <dgm:prSet custT="1"/>
      <dgm:spPr/>
      <dgm:t>
        <a:bodyPr/>
        <a:lstStyle/>
        <a:p>
          <a:endParaRPr lang="sk-SK" sz="600" b="0"/>
        </a:p>
      </dgm:t>
    </dgm:pt>
    <dgm:pt modelId="{ECB9E120-6D5B-429D-8F42-E07279C07BF6}" type="sibTrans" cxnId="{42845C29-1CD8-4920-A4A7-56B336E0B821}">
      <dgm:prSet/>
      <dgm:spPr/>
      <dgm:t>
        <a:bodyPr/>
        <a:lstStyle/>
        <a:p>
          <a:endParaRPr lang="sk-SK" sz="2000" b="0"/>
        </a:p>
      </dgm:t>
    </dgm:pt>
    <dgm:pt modelId="{5E375B5E-C2DD-476E-BA08-6D36B0E3624A}">
      <dgm:prSet phldrT="[Text]" custT="1"/>
      <dgm:spPr/>
      <dgm:t>
        <a:bodyPr/>
        <a:lstStyle/>
        <a:p>
          <a:r>
            <a:rPr lang="sk-SK" sz="1650" b="0" dirty="0"/>
            <a:t>Sebahodnotiaca karta</a:t>
          </a:r>
        </a:p>
      </dgm:t>
    </dgm:pt>
    <dgm:pt modelId="{2800AAC1-E0F1-4F5C-83AA-0D10B53143D6}" type="parTrans" cxnId="{31A1C818-D927-4A19-8BF8-8CABD01DA1E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sk-SK" sz="600" b="0"/>
        </a:p>
      </dgm:t>
    </dgm:pt>
    <dgm:pt modelId="{E20524D5-30B8-4382-BA43-E66F602570FF}" type="sibTrans" cxnId="{31A1C818-D927-4A19-8BF8-8CABD01DA1E4}">
      <dgm:prSet/>
      <dgm:spPr/>
      <dgm:t>
        <a:bodyPr/>
        <a:lstStyle/>
        <a:p>
          <a:endParaRPr lang="sk-SK" sz="2000" b="0"/>
        </a:p>
      </dgm:t>
    </dgm:pt>
    <dgm:pt modelId="{D2DF08A3-7DC8-41F1-9DB0-F93477353B93}">
      <dgm:prSet phldrT="[Text]" custT="1"/>
      <dgm:spPr/>
      <dgm:t>
        <a:bodyPr/>
        <a:lstStyle/>
        <a:p>
          <a:r>
            <a:rPr lang="sk-SK" sz="1650" b="0" dirty="0"/>
            <a:t>KWL</a:t>
          </a:r>
        </a:p>
      </dgm:t>
    </dgm:pt>
    <dgm:pt modelId="{A3E47328-95D7-45FD-9685-6F717561CDDE}" type="parTrans" cxnId="{FBA2A445-BC80-4FAF-8646-8089333FC7E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sk-SK" sz="600" b="0"/>
        </a:p>
      </dgm:t>
    </dgm:pt>
    <dgm:pt modelId="{4670FB50-1867-4822-9A5D-86098794C1B2}" type="sibTrans" cxnId="{FBA2A445-BC80-4FAF-8646-8089333FC7EC}">
      <dgm:prSet/>
      <dgm:spPr/>
      <dgm:t>
        <a:bodyPr/>
        <a:lstStyle/>
        <a:p>
          <a:endParaRPr lang="sk-SK" sz="2000" b="0"/>
        </a:p>
      </dgm:t>
    </dgm:pt>
    <dgm:pt modelId="{9B9E4C5E-4F76-4D54-8DEA-00DB7AA01BEC}">
      <dgm:prSet phldrT="[Text]" custT="1"/>
      <dgm:spPr/>
      <dgm:t>
        <a:bodyPr/>
        <a:lstStyle/>
        <a:p>
          <a:r>
            <a:rPr lang="sk-SK" sz="1650" b="0" dirty="0"/>
            <a:t>Analýza procesu vlastného učenia sa</a:t>
          </a:r>
        </a:p>
      </dgm:t>
    </dgm:pt>
    <dgm:pt modelId="{20CE9E62-1DE1-4754-8B1D-1FB6ADBADD05}" type="parTrans" cxnId="{109C03E4-57EA-475F-95D1-914FC5CCD0F1}">
      <dgm:prSet custT="1"/>
      <dgm:spPr/>
      <dgm:t>
        <a:bodyPr/>
        <a:lstStyle/>
        <a:p>
          <a:endParaRPr lang="sk-SK" sz="600" b="0"/>
        </a:p>
      </dgm:t>
    </dgm:pt>
    <dgm:pt modelId="{3D70A0F6-772C-4030-958B-FBC2F477F82D}" type="sibTrans" cxnId="{109C03E4-57EA-475F-95D1-914FC5CCD0F1}">
      <dgm:prSet/>
      <dgm:spPr/>
      <dgm:t>
        <a:bodyPr/>
        <a:lstStyle/>
        <a:p>
          <a:endParaRPr lang="sk-SK" sz="2000" b="0"/>
        </a:p>
      </dgm:t>
    </dgm:pt>
    <dgm:pt modelId="{D2687125-D6C8-4267-9E08-E205540F3252}">
      <dgm:prSet phldrT="[Text]" custT="1"/>
      <dgm:spPr/>
      <dgm:t>
        <a:bodyPr/>
        <a:lstStyle/>
        <a:p>
          <a:r>
            <a:rPr lang="sk-SK" sz="1650" b="0" dirty="0"/>
            <a:t>Metakognícia</a:t>
          </a:r>
        </a:p>
      </dgm:t>
    </dgm:pt>
    <dgm:pt modelId="{971B3FE5-2827-4E83-BAF4-D94A091001CE}" type="parTrans" cxnId="{1995DB20-2263-4FB4-B26C-F21216F9390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sk-SK" sz="600" b="0"/>
        </a:p>
      </dgm:t>
    </dgm:pt>
    <dgm:pt modelId="{1BA2AA6C-DF73-434B-9D99-2AEE56078DC9}" type="sibTrans" cxnId="{1995DB20-2263-4FB4-B26C-F21216F93904}">
      <dgm:prSet/>
      <dgm:spPr/>
      <dgm:t>
        <a:bodyPr/>
        <a:lstStyle/>
        <a:p>
          <a:endParaRPr lang="sk-SK" sz="2000" b="0"/>
        </a:p>
      </dgm:t>
    </dgm:pt>
    <dgm:pt modelId="{4C443D6D-A4C1-442B-AD7E-1E690C3FCA85}">
      <dgm:prSet phldrT="[Text]" custT="1"/>
      <dgm:spPr/>
      <dgm:t>
        <a:bodyPr/>
        <a:lstStyle/>
        <a:p>
          <a:r>
            <a:rPr lang="sk-SK" sz="2400" b="0" dirty="0"/>
            <a:t>Forma FH</a:t>
          </a:r>
        </a:p>
      </dgm:t>
    </dgm:pt>
    <dgm:pt modelId="{9DEB79A6-0D95-4985-998D-D4D36A2CC4FF}" type="parTrans" cxnId="{69D5092A-F467-4764-9957-19F98C6390A8}">
      <dgm:prSet/>
      <dgm:spPr/>
      <dgm:t>
        <a:bodyPr/>
        <a:lstStyle/>
        <a:p>
          <a:endParaRPr lang="sk-SK" sz="2000" b="0"/>
        </a:p>
      </dgm:t>
    </dgm:pt>
    <dgm:pt modelId="{A3232738-DCD9-44CE-8917-079BE2A6966E}" type="sibTrans" cxnId="{69D5092A-F467-4764-9957-19F98C6390A8}">
      <dgm:prSet/>
      <dgm:spPr/>
      <dgm:t>
        <a:bodyPr/>
        <a:lstStyle/>
        <a:p>
          <a:endParaRPr lang="sk-SK" sz="2000" b="0"/>
        </a:p>
      </dgm:t>
    </dgm:pt>
    <dgm:pt modelId="{DFF66C1C-5D24-4FB0-AF77-157BB683BFC3}">
      <dgm:prSet phldrT="[Text]" custT="1"/>
      <dgm:spPr/>
      <dgm:t>
        <a:bodyPr/>
        <a:lstStyle/>
        <a:p>
          <a:r>
            <a:rPr lang="sk-SK" sz="2400" b="0" dirty="0"/>
            <a:t>Úroveň</a:t>
          </a:r>
        </a:p>
      </dgm:t>
    </dgm:pt>
    <dgm:pt modelId="{60B88DA9-94FF-4913-9B8B-DDAACB64CDF9}" type="parTrans" cxnId="{0A73F6C6-0BB3-4F6F-93A2-E30307C8B844}">
      <dgm:prSet/>
      <dgm:spPr/>
      <dgm:t>
        <a:bodyPr/>
        <a:lstStyle/>
        <a:p>
          <a:endParaRPr lang="sk-SK" sz="2000" b="0"/>
        </a:p>
      </dgm:t>
    </dgm:pt>
    <dgm:pt modelId="{B1EB168C-325B-4E29-8EA4-4269662891A9}" type="sibTrans" cxnId="{0A73F6C6-0BB3-4F6F-93A2-E30307C8B844}">
      <dgm:prSet/>
      <dgm:spPr/>
      <dgm:t>
        <a:bodyPr/>
        <a:lstStyle/>
        <a:p>
          <a:endParaRPr lang="sk-SK" sz="2000" b="0"/>
        </a:p>
      </dgm:t>
    </dgm:pt>
    <dgm:pt modelId="{2C133023-9437-4220-AABA-68DD44E41168}">
      <dgm:prSet phldrT="[Text]" custT="1"/>
      <dgm:spPr/>
      <dgm:t>
        <a:bodyPr/>
        <a:lstStyle/>
        <a:p>
          <a:r>
            <a:rPr lang="sk-SK" sz="2400" b="0" dirty="0"/>
            <a:t>Nástroje FH</a:t>
          </a:r>
        </a:p>
      </dgm:t>
    </dgm:pt>
    <dgm:pt modelId="{372661CF-F6CA-4CCC-A0A2-B4CC8642BF3E}" type="parTrans" cxnId="{A6AF36ED-14D7-4861-8620-B70BA10FFD28}">
      <dgm:prSet/>
      <dgm:spPr/>
      <dgm:t>
        <a:bodyPr/>
        <a:lstStyle/>
        <a:p>
          <a:endParaRPr lang="sk-SK" sz="2000" b="0"/>
        </a:p>
      </dgm:t>
    </dgm:pt>
    <dgm:pt modelId="{E03E2080-2C9F-4BB2-B423-F3655F322421}" type="sibTrans" cxnId="{A6AF36ED-14D7-4861-8620-B70BA10FFD28}">
      <dgm:prSet/>
      <dgm:spPr/>
      <dgm:t>
        <a:bodyPr/>
        <a:lstStyle/>
        <a:p>
          <a:endParaRPr lang="sk-SK" sz="2000" b="0"/>
        </a:p>
      </dgm:t>
    </dgm:pt>
    <dgm:pt modelId="{0654C81C-482D-48B2-A217-2025C43C6D3C}">
      <dgm:prSet phldrT="[Text]" custT="1"/>
      <dgm:spPr/>
      <dgm:t>
        <a:bodyPr/>
        <a:lstStyle/>
        <a:p>
          <a:r>
            <a:rPr lang="sk-SK" sz="1650" b="0" dirty="0"/>
            <a:t>Zmapovanie procesu vlastného učenia sa</a:t>
          </a:r>
        </a:p>
      </dgm:t>
    </dgm:pt>
    <dgm:pt modelId="{7D6B4FD9-448F-40DD-8E5A-AEAB7F3BDCDC}" type="parTrans" cxnId="{31ED1F1E-4AE2-402A-B9FD-1F7780759334}">
      <dgm:prSet custT="1"/>
      <dgm:spPr/>
      <dgm:t>
        <a:bodyPr/>
        <a:lstStyle/>
        <a:p>
          <a:endParaRPr lang="sk-SK" sz="600" b="0"/>
        </a:p>
      </dgm:t>
    </dgm:pt>
    <dgm:pt modelId="{21925DBB-502B-425D-BA1B-A170EA3FA9F0}" type="sibTrans" cxnId="{31ED1F1E-4AE2-402A-B9FD-1F7780759334}">
      <dgm:prSet/>
      <dgm:spPr/>
      <dgm:t>
        <a:bodyPr/>
        <a:lstStyle/>
        <a:p>
          <a:endParaRPr lang="sk-SK" sz="2000" b="0"/>
        </a:p>
      </dgm:t>
    </dgm:pt>
    <dgm:pt modelId="{B18BD2C4-8F53-4C1A-B7A6-2631903A3CDA}">
      <dgm:prSet phldrT="[Text]" custT="1"/>
      <dgm:spPr/>
      <dgm:t>
        <a:bodyPr/>
        <a:lstStyle/>
        <a:p>
          <a:r>
            <a:rPr lang="sk-SK" sz="1650" b="0" dirty="0"/>
            <a:t>Zhodnotenie procesu vlastného učenia sa</a:t>
          </a:r>
        </a:p>
      </dgm:t>
    </dgm:pt>
    <dgm:pt modelId="{23A212A0-2716-4C1A-800E-D22C69657EBF}" type="parTrans" cxnId="{55D3F640-B983-4132-BD2D-16944515BE4C}">
      <dgm:prSet custT="1"/>
      <dgm:spPr/>
      <dgm:t>
        <a:bodyPr/>
        <a:lstStyle/>
        <a:p>
          <a:endParaRPr lang="sk-SK" sz="600" b="0"/>
        </a:p>
      </dgm:t>
    </dgm:pt>
    <dgm:pt modelId="{75C2B01F-2A3D-44D5-83FB-441CF9882109}" type="sibTrans" cxnId="{55D3F640-B983-4132-BD2D-16944515BE4C}">
      <dgm:prSet/>
      <dgm:spPr/>
      <dgm:t>
        <a:bodyPr/>
        <a:lstStyle/>
        <a:p>
          <a:endParaRPr lang="sk-SK" sz="2000" b="0"/>
        </a:p>
      </dgm:t>
    </dgm:pt>
    <dgm:pt modelId="{3D27FEA9-CE7E-48BB-A1DA-A7DA696613BC}">
      <dgm:prSet phldrT="[Text]" custT="1"/>
      <dgm:spPr/>
      <dgm:t>
        <a:bodyPr/>
        <a:lstStyle/>
        <a:p>
          <a:r>
            <a:rPr lang="sk-SK" sz="1650" b="0" dirty="0"/>
            <a:t>Lístok pri odchode</a:t>
          </a:r>
        </a:p>
      </dgm:t>
    </dgm:pt>
    <dgm:pt modelId="{2F3C2EAB-4B43-4C02-A016-F9A00CD3A639}" type="parTrans" cxnId="{E600BA55-BAE6-4E84-BF5A-2F0DB7D73A2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sk-SK" sz="600" b="0"/>
        </a:p>
      </dgm:t>
    </dgm:pt>
    <dgm:pt modelId="{9BF82266-1539-43E7-BE13-A8F388426B08}" type="sibTrans" cxnId="{E600BA55-BAE6-4E84-BF5A-2F0DB7D73A2C}">
      <dgm:prSet/>
      <dgm:spPr/>
      <dgm:t>
        <a:bodyPr/>
        <a:lstStyle/>
        <a:p>
          <a:endParaRPr lang="sk-SK" sz="2000" b="0"/>
        </a:p>
      </dgm:t>
    </dgm:pt>
    <dgm:pt modelId="{B023E2F2-475A-4155-8B9E-C02825E47FE8}">
      <dgm:prSet phldrT="[Text]" custT="1"/>
      <dgm:spPr/>
      <dgm:t>
        <a:bodyPr/>
        <a:lstStyle/>
        <a:p>
          <a:r>
            <a:rPr lang="sk-SK" sz="1650" b="0" dirty="0"/>
            <a:t>Karta zmapovania procesu učenia sa</a:t>
          </a:r>
        </a:p>
      </dgm:t>
    </dgm:pt>
    <dgm:pt modelId="{DE842485-A7EC-4074-93F1-FCFD97CA30B3}" type="parTrans" cxnId="{B94092EB-88C7-4D62-81E0-3A2DE671852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sk-SK" sz="600" b="0"/>
        </a:p>
      </dgm:t>
    </dgm:pt>
    <dgm:pt modelId="{D11C4750-5555-4FE8-B33C-8EC2841121D0}" type="sibTrans" cxnId="{B94092EB-88C7-4D62-81E0-3A2DE6718520}">
      <dgm:prSet/>
      <dgm:spPr/>
      <dgm:t>
        <a:bodyPr/>
        <a:lstStyle/>
        <a:p>
          <a:endParaRPr lang="sk-SK" sz="2000" b="0"/>
        </a:p>
      </dgm:t>
    </dgm:pt>
    <dgm:pt modelId="{6EE07A0B-4924-4992-8719-3A9F916D6239}">
      <dgm:prSet phldrT="[Text]" custT="1"/>
      <dgm:spPr/>
      <dgm:t>
        <a:bodyPr/>
        <a:lstStyle/>
        <a:p>
          <a:r>
            <a:rPr lang="sk-SK" sz="1650" b="0" dirty="0"/>
            <a:t>Sumár</a:t>
          </a:r>
        </a:p>
      </dgm:t>
    </dgm:pt>
    <dgm:pt modelId="{93C9CAA9-CC34-40AE-AD7B-499097FFCDB0}" type="parTrans" cxnId="{C7EB865F-BA13-4567-A847-A67A1C85D35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sk-SK"/>
        </a:p>
      </dgm:t>
    </dgm:pt>
    <dgm:pt modelId="{9B6312C6-1487-4F4C-8F25-DD983049132E}" type="sibTrans" cxnId="{C7EB865F-BA13-4567-A847-A67A1C85D35A}">
      <dgm:prSet/>
      <dgm:spPr/>
      <dgm:t>
        <a:bodyPr/>
        <a:lstStyle/>
        <a:p>
          <a:endParaRPr lang="sk-SK"/>
        </a:p>
      </dgm:t>
    </dgm:pt>
    <dgm:pt modelId="{E4E77430-2492-4575-A3B6-2CEAC4D8DC4F}">
      <dgm:prSet phldrT="[Text]" custT="1"/>
      <dgm:spPr/>
      <dgm:t>
        <a:bodyPr/>
        <a:lstStyle/>
        <a:p>
          <a:r>
            <a:rPr lang="sk-SK" sz="1650" b="0" dirty="0" err="1"/>
            <a:t>Frayerov</a:t>
          </a:r>
          <a:r>
            <a:rPr lang="sk-SK" sz="1650" b="0" dirty="0"/>
            <a:t> model</a:t>
          </a:r>
        </a:p>
      </dgm:t>
    </dgm:pt>
    <dgm:pt modelId="{686F131C-6F73-4CE7-B17B-DC14BF89F1E7}" type="parTrans" cxnId="{CAEDA198-6553-4F3C-B510-E5D4BD7E898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sk-SK"/>
        </a:p>
      </dgm:t>
    </dgm:pt>
    <dgm:pt modelId="{F779ED9E-F896-47E7-9090-B1E4C961C17F}" type="sibTrans" cxnId="{CAEDA198-6553-4F3C-B510-E5D4BD7E898B}">
      <dgm:prSet/>
      <dgm:spPr/>
      <dgm:t>
        <a:bodyPr/>
        <a:lstStyle/>
        <a:p>
          <a:endParaRPr lang="sk-SK"/>
        </a:p>
      </dgm:t>
    </dgm:pt>
    <dgm:pt modelId="{D73AE3F1-31E1-4BA2-8E14-C9EA448C3BA8}" type="pres">
      <dgm:prSet presAssocID="{AD44CC39-FB1C-49E8-A038-28680BD2324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54563260-95DC-4A17-97EA-F1BF05A0776F}" type="pres">
      <dgm:prSet presAssocID="{AD44CC39-FB1C-49E8-A038-28680BD23248}" presName="hierFlow" presStyleCnt="0"/>
      <dgm:spPr/>
    </dgm:pt>
    <dgm:pt modelId="{551342E4-EAB3-4EC2-9B19-38C2AE4C5D7C}" type="pres">
      <dgm:prSet presAssocID="{AD44CC39-FB1C-49E8-A038-28680BD23248}" presName="firstBuf" presStyleCnt="0"/>
      <dgm:spPr/>
    </dgm:pt>
    <dgm:pt modelId="{C7AC5659-F3EB-495D-8F7E-CF27E6AE636C}" type="pres">
      <dgm:prSet presAssocID="{AD44CC39-FB1C-49E8-A038-28680BD2324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AABB35A-FFE5-494F-8C31-13CF1A948597}" type="pres">
      <dgm:prSet presAssocID="{A8910DAE-D409-43C9-8EA4-E92C38445BF6}" presName="Name17" presStyleCnt="0"/>
      <dgm:spPr/>
    </dgm:pt>
    <dgm:pt modelId="{8068E3C5-42E0-4FE2-99AC-EB0D69485605}" type="pres">
      <dgm:prSet presAssocID="{A8910DAE-D409-43C9-8EA4-E92C38445BF6}" presName="level1Shape" presStyleLbl="node0" presStyleIdx="0" presStyleCnt="1" custScaleX="178100" custLinFactY="-19907" custLinFactNeighborX="-62041" custLinFactNeighborY="-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404228C-3011-4342-9EC4-E17761DFCDE7}" type="pres">
      <dgm:prSet presAssocID="{A8910DAE-D409-43C9-8EA4-E92C38445BF6}" presName="hierChild2" presStyleCnt="0"/>
      <dgm:spPr/>
    </dgm:pt>
    <dgm:pt modelId="{D7BD92DE-CEE5-407C-8568-DAAD3F824D64}" type="pres">
      <dgm:prSet presAssocID="{929B5804-F0DF-462D-A1B8-F3057736F3AA}" presName="Name25" presStyleLbl="parChTrans1D2" presStyleIdx="0" presStyleCnt="4"/>
      <dgm:spPr/>
      <dgm:t>
        <a:bodyPr/>
        <a:lstStyle/>
        <a:p>
          <a:endParaRPr lang="sk-SK"/>
        </a:p>
      </dgm:t>
    </dgm:pt>
    <dgm:pt modelId="{74A24FC3-9469-4F85-AE4D-60451A7FCADE}" type="pres">
      <dgm:prSet presAssocID="{929B5804-F0DF-462D-A1B8-F3057736F3AA}" presName="connTx" presStyleLbl="parChTrans1D2" presStyleIdx="0" presStyleCnt="4"/>
      <dgm:spPr/>
      <dgm:t>
        <a:bodyPr/>
        <a:lstStyle/>
        <a:p>
          <a:endParaRPr lang="sk-SK"/>
        </a:p>
      </dgm:t>
    </dgm:pt>
    <dgm:pt modelId="{9E32931B-A04B-4129-AF4F-5D17AA831242}" type="pres">
      <dgm:prSet presAssocID="{B7478DF0-018C-429D-A1CD-7F2AF91ED7C2}" presName="Name30" presStyleCnt="0"/>
      <dgm:spPr/>
    </dgm:pt>
    <dgm:pt modelId="{739C93FD-7A0E-4AC3-936B-7E0556A7CB71}" type="pres">
      <dgm:prSet presAssocID="{B7478DF0-018C-429D-A1CD-7F2AF91ED7C2}" presName="level2Shape" presStyleLbl="node2" presStyleIdx="0" presStyleCnt="4" custScaleX="162668" custScaleY="115691" custLinFactY="-20695" custLinFactNeighborX="-12505" custLinFactNeighborY="-100000"/>
      <dgm:spPr/>
      <dgm:t>
        <a:bodyPr/>
        <a:lstStyle/>
        <a:p>
          <a:endParaRPr lang="sk-SK"/>
        </a:p>
      </dgm:t>
    </dgm:pt>
    <dgm:pt modelId="{BE47E5CE-1F0D-4C28-9BF6-CFDB8796D7F2}" type="pres">
      <dgm:prSet presAssocID="{B7478DF0-018C-429D-A1CD-7F2AF91ED7C2}" presName="hierChild3" presStyleCnt="0"/>
      <dgm:spPr/>
    </dgm:pt>
    <dgm:pt modelId="{06EC91CB-D362-4526-9EFE-5E2B79681E33}" type="pres">
      <dgm:prSet presAssocID="{2800AAC1-E0F1-4F5C-83AA-0D10B53143D6}" presName="Name25" presStyleLbl="parChTrans1D3" presStyleIdx="0" presStyleCnt="7"/>
      <dgm:spPr/>
      <dgm:t>
        <a:bodyPr/>
        <a:lstStyle/>
        <a:p>
          <a:endParaRPr lang="sk-SK"/>
        </a:p>
      </dgm:t>
    </dgm:pt>
    <dgm:pt modelId="{438F940D-ECD0-4F21-935B-714DFA0E8944}" type="pres">
      <dgm:prSet presAssocID="{2800AAC1-E0F1-4F5C-83AA-0D10B53143D6}" presName="connTx" presStyleLbl="parChTrans1D3" presStyleIdx="0" presStyleCnt="7"/>
      <dgm:spPr/>
      <dgm:t>
        <a:bodyPr/>
        <a:lstStyle/>
        <a:p>
          <a:endParaRPr lang="sk-SK"/>
        </a:p>
      </dgm:t>
    </dgm:pt>
    <dgm:pt modelId="{7692148C-2BC0-4A1B-A512-AAFAA360E6F5}" type="pres">
      <dgm:prSet presAssocID="{5E375B5E-C2DD-476E-BA08-6D36B0E3624A}" presName="Name30" presStyleCnt="0"/>
      <dgm:spPr/>
    </dgm:pt>
    <dgm:pt modelId="{C0199BF0-DAA1-4EEB-8562-6C244616D669}" type="pres">
      <dgm:prSet presAssocID="{5E375B5E-C2DD-476E-BA08-6D36B0E3624A}" presName="level2Shape" presStyleLbl="node3" presStyleIdx="0" presStyleCnt="7" custScaleX="182462" custLinFactY="-12182" custLinFactNeighborX="19398" custLinFactNeighborY="-100000"/>
      <dgm:spPr/>
      <dgm:t>
        <a:bodyPr/>
        <a:lstStyle/>
        <a:p>
          <a:endParaRPr lang="sk-SK"/>
        </a:p>
      </dgm:t>
    </dgm:pt>
    <dgm:pt modelId="{469EF000-08AA-48FE-B06B-30C946E0BFC1}" type="pres">
      <dgm:prSet presAssocID="{5E375B5E-C2DD-476E-BA08-6D36B0E3624A}" presName="hierChild3" presStyleCnt="0"/>
      <dgm:spPr/>
    </dgm:pt>
    <dgm:pt modelId="{6AC04279-5D07-4643-AEAE-65EA0D29420C}" type="pres">
      <dgm:prSet presAssocID="{A3E47328-95D7-45FD-9685-6F717561CDDE}" presName="Name25" presStyleLbl="parChTrans1D3" presStyleIdx="1" presStyleCnt="7"/>
      <dgm:spPr/>
      <dgm:t>
        <a:bodyPr/>
        <a:lstStyle/>
        <a:p>
          <a:endParaRPr lang="sk-SK"/>
        </a:p>
      </dgm:t>
    </dgm:pt>
    <dgm:pt modelId="{332AE12D-2DBD-47AD-A246-0DCD2B8322AD}" type="pres">
      <dgm:prSet presAssocID="{A3E47328-95D7-45FD-9685-6F717561CDDE}" presName="connTx" presStyleLbl="parChTrans1D3" presStyleIdx="1" presStyleCnt="7"/>
      <dgm:spPr/>
      <dgm:t>
        <a:bodyPr/>
        <a:lstStyle/>
        <a:p>
          <a:endParaRPr lang="sk-SK"/>
        </a:p>
      </dgm:t>
    </dgm:pt>
    <dgm:pt modelId="{B218A9EC-7E6E-4C77-9F86-64B579A7A0F2}" type="pres">
      <dgm:prSet presAssocID="{D2DF08A3-7DC8-41F1-9DB0-F93477353B93}" presName="Name30" presStyleCnt="0"/>
      <dgm:spPr/>
    </dgm:pt>
    <dgm:pt modelId="{B0401EA9-E7E8-4295-81EC-F3A3DD01E8AD}" type="pres">
      <dgm:prSet presAssocID="{D2DF08A3-7DC8-41F1-9DB0-F93477353B93}" presName="level2Shape" presStyleLbl="node3" presStyleIdx="1" presStyleCnt="7" custScaleX="182462" custLinFactNeighborX="19398" custLinFactNeighborY="-95978"/>
      <dgm:spPr/>
      <dgm:t>
        <a:bodyPr/>
        <a:lstStyle/>
        <a:p>
          <a:endParaRPr lang="sk-SK"/>
        </a:p>
      </dgm:t>
    </dgm:pt>
    <dgm:pt modelId="{5C09166C-C278-46EF-A210-059BCC59DC3B}" type="pres">
      <dgm:prSet presAssocID="{D2DF08A3-7DC8-41F1-9DB0-F93477353B93}" presName="hierChild3" presStyleCnt="0"/>
      <dgm:spPr/>
    </dgm:pt>
    <dgm:pt modelId="{760A8875-1AFC-4B07-B92B-A49C5B65424D}" type="pres">
      <dgm:prSet presAssocID="{20CE9E62-1DE1-4754-8B1D-1FB6ADBADD05}" presName="Name25" presStyleLbl="parChTrans1D2" presStyleIdx="1" presStyleCnt="4"/>
      <dgm:spPr/>
      <dgm:t>
        <a:bodyPr/>
        <a:lstStyle/>
        <a:p>
          <a:endParaRPr lang="sk-SK"/>
        </a:p>
      </dgm:t>
    </dgm:pt>
    <dgm:pt modelId="{B795E3F8-CAFF-4289-9239-13BE0EB02F4E}" type="pres">
      <dgm:prSet presAssocID="{20CE9E62-1DE1-4754-8B1D-1FB6ADBADD05}" presName="connTx" presStyleLbl="parChTrans1D2" presStyleIdx="1" presStyleCnt="4"/>
      <dgm:spPr/>
      <dgm:t>
        <a:bodyPr/>
        <a:lstStyle/>
        <a:p>
          <a:endParaRPr lang="sk-SK"/>
        </a:p>
      </dgm:t>
    </dgm:pt>
    <dgm:pt modelId="{C6ACD1CA-6349-44FD-97CD-5E4B2C0EEF6A}" type="pres">
      <dgm:prSet presAssocID="{9B9E4C5E-4F76-4D54-8DEA-00DB7AA01BEC}" presName="Name30" presStyleCnt="0"/>
      <dgm:spPr/>
    </dgm:pt>
    <dgm:pt modelId="{36F60430-0CE3-4ADE-A128-D7F52E9A4EED}" type="pres">
      <dgm:prSet presAssocID="{9B9E4C5E-4F76-4D54-8DEA-00DB7AA01BEC}" presName="level2Shape" presStyleLbl="node2" presStyleIdx="1" presStyleCnt="4" custScaleX="211869" custScaleY="141279" custLinFactNeighborX="-39948" custLinFactNeighborY="-92575"/>
      <dgm:spPr/>
      <dgm:t>
        <a:bodyPr/>
        <a:lstStyle/>
        <a:p>
          <a:endParaRPr lang="sk-SK"/>
        </a:p>
      </dgm:t>
    </dgm:pt>
    <dgm:pt modelId="{D2727BE0-6436-47D1-9445-A0B7E910780A}" type="pres">
      <dgm:prSet presAssocID="{9B9E4C5E-4F76-4D54-8DEA-00DB7AA01BEC}" presName="hierChild3" presStyleCnt="0"/>
      <dgm:spPr/>
    </dgm:pt>
    <dgm:pt modelId="{6B7117FB-CB65-485D-A8CB-C8E7FE9AA470}" type="pres">
      <dgm:prSet presAssocID="{971B3FE5-2827-4E83-BAF4-D94A091001CE}" presName="Name25" presStyleLbl="parChTrans1D3" presStyleIdx="2" presStyleCnt="7"/>
      <dgm:spPr/>
      <dgm:t>
        <a:bodyPr/>
        <a:lstStyle/>
        <a:p>
          <a:endParaRPr lang="sk-SK"/>
        </a:p>
      </dgm:t>
    </dgm:pt>
    <dgm:pt modelId="{12B29468-3282-4030-B2D4-F995E12B0E48}" type="pres">
      <dgm:prSet presAssocID="{971B3FE5-2827-4E83-BAF4-D94A091001CE}" presName="connTx" presStyleLbl="parChTrans1D3" presStyleIdx="2" presStyleCnt="7"/>
      <dgm:spPr/>
      <dgm:t>
        <a:bodyPr/>
        <a:lstStyle/>
        <a:p>
          <a:endParaRPr lang="sk-SK"/>
        </a:p>
      </dgm:t>
    </dgm:pt>
    <dgm:pt modelId="{1FE66DC6-6537-41D5-A00E-2BE4EF3C6369}" type="pres">
      <dgm:prSet presAssocID="{D2687125-D6C8-4267-9E08-E205540F3252}" presName="Name30" presStyleCnt="0"/>
      <dgm:spPr/>
    </dgm:pt>
    <dgm:pt modelId="{B9D84576-BFA7-4A8D-B72F-C641761A3E7D}" type="pres">
      <dgm:prSet presAssocID="{D2687125-D6C8-4267-9E08-E205540F3252}" presName="level2Shape" presStyleLbl="node3" presStyleIdx="2" presStyleCnt="7" custScaleX="182462" custLinFactNeighborX="-33216" custLinFactNeighborY="-90675"/>
      <dgm:spPr/>
      <dgm:t>
        <a:bodyPr/>
        <a:lstStyle/>
        <a:p>
          <a:endParaRPr lang="sk-SK"/>
        </a:p>
      </dgm:t>
    </dgm:pt>
    <dgm:pt modelId="{553A1E12-13E5-4F89-B8F6-E2303BA8D2B6}" type="pres">
      <dgm:prSet presAssocID="{D2687125-D6C8-4267-9E08-E205540F3252}" presName="hierChild3" presStyleCnt="0"/>
      <dgm:spPr/>
    </dgm:pt>
    <dgm:pt modelId="{0A5B04CE-4B15-4ED6-8EAF-29BBDB120934}" type="pres">
      <dgm:prSet presAssocID="{686F131C-6F73-4CE7-B17B-DC14BF89F1E7}" presName="Name25" presStyleLbl="parChTrans1D3" presStyleIdx="3" presStyleCnt="7"/>
      <dgm:spPr/>
      <dgm:t>
        <a:bodyPr/>
        <a:lstStyle/>
        <a:p>
          <a:endParaRPr lang="sk-SK"/>
        </a:p>
      </dgm:t>
    </dgm:pt>
    <dgm:pt modelId="{256DB930-805D-428F-B3A8-D993FA5C4422}" type="pres">
      <dgm:prSet presAssocID="{686F131C-6F73-4CE7-B17B-DC14BF89F1E7}" presName="connTx" presStyleLbl="parChTrans1D3" presStyleIdx="3" presStyleCnt="7"/>
      <dgm:spPr/>
      <dgm:t>
        <a:bodyPr/>
        <a:lstStyle/>
        <a:p>
          <a:endParaRPr lang="sk-SK"/>
        </a:p>
      </dgm:t>
    </dgm:pt>
    <dgm:pt modelId="{F56A4333-7367-4166-A540-B363A6E9D994}" type="pres">
      <dgm:prSet presAssocID="{E4E77430-2492-4575-A3B6-2CEAC4D8DC4F}" presName="Name30" presStyleCnt="0"/>
      <dgm:spPr/>
    </dgm:pt>
    <dgm:pt modelId="{C8D3BA60-60AE-4924-94F6-BF6B1AB53FE9}" type="pres">
      <dgm:prSet presAssocID="{E4E77430-2492-4575-A3B6-2CEAC4D8DC4F}" presName="level2Shape" presStyleLbl="node3" presStyleIdx="3" presStyleCnt="7" custScaleX="181521" custLinFactNeighborX="-33365" custLinFactNeighborY="-66848"/>
      <dgm:spPr/>
      <dgm:t>
        <a:bodyPr/>
        <a:lstStyle/>
        <a:p>
          <a:endParaRPr lang="sk-SK"/>
        </a:p>
      </dgm:t>
    </dgm:pt>
    <dgm:pt modelId="{0707AC76-52A1-49D7-843B-90753BA69B12}" type="pres">
      <dgm:prSet presAssocID="{E4E77430-2492-4575-A3B6-2CEAC4D8DC4F}" presName="hierChild3" presStyleCnt="0"/>
      <dgm:spPr/>
    </dgm:pt>
    <dgm:pt modelId="{0439B12B-6330-4184-9D44-D60CB2EFF01A}" type="pres">
      <dgm:prSet presAssocID="{7D6B4FD9-448F-40DD-8E5A-AEAB7F3BDCDC}" presName="Name25" presStyleLbl="parChTrans1D2" presStyleIdx="2" presStyleCnt="4"/>
      <dgm:spPr/>
      <dgm:t>
        <a:bodyPr/>
        <a:lstStyle/>
        <a:p>
          <a:endParaRPr lang="sk-SK"/>
        </a:p>
      </dgm:t>
    </dgm:pt>
    <dgm:pt modelId="{742088A9-73D9-456D-A9C2-0D37DCB7BF7B}" type="pres">
      <dgm:prSet presAssocID="{7D6B4FD9-448F-40DD-8E5A-AEAB7F3BDCDC}" presName="connTx" presStyleLbl="parChTrans1D2" presStyleIdx="2" presStyleCnt="4"/>
      <dgm:spPr/>
      <dgm:t>
        <a:bodyPr/>
        <a:lstStyle/>
        <a:p>
          <a:endParaRPr lang="sk-SK"/>
        </a:p>
      </dgm:t>
    </dgm:pt>
    <dgm:pt modelId="{CE706A62-5708-4E33-80F9-10E8E609F14A}" type="pres">
      <dgm:prSet presAssocID="{0654C81C-482D-48B2-A217-2025C43C6D3C}" presName="Name30" presStyleCnt="0"/>
      <dgm:spPr/>
    </dgm:pt>
    <dgm:pt modelId="{DD009F5B-4424-4BBF-AB48-D54FCBFBD8DA}" type="pres">
      <dgm:prSet presAssocID="{0654C81C-482D-48B2-A217-2025C43C6D3C}" presName="level2Shape" presStyleLbl="node2" presStyleIdx="2" presStyleCnt="4" custScaleX="192277" custScaleY="158445" custLinFactNeighborX="-30172" custLinFactNeighborY="-24382"/>
      <dgm:spPr/>
      <dgm:t>
        <a:bodyPr/>
        <a:lstStyle/>
        <a:p>
          <a:endParaRPr lang="sk-SK"/>
        </a:p>
      </dgm:t>
    </dgm:pt>
    <dgm:pt modelId="{B90FA36A-C6F2-4BBF-9018-C530E294AB67}" type="pres">
      <dgm:prSet presAssocID="{0654C81C-482D-48B2-A217-2025C43C6D3C}" presName="hierChild3" presStyleCnt="0"/>
      <dgm:spPr/>
    </dgm:pt>
    <dgm:pt modelId="{4A1D00B6-1DD8-4685-937F-7E96A192A44B}" type="pres">
      <dgm:prSet presAssocID="{DE842485-A7EC-4074-93F1-FCFD97CA30B3}" presName="Name25" presStyleLbl="parChTrans1D3" presStyleIdx="4" presStyleCnt="7"/>
      <dgm:spPr/>
      <dgm:t>
        <a:bodyPr/>
        <a:lstStyle/>
        <a:p>
          <a:endParaRPr lang="sk-SK"/>
        </a:p>
      </dgm:t>
    </dgm:pt>
    <dgm:pt modelId="{F3DDDF54-47C0-4573-9F8D-46C8B1B603C4}" type="pres">
      <dgm:prSet presAssocID="{DE842485-A7EC-4074-93F1-FCFD97CA30B3}" presName="connTx" presStyleLbl="parChTrans1D3" presStyleIdx="4" presStyleCnt="7"/>
      <dgm:spPr/>
      <dgm:t>
        <a:bodyPr/>
        <a:lstStyle/>
        <a:p>
          <a:endParaRPr lang="sk-SK"/>
        </a:p>
      </dgm:t>
    </dgm:pt>
    <dgm:pt modelId="{908CD3DE-1698-4AC1-84B2-2BACEE378F24}" type="pres">
      <dgm:prSet presAssocID="{B023E2F2-475A-4155-8B9E-C02825E47FE8}" presName="Name30" presStyleCnt="0"/>
      <dgm:spPr/>
    </dgm:pt>
    <dgm:pt modelId="{786492D3-218D-43A6-B745-514F902C23E2}" type="pres">
      <dgm:prSet presAssocID="{B023E2F2-475A-4155-8B9E-C02825E47FE8}" presName="level2Shape" presStyleLbl="node3" presStyleIdx="4" presStyleCnt="7" custScaleX="193688" custLinFactNeighborX="-17108" custLinFactNeighborY="-23756"/>
      <dgm:spPr/>
      <dgm:t>
        <a:bodyPr/>
        <a:lstStyle/>
        <a:p>
          <a:endParaRPr lang="sk-SK"/>
        </a:p>
      </dgm:t>
    </dgm:pt>
    <dgm:pt modelId="{7885D8F5-AA34-4AB3-84BC-69E6720FE716}" type="pres">
      <dgm:prSet presAssocID="{B023E2F2-475A-4155-8B9E-C02825E47FE8}" presName="hierChild3" presStyleCnt="0"/>
      <dgm:spPr/>
    </dgm:pt>
    <dgm:pt modelId="{0CC158F3-C4AA-4720-8978-449CBF23A8C4}" type="pres">
      <dgm:prSet presAssocID="{23A212A0-2716-4C1A-800E-D22C69657EBF}" presName="Name25" presStyleLbl="parChTrans1D2" presStyleIdx="3" presStyleCnt="4"/>
      <dgm:spPr/>
      <dgm:t>
        <a:bodyPr/>
        <a:lstStyle/>
        <a:p>
          <a:endParaRPr lang="sk-SK"/>
        </a:p>
      </dgm:t>
    </dgm:pt>
    <dgm:pt modelId="{16774D61-CE24-494A-BF1D-E7330B2C0BBC}" type="pres">
      <dgm:prSet presAssocID="{23A212A0-2716-4C1A-800E-D22C69657EBF}" presName="connTx" presStyleLbl="parChTrans1D2" presStyleIdx="3" presStyleCnt="4"/>
      <dgm:spPr/>
      <dgm:t>
        <a:bodyPr/>
        <a:lstStyle/>
        <a:p>
          <a:endParaRPr lang="sk-SK"/>
        </a:p>
      </dgm:t>
    </dgm:pt>
    <dgm:pt modelId="{D2C4F010-D06F-42E8-9D7A-537B2C32FE23}" type="pres">
      <dgm:prSet presAssocID="{B18BD2C4-8F53-4C1A-B7A6-2631903A3CDA}" presName="Name30" presStyleCnt="0"/>
      <dgm:spPr/>
    </dgm:pt>
    <dgm:pt modelId="{426ADD10-BBE7-41AF-8227-2AED383A5DAD}" type="pres">
      <dgm:prSet presAssocID="{B18BD2C4-8F53-4C1A-B7A6-2631903A3CDA}" presName="level2Shape" presStyleLbl="node2" presStyleIdx="3" presStyleCnt="4" custScaleX="194162" custScaleY="161959" custLinFactNeighborX="-32082" custLinFactNeighborY="21111"/>
      <dgm:spPr/>
      <dgm:t>
        <a:bodyPr/>
        <a:lstStyle/>
        <a:p>
          <a:endParaRPr lang="sk-SK"/>
        </a:p>
      </dgm:t>
    </dgm:pt>
    <dgm:pt modelId="{4ACDBD16-0563-4809-955F-A65E2D093FE5}" type="pres">
      <dgm:prSet presAssocID="{B18BD2C4-8F53-4C1A-B7A6-2631903A3CDA}" presName="hierChild3" presStyleCnt="0"/>
      <dgm:spPr/>
    </dgm:pt>
    <dgm:pt modelId="{0A5FF908-464B-4445-BFBA-6D82262D1D6F}" type="pres">
      <dgm:prSet presAssocID="{2F3C2EAB-4B43-4C02-A016-F9A00CD3A639}" presName="Name25" presStyleLbl="parChTrans1D3" presStyleIdx="5" presStyleCnt="7"/>
      <dgm:spPr/>
      <dgm:t>
        <a:bodyPr/>
        <a:lstStyle/>
        <a:p>
          <a:endParaRPr lang="sk-SK"/>
        </a:p>
      </dgm:t>
    </dgm:pt>
    <dgm:pt modelId="{5B54D17F-657E-436D-8508-6E194099C7A8}" type="pres">
      <dgm:prSet presAssocID="{2F3C2EAB-4B43-4C02-A016-F9A00CD3A639}" presName="connTx" presStyleLbl="parChTrans1D3" presStyleIdx="5" presStyleCnt="7"/>
      <dgm:spPr/>
      <dgm:t>
        <a:bodyPr/>
        <a:lstStyle/>
        <a:p>
          <a:endParaRPr lang="sk-SK"/>
        </a:p>
      </dgm:t>
    </dgm:pt>
    <dgm:pt modelId="{DE283BBA-4E5F-45CD-A068-5467E7B4BB3A}" type="pres">
      <dgm:prSet presAssocID="{3D27FEA9-CE7E-48BB-A1DA-A7DA696613BC}" presName="Name30" presStyleCnt="0"/>
      <dgm:spPr/>
    </dgm:pt>
    <dgm:pt modelId="{BDE51D93-B1EC-40D1-B5EC-C1DC00341165}" type="pres">
      <dgm:prSet presAssocID="{3D27FEA9-CE7E-48BB-A1DA-A7DA696613BC}" presName="level2Shape" presStyleLbl="node3" presStyleIdx="5" presStyleCnt="7" custScaleX="182462" custLinFactNeighborX="-11906" custLinFactNeighborY="-3094"/>
      <dgm:spPr/>
      <dgm:t>
        <a:bodyPr/>
        <a:lstStyle/>
        <a:p>
          <a:endParaRPr lang="sk-SK"/>
        </a:p>
      </dgm:t>
    </dgm:pt>
    <dgm:pt modelId="{8666B8C6-8E82-4EBF-BBD9-29741BF81F9F}" type="pres">
      <dgm:prSet presAssocID="{3D27FEA9-CE7E-48BB-A1DA-A7DA696613BC}" presName="hierChild3" presStyleCnt="0"/>
      <dgm:spPr/>
    </dgm:pt>
    <dgm:pt modelId="{03301F5A-2EE5-4B0E-91D8-172A85476F8C}" type="pres">
      <dgm:prSet presAssocID="{93C9CAA9-CC34-40AE-AD7B-499097FFCDB0}" presName="Name25" presStyleLbl="parChTrans1D3" presStyleIdx="6" presStyleCnt="7"/>
      <dgm:spPr/>
      <dgm:t>
        <a:bodyPr/>
        <a:lstStyle/>
        <a:p>
          <a:endParaRPr lang="sk-SK"/>
        </a:p>
      </dgm:t>
    </dgm:pt>
    <dgm:pt modelId="{8C7334E3-9ECE-47C6-9D46-42BC9A7D024E}" type="pres">
      <dgm:prSet presAssocID="{93C9CAA9-CC34-40AE-AD7B-499097FFCDB0}" presName="connTx" presStyleLbl="parChTrans1D3" presStyleIdx="6" presStyleCnt="7"/>
      <dgm:spPr/>
      <dgm:t>
        <a:bodyPr/>
        <a:lstStyle/>
        <a:p>
          <a:endParaRPr lang="sk-SK"/>
        </a:p>
      </dgm:t>
    </dgm:pt>
    <dgm:pt modelId="{E1B52F8B-96DC-4C64-8E2C-6355357FA09D}" type="pres">
      <dgm:prSet presAssocID="{6EE07A0B-4924-4992-8719-3A9F916D6239}" presName="Name30" presStyleCnt="0"/>
      <dgm:spPr/>
    </dgm:pt>
    <dgm:pt modelId="{8891381F-9257-4EC9-9C34-FB93E87FE25C}" type="pres">
      <dgm:prSet presAssocID="{6EE07A0B-4924-4992-8719-3A9F916D6239}" presName="level2Shape" presStyleLbl="node3" presStyleIdx="6" presStyleCnt="7" custScaleX="165178" custLinFactNeighborX="-4262" custLinFactNeighborY="14366"/>
      <dgm:spPr/>
      <dgm:t>
        <a:bodyPr/>
        <a:lstStyle/>
        <a:p>
          <a:endParaRPr lang="sk-SK"/>
        </a:p>
      </dgm:t>
    </dgm:pt>
    <dgm:pt modelId="{37CA862D-A2CD-47EC-98DE-37B1E9EC00CB}" type="pres">
      <dgm:prSet presAssocID="{6EE07A0B-4924-4992-8719-3A9F916D6239}" presName="hierChild3" presStyleCnt="0"/>
      <dgm:spPr/>
    </dgm:pt>
    <dgm:pt modelId="{E31E7943-EB56-4DBE-8D00-08A6EB9E69E1}" type="pres">
      <dgm:prSet presAssocID="{AD44CC39-FB1C-49E8-A038-28680BD23248}" presName="bgShapesFlow" presStyleCnt="0"/>
      <dgm:spPr/>
    </dgm:pt>
    <dgm:pt modelId="{352A8DF5-3E5E-4484-BD09-F75401115135}" type="pres">
      <dgm:prSet presAssocID="{4C443D6D-A4C1-442B-AD7E-1E690C3FCA85}" presName="rectComp" presStyleCnt="0"/>
      <dgm:spPr/>
    </dgm:pt>
    <dgm:pt modelId="{08BE5497-FF61-40A5-8D81-F6C86F0BDC0E}" type="pres">
      <dgm:prSet presAssocID="{4C443D6D-A4C1-442B-AD7E-1E690C3FCA85}" presName="bgRect" presStyleLbl="bgShp" presStyleIdx="0" presStyleCnt="3" custScaleX="165663" custLinFactNeighborX="-51201" custLinFactNeighborY="-696"/>
      <dgm:spPr/>
      <dgm:t>
        <a:bodyPr/>
        <a:lstStyle/>
        <a:p>
          <a:endParaRPr lang="sk-SK"/>
        </a:p>
      </dgm:t>
    </dgm:pt>
    <dgm:pt modelId="{FCF2818E-A502-427D-9D40-1C12646C26B5}" type="pres">
      <dgm:prSet presAssocID="{4C443D6D-A4C1-442B-AD7E-1E690C3FCA8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FCFE909-35AB-43CA-BDD2-A576A96C2494}" type="pres">
      <dgm:prSet presAssocID="{4C443D6D-A4C1-442B-AD7E-1E690C3FCA85}" presName="spComp" presStyleCnt="0"/>
      <dgm:spPr/>
    </dgm:pt>
    <dgm:pt modelId="{E14A9560-7CE0-41C2-AC62-AF498FD8C046}" type="pres">
      <dgm:prSet presAssocID="{4C443D6D-A4C1-442B-AD7E-1E690C3FCA85}" presName="hSp" presStyleCnt="0"/>
      <dgm:spPr/>
    </dgm:pt>
    <dgm:pt modelId="{4C196835-A3C9-4A91-A37E-9FF484306881}" type="pres">
      <dgm:prSet presAssocID="{DFF66C1C-5D24-4FB0-AF77-157BB683BFC3}" presName="rectComp" presStyleCnt="0"/>
      <dgm:spPr/>
    </dgm:pt>
    <dgm:pt modelId="{AE4CAC86-8B3D-42EF-AD9B-84A7260D7CD9}" type="pres">
      <dgm:prSet presAssocID="{DFF66C1C-5D24-4FB0-AF77-157BB683BFC3}" presName="bgRect" presStyleLbl="bgShp" presStyleIdx="1" presStyleCnt="3" custScaleX="184055" custLinFactNeighborX="-29972" custLinFactNeighborY="-169"/>
      <dgm:spPr/>
      <dgm:t>
        <a:bodyPr/>
        <a:lstStyle/>
        <a:p>
          <a:endParaRPr lang="sk-SK"/>
        </a:p>
      </dgm:t>
    </dgm:pt>
    <dgm:pt modelId="{97F3E602-5293-4422-9800-A0180849AA03}" type="pres">
      <dgm:prSet presAssocID="{DFF66C1C-5D24-4FB0-AF77-157BB683BFC3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341F5F9-609C-4663-9730-A46AF29D9C9D}" type="pres">
      <dgm:prSet presAssocID="{DFF66C1C-5D24-4FB0-AF77-157BB683BFC3}" presName="spComp" presStyleCnt="0"/>
      <dgm:spPr/>
    </dgm:pt>
    <dgm:pt modelId="{A371B04E-42ED-4202-8507-060DDDC2568C}" type="pres">
      <dgm:prSet presAssocID="{DFF66C1C-5D24-4FB0-AF77-157BB683BFC3}" presName="hSp" presStyleCnt="0"/>
      <dgm:spPr/>
    </dgm:pt>
    <dgm:pt modelId="{140791DC-A087-4482-B026-64C7BDCCC631}" type="pres">
      <dgm:prSet presAssocID="{2C133023-9437-4220-AABA-68DD44E41168}" presName="rectComp" presStyleCnt="0"/>
      <dgm:spPr/>
    </dgm:pt>
    <dgm:pt modelId="{7EC3E1CB-5026-415C-BD1B-7A7AFDD5A733}" type="pres">
      <dgm:prSet presAssocID="{2C133023-9437-4220-AABA-68DD44E41168}" presName="bgRect" presStyleLbl="bgShp" presStyleIdx="2" presStyleCnt="3" custScaleX="165766" custLinFactNeighborX="-15062" custLinFactNeighborY="-1161"/>
      <dgm:spPr/>
      <dgm:t>
        <a:bodyPr/>
        <a:lstStyle/>
        <a:p>
          <a:endParaRPr lang="sk-SK"/>
        </a:p>
      </dgm:t>
    </dgm:pt>
    <dgm:pt modelId="{AF683F19-A3DC-48F2-90C1-6BA0A0556ACF}" type="pres">
      <dgm:prSet presAssocID="{2C133023-9437-4220-AABA-68DD44E4116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28DAD119-A4B5-4FC2-B7DB-BB9BD995CDE3}" srcId="{AD44CC39-FB1C-49E8-A038-28680BD23248}" destId="{A8910DAE-D409-43C9-8EA4-E92C38445BF6}" srcOrd="0" destOrd="0" parTransId="{02786E33-8C5B-421D-BD98-65B68EC99F26}" sibTransId="{4FFCA5E2-4334-4AE8-9A30-97CBA0FA44D5}"/>
    <dgm:cxn modelId="{CAEDA198-6553-4F3C-B510-E5D4BD7E898B}" srcId="{9B9E4C5E-4F76-4D54-8DEA-00DB7AA01BEC}" destId="{E4E77430-2492-4575-A3B6-2CEAC4D8DC4F}" srcOrd="1" destOrd="0" parTransId="{686F131C-6F73-4CE7-B17B-DC14BF89F1E7}" sibTransId="{F779ED9E-F896-47E7-9090-B1E4C961C17F}"/>
    <dgm:cxn modelId="{31ED1F1E-4AE2-402A-B9FD-1F7780759334}" srcId="{A8910DAE-D409-43C9-8EA4-E92C38445BF6}" destId="{0654C81C-482D-48B2-A217-2025C43C6D3C}" srcOrd="2" destOrd="0" parTransId="{7D6B4FD9-448F-40DD-8E5A-AEAB7F3BDCDC}" sibTransId="{21925DBB-502B-425D-BA1B-A170EA3FA9F0}"/>
    <dgm:cxn modelId="{87357FC5-2F02-4CEF-982C-B11F92E54EDD}" type="presOf" srcId="{3D27FEA9-CE7E-48BB-A1DA-A7DA696613BC}" destId="{BDE51D93-B1EC-40D1-B5EC-C1DC00341165}" srcOrd="0" destOrd="0" presId="urn:microsoft.com/office/officeart/2005/8/layout/hierarchy5"/>
    <dgm:cxn modelId="{CA2E3D17-ABAA-4003-9A23-F32ED0B7F809}" type="presOf" srcId="{23A212A0-2716-4C1A-800E-D22C69657EBF}" destId="{0CC158F3-C4AA-4720-8978-449CBF23A8C4}" srcOrd="0" destOrd="0" presId="urn:microsoft.com/office/officeart/2005/8/layout/hierarchy5"/>
    <dgm:cxn modelId="{2484478D-2C35-4D6A-8B64-F00B6218B15C}" type="presOf" srcId="{2C133023-9437-4220-AABA-68DD44E41168}" destId="{AF683F19-A3DC-48F2-90C1-6BA0A0556ACF}" srcOrd="1" destOrd="0" presId="urn:microsoft.com/office/officeart/2005/8/layout/hierarchy5"/>
    <dgm:cxn modelId="{398D64DB-6E7F-4990-B0EE-14C53CC52F5B}" type="presOf" srcId="{23A212A0-2716-4C1A-800E-D22C69657EBF}" destId="{16774D61-CE24-494A-BF1D-E7330B2C0BBC}" srcOrd="1" destOrd="0" presId="urn:microsoft.com/office/officeart/2005/8/layout/hierarchy5"/>
    <dgm:cxn modelId="{E63A4A05-09D9-47D6-9317-348163DBC25E}" type="presOf" srcId="{A8910DAE-D409-43C9-8EA4-E92C38445BF6}" destId="{8068E3C5-42E0-4FE2-99AC-EB0D69485605}" srcOrd="0" destOrd="0" presId="urn:microsoft.com/office/officeart/2005/8/layout/hierarchy5"/>
    <dgm:cxn modelId="{BFDC02B6-2E85-4285-9571-7F9CE9CA9D63}" type="presOf" srcId="{2800AAC1-E0F1-4F5C-83AA-0D10B53143D6}" destId="{438F940D-ECD0-4F21-935B-714DFA0E8944}" srcOrd="1" destOrd="0" presId="urn:microsoft.com/office/officeart/2005/8/layout/hierarchy5"/>
    <dgm:cxn modelId="{201F56D9-3AF3-4C68-804C-806965C2CB72}" type="presOf" srcId="{2800AAC1-E0F1-4F5C-83AA-0D10B53143D6}" destId="{06EC91CB-D362-4526-9EFE-5E2B79681E33}" srcOrd="0" destOrd="0" presId="urn:microsoft.com/office/officeart/2005/8/layout/hierarchy5"/>
    <dgm:cxn modelId="{1978F2E5-7E50-4518-956F-E37213F70703}" type="presOf" srcId="{0654C81C-482D-48B2-A217-2025C43C6D3C}" destId="{DD009F5B-4424-4BBF-AB48-D54FCBFBD8DA}" srcOrd="0" destOrd="0" presId="urn:microsoft.com/office/officeart/2005/8/layout/hierarchy5"/>
    <dgm:cxn modelId="{5DE4250D-2F34-473A-A325-FFC5D8E885F0}" type="presOf" srcId="{DFF66C1C-5D24-4FB0-AF77-157BB683BFC3}" destId="{AE4CAC86-8B3D-42EF-AD9B-84A7260D7CD9}" srcOrd="0" destOrd="0" presId="urn:microsoft.com/office/officeart/2005/8/layout/hierarchy5"/>
    <dgm:cxn modelId="{8067415E-47EF-4BC8-BB1F-64BF03D419D4}" type="presOf" srcId="{B18BD2C4-8F53-4C1A-B7A6-2631903A3CDA}" destId="{426ADD10-BBE7-41AF-8227-2AED383A5DAD}" srcOrd="0" destOrd="0" presId="urn:microsoft.com/office/officeart/2005/8/layout/hierarchy5"/>
    <dgm:cxn modelId="{B94092EB-88C7-4D62-81E0-3A2DE6718520}" srcId="{0654C81C-482D-48B2-A217-2025C43C6D3C}" destId="{B023E2F2-475A-4155-8B9E-C02825E47FE8}" srcOrd="0" destOrd="0" parTransId="{DE842485-A7EC-4074-93F1-FCFD97CA30B3}" sibTransId="{D11C4750-5555-4FE8-B33C-8EC2841121D0}"/>
    <dgm:cxn modelId="{1995DB20-2263-4FB4-B26C-F21216F93904}" srcId="{9B9E4C5E-4F76-4D54-8DEA-00DB7AA01BEC}" destId="{D2687125-D6C8-4267-9E08-E205540F3252}" srcOrd="0" destOrd="0" parTransId="{971B3FE5-2827-4E83-BAF4-D94A091001CE}" sibTransId="{1BA2AA6C-DF73-434B-9D99-2AEE56078DC9}"/>
    <dgm:cxn modelId="{FCA52C9A-5F0E-4663-8798-A7A2515FBCFA}" type="presOf" srcId="{929B5804-F0DF-462D-A1B8-F3057736F3AA}" destId="{74A24FC3-9469-4F85-AE4D-60451A7FCADE}" srcOrd="1" destOrd="0" presId="urn:microsoft.com/office/officeart/2005/8/layout/hierarchy5"/>
    <dgm:cxn modelId="{A6AF36ED-14D7-4861-8620-B70BA10FFD28}" srcId="{AD44CC39-FB1C-49E8-A038-28680BD23248}" destId="{2C133023-9437-4220-AABA-68DD44E41168}" srcOrd="3" destOrd="0" parTransId="{372661CF-F6CA-4CCC-A0A2-B4CC8642BF3E}" sibTransId="{E03E2080-2C9F-4BB2-B423-F3655F322421}"/>
    <dgm:cxn modelId="{9F845663-70EF-4B08-96C4-E2313D39F2A4}" type="presOf" srcId="{7D6B4FD9-448F-40DD-8E5A-AEAB7F3BDCDC}" destId="{0439B12B-6330-4184-9D44-D60CB2EFF01A}" srcOrd="0" destOrd="0" presId="urn:microsoft.com/office/officeart/2005/8/layout/hierarchy5"/>
    <dgm:cxn modelId="{315B21A3-1738-447E-8AD4-68EF92226C22}" type="presOf" srcId="{B7478DF0-018C-429D-A1CD-7F2AF91ED7C2}" destId="{739C93FD-7A0E-4AC3-936B-7E0556A7CB71}" srcOrd="0" destOrd="0" presId="urn:microsoft.com/office/officeart/2005/8/layout/hierarchy5"/>
    <dgm:cxn modelId="{69D5092A-F467-4764-9957-19F98C6390A8}" srcId="{AD44CC39-FB1C-49E8-A038-28680BD23248}" destId="{4C443D6D-A4C1-442B-AD7E-1E690C3FCA85}" srcOrd="1" destOrd="0" parTransId="{9DEB79A6-0D95-4985-998D-D4D36A2CC4FF}" sibTransId="{A3232738-DCD9-44CE-8917-079BE2A6966E}"/>
    <dgm:cxn modelId="{E5953AF8-F457-46D2-ACF2-DA36E4913D76}" type="presOf" srcId="{DE842485-A7EC-4074-93F1-FCFD97CA30B3}" destId="{F3DDDF54-47C0-4573-9F8D-46C8B1B603C4}" srcOrd="1" destOrd="0" presId="urn:microsoft.com/office/officeart/2005/8/layout/hierarchy5"/>
    <dgm:cxn modelId="{A5F48949-0B15-4D43-BCC8-2C9B3286703F}" type="presOf" srcId="{20CE9E62-1DE1-4754-8B1D-1FB6ADBADD05}" destId="{760A8875-1AFC-4B07-B92B-A49C5B65424D}" srcOrd="0" destOrd="0" presId="urn:microsoft.com/office/officeart/2005/8/layout/hierarchy5"/>
    <dgm:cxn modelId="{55D3F640-B983-4132-BD2D-16944515BE4C}" srcId="{A8910DAE-D409-43C9-8EA4-E92C38445BF6}" destId="{B18BD2C4-8F53-4C1A-B7A6-2631903A3CDA}" srcOrd="3" destOrd="0" parTransId="{23A212A0-2716-4C1A-800E-D22C69657EBF}" sibTransId="{75C2B01F-2A3D-44D5-83FB-441CF9882109}"/>
    <dgm:cxn modelId="{BBA7D3E1-684A-430A-A880-B88065198EE6}" type="presOf" srcId="{2F3C2EAB-4B43-4C02-A016-F9A00CD3A639}" destId="{0A5FF908-464B-4445-BFBA-6D82262D1D6F}" srcOrd="0" destOrd="0" presId="urn:microsoft.com/office/officeart/2005/8/layout/hierarchy5"/>
    <dgm:cxn modelId="{08BECE5D-8DA5-4380-B83F-2DC8D7960398}" type="presOf" srcId="{DE842485-A7EC-4074-93F1-FCFD97CA30B3}" destId="{4A1D00B6-1DD8-4685-937F-7E96A192A44B}" srcOrd="0" destOrd="0" presId="urn:microsoft.com/office/officeart/2005/8/layout/hierarchy5"/>
    <dgm:cxn modelId="{C46F6198-B235-4171-AB09-AA5688C5C1A2}" type="presOf" srcId="{2F3C2EAB-4B43-4C02-A016-F9A00CD3A639}" destId="{5B54D17F-657E-436D-8508-6E194099C7A8}" srcOrd="1" destOrd="0" presId="urn:microsoft.com/office/officeart/2005/8/layout/hierarchy5"/>
    <dgm:cxn modelId="{31A1C818-D927-4A19-8BF8-8CABD01DA1E4}" srcId="{B7478DF0-018C-429D-A1CD-7F2AF91ED7C2}" destId="{5E375B5E-C2DD-476E-BA08-6D36B0E3624A}" srcOrd="0" destOrd="0" parTransId="{2800AAC1-E0F1-4F5C-83AA-0D10B53143D6}" sibTransId="{E20524D5-30B8-4382-BA43-E66F602570FF}"/>
    <dgm:cxn modelId="{7EAD6DB7-CB39-450D-8A3C-4F7EFEDFEEF4}" type="presOf" srcId="{4C443D6D-A4C1-442B-AD7E-1E690C3FCA85}" destId="{FCF2818E-A502-427D-9D40-1C12646C26B5}" srcOrd="1" destOrd="0" presId="urn:microsoft.com/office/officeart/2005/8/layout/hierarchy5"/>
    <dgm:cxn modelId="{507D99BB-9CC3-4B2F-9EE5-D8319EB694D7}" type="presOf" srcId="{686F131C-6F73-4CE7-B17B-DC14BF89F1E7}" destId="{0A5B04CE-4B15-4ED6-8EAF-29BBDB120934}" srcOrd="0" destOrd="0" presId="urn:microsoft.com/office/officeart/2005/8/layout/hierarchy5"/>
    <dgm:cxn modelId="{DDBA3A3C-9602-43A6-9612-8D0EBC532D8B}" type="presOf" srcId="{971B3FE5-2827-4E83-BAF4-D94A091001CE}" destId="{6B7117FB-CB65-485D-A8CB-C8E7FE9AA470}" srcOrd="0" destOrd="0" presId="urn:microsoft.com/office/officeart/2005/8/layout/hierarchy5"/>
    <dgm:cxn modelId="{BCA918B3-3938-4326-9A47-C9643A2A40B4}" type="presOf" srcId="{4C443D6D-A4C1-442B-AD7E-1E690C3FCA85}" destId="{08BE5497-FF61-40A5-8D81-F6C86F0BDC0E}" srcOrd="0" destOrd="0" presId="urn:microsoft.com/office/officeart/2005/8/layout/hierarchy5"/>
    <dgm:cxn modelId="{D72987B4-F794-4BA5-A43B-FAE0859C3A46}" type="presOf" srcId="{A3E47328-95D7-45FD-9685-6F717561CDDE}" destId="{6AC04279-5D07-4643-AEAE-65EA0D29420C}" srcOrd="0" destOrd="0" presId="urn:microsoft.com/office/officeart/2005/8/layout/hierarchy5"/>
    <dgm:cxn modelId="{9CB6A5E5-3915-4DA3-8644-892FAF64AC10}" type="presOf" srcId="{93C9CAA9-CC34-40AE-AD7B-499097FFCDB0}" destId="{8C7334E3-9ECE-47C6-9D46-42BC9A7D024E}" srcOrd="1" destOrd="0" presId="urn:microsoft.com/office/officeart/2005/8/layout/hierarchy5"/>
    <dgm:cxn modelId="{49C0A3B7-D849-41B6-8A00-22DC46032A5E}" type="presOf" srcId="{E4E77430-2492-4575-A3B6-2CEAC4D8DC4F}" destId="{C8D3BA60-60AE-4924-94F6-BF6B1AB53FE9}" srcOrd="0" destOrd="0" presId="urn:microsoft.com/office/officeart/2005/8/layout/hierarchy5"/>
    <dgm:cxn modelId="{C7EB865F-BA13-4567-A847-A67A1C85D35A}" srcId="{B18BD2C4-8F53-4C1A-B7A6-2631903A3CDA}" destId="{6EE07A0B-4924-4992-8719-3A9F916D6239}" srcOrd="1" destOrd="0" parTransId="{93C9CAA9-CC34-40AE-AD7B-499097FFCDB0}" sibTransId="{9B6312C6-1487-4F4C-8F25-DD983049132E}"/>
    <dgm:cxn modelId="{A09C9678-4714-45DE-AF35-1B55EAB9FB14}" type="presOf" srcId="{9B9E4C5E-4F76-4D54-8DEA-00DB7AA01BEC}" destId="{36F60430-0CE3-4ADE-A128-D7F52E9A4EED}" srcOrd="0" destOrd="0" presId="urn:microsoft.com/office/officeart/2005/8/layout/hierarchy5"/>
    <dgm:cxn modelId="{1C951F25-E3CE-4E28-9222-8581D6A6E3FD}" type="presOf" srcId="{20CE9E62-1DE1-4754-8B1D-1FB6ADBADD05}" destId="{B795E3F8-CAFF-4289-9239-13BE0EB02F4E}" srcOrd="1" destOrd="0" presId="urn:microsoft.com/office/officeart/2005/8/layout/hierarchy5"/>
    <dgm:cxn modelId="{FBA2A445-BC80-4FAF-8646-8089333FC7EC}" srcId="{B7478DF0-018C-429D-A1CD-7F2AF91ED7C2}" destId="{D2DF08A3-7DC8-41F1-9DB0-F93477353B93}" srcOrd="1" destOrd="0" parTransId="{A3E47328-95D7-45FD-9685-6F717561CDDE}" sibTransId="{4670FB50-1867-4822-9A5D-86098794C1B2}"/>
    <dgm:cxn modelId="{3650076A-ACC2-478A-A5CC-93D46C19D9D6}" type="presOf" srcId="{A3E47328-95D7-45FD-9685-6F717561CDDE}" destId="{332AE12D-2DBD-47AD-A246-0DCD2B8322AD}" srcOrd="1" destOrd="0" presId="urn:microsoft.com/office/officeart/2005/8/layout/hierarchy5"/>
    <dgm:cxn modelId="{23877D34-BF07-4ACE-9812-B6424C45BB03}" type="presOf" srcId="{686F131C-6F73-4CE7-B17B-DC14BF89F1E7}" destId="{256DB930-805D-428F-B3A8-D993FA5C4422}" srcOrd="1" destOrd="0" presId="urn:microsoft.com/office/officeart/2005/8/layout/hierarchy5"/>
    <dgm:cxn modelId="{D0D9EF3C-A4B8-440A-9FD6-1D882F84980B}" type="presOf" srcId="{D2687125-D6C8-4267-9E08-E205540F3252}" destId="{B9D84576-BFA7-4A8D-B72F-C641761A3E7D}" srcOrd="0" destOrd="0" presId="urn:microsoft.com/office/officeart/2005/8/layout/hierarchy5"/>
    <dgm:cxn modelId="{FDF7C0A6-49EA-439F-87C0-ED1E97AB831B}" type="presOf" srcId="{5E375B5E-C2DD-476E-BA08-6D36B0E3624A}" destId="{C0199BF0-DAA1-4EEB-8562-6C244616D669}" srcOrd="0" destOrd="0" presId="urn:microsoft.com/office/officeart/2005/8/layout/hierarchy5"/>
    <dgm:cxn modelId="{E600BA55-BAE6-4E84-BF5A-2F0DB7D73A2C}" srcId="{B18BD2C4-8F53-4C1A-B7A6-2631903A3CDA}" destId="{3D27FEA9-CE7E-48BB-A1DA-A7DA696613BC}" srcOrd="0" destOrd="0" parTransId="{2F3C2EAB-4B43-4C02-A016-F9A00CD3A639}" sibTransId="{9BF82266-1539-43E7-BE13-A8F388426B08}"/>
    <dgm:cxn modelId="{42845C29-1CD8-4920-A4A7-56B336E0B821}" srcId="{A8910DAE-D409-43C9-8EA4-E92C38445BF6}" destId="{B7478DF0-018C-429D-A1CD-7F2AF91ED7C2}" srcOrd="0" destOrd="0" parTransId="{929B5804-F0DF-462D-A1B8-F3057736F3AA}" sibTransId="{ECB9E120-6D5B-429D-8F42-E07279C07BF6}"/>
    <dgm:cxn modelId="{0A73F6C6-0BB3-4F6F-93A2-E30307C8B844}" srcId="{AD44CC39-FB1C-49E8-A038-28680BD23248}" destId="{DFF66C1C-5D24-4FB0-AF77-157BB683BFC3}" srcOrd="2" destOrd="0" parTransId="{60B88DA9-94FF-4913-9B8B-DDAACB64CDF9}" sibTransId="{B1EB168C-325B-4E29-8EA4-4269662891A9}"/>
    <dgm:cxn modelId="{80D01BBF-3E70-4AFD-8962-D7A68F18B90D}" type="presOf" srcId="{6EE07A0B-4924-4992-8719-3A9F916D6239}" destId="{8891381F-9257-4EC9-9C34-FB93E87FE25C}" srcOrd="0" destOrd="0" presId="urn:microsoft.com/office/officeart/2005/8/layout/hierarchy5"/>
    <dgm:cxn modelId="{83358835-76B6-4ADF-8506-E7F7142B8886}" type="presOf" srcId="{929B5804-F0DF-462D-A1B8-F3057736F3AA}" destId="{D7BD92DE-CEE5-407C-8568-DAAD3F824D64}" srcOrd="0" destOrd="0" presId="urn:microsoft.com/office/officeart/2005/8/layout/hierarchy5"/>
    <dgm:cxn modelId="{B6D7A641-7AAB-4A74-8514-EC9B9F2E740E}" type="presOf" srcId="{D2DF08A3-7DC8-41F1-9DB0-F93477353B93}" destId="{B0401EA9-E7E8-4295-81EC-F3A3DD01E8AD}" srcOrd="0" destOrd="0" presId="urn:microsoft.com/office/officeart/2005/8/layout/hierarchy5"/>
    <dgm:cxn modelId="{42914773-379F-427C-AF41-1473AF224EE3}" type="presOf" srcId="{7D6B4FD9-448F-40DD-8E5A-AEAB7F3BDCDC}" destId="{742088A9-73D9-456D-A9C2-0D37DCB7BF7B}" srcOrd="1" destOrd="0" presId="urn:microsoft.com/office/officeart/2005/8/layout/hierarchy5"/>
    <dgm:cxn modelId="{0ED313CF-C2A4-4874-A3F7-47C47CD22F54}" type="presOf" srcId="{B023E2F2-475A-4155-8B9E-C02825E47FE8}" destId="{786492D3-218D-43A6-B745-514F902C23E2}" srcOrd="0" destOrd="0" presId="urn:microsoft.com/office/officeart/2005/8/layout/hierarchy5"/>
    <dgm:cxn modelId="{228B947B-5F0F-4A44-ACA8-1834AB5714E9}" type="presOf" srcId="{93C9CAA9-CC34-40AE-AD7B-499097FFCDB0}" destId="{03301F5A-2EE5-4B0E-91D8-172A85476F8C}" srcOrd="0" destOrd="0" presId="urn:microsoft.com/office/officeart/2005/8/layout/hierarchy5"/>
    <dgm:cxn modelId="{1303016E-C8A7-4700-81C0-D54B23BC7A09}" type="presOf" srcId="{AD44CC39-FB1C-49E8-A038-28680BD23248}" destId="{D73AE3F1-31E1-4BA2-8E14-C9EA448C3BA8}" srcOrd="0" destOrd="0" presId="urn:microsoft.com/office/officeart/2005/8/layout/hierarchy5"/>
    <dgm:cxn modelId="{FBF30E86-AD5E-4725-9E9E-35CBE49103A0}" type="presOf" srcId="{DFF66C1C-5D24-4FB0-AF77-157BB683BFC3}" destId="{97F3E602-5293-4422-9800-A0180849AA03}" srcOrd="1" destOrd="0" presId="urn:microsoft.com/office/officeart/2005/8/layout/hierarchy5"/>
    <dgm:cxn modelId="{109C03E4-57EA-475F-95D1-914FC5CCD0F1}" srcId="{A8910DAE-D409-43C9-8EA4-E92C38445BF6}" destId="{9B9E4C5E-4F76-4D54-8DEA-00DB7AA01BEC}" srcOrd="1" destOrd="0" parTransId="{20CE9E62-1DE1-4754-8B1D-1FB6ADBADD05}" sibTransId="{3D70A0F6-772C-4030-958B-FBC2F477F82D}"/>
    <dgm:cxn modelId="{B28C4975-614C-493B-B1DA-C11AE674324E}" type="presOf" srcId="{971B3FE5-2827-4E83-BAF4-D94A091001CE}" destId="{12B29468-3282-4030-B2D4-F995E12B0E48}" srcOrd="1" destOrd="0" presId="urn:microsoft.com/office/officeart/2005/8/layout/hierarchy5"/>
    <dgm:cxn modelId="{1790B101-48F6-4BD7-827F-0B470541A3D6}" type="presOf" srcId="{2C133023-9437-4220-AABA-68DD44E41168}" destId="{7EC3E1CB-5026-415C-BD1B-7A7AFDD5A733}" srcOrd="0" destOrd="0" presId="urn:microsoft.com/office/officeart/2005/8/layout/hierarchy5"/>
    <dgm:cxn modelId="{17EC7F6F-975C-4213-A6DE-2072CEAB6F3D}" type="presParOf" srcId="{D73AE3F1-31E1-4BA2-8E14-C9EA448C3BA8}" destId="{54563260-95DC-4A17-97EA-F1BF05A0776F}" srcOrd="0" destOrd="0" presId="urn:microsoft.com/office/officeart/2005/8/layout/hierarchy5"/>
    <dgm:cxn modelId="{CD98678F-151A-485A-AF44-4EE90AF43975}" type="presParOf" srcId="{54563260-95DC-4A17-97EA-F1BF05A0776F}" destId="{551342E4-EAB3-4EC2-9B19-38C2AE4C5D7C}" srcOrd="0" destOrd="0" presId="urn:microsoft.com/office/officeart/2005/8/layout/hierarchy5"/>
    <dgm:cxn modelId="{BFEEF11D-8DF3-4424-AD0B-2F16F4B94AEB}" type="presParOf" srcId="{54563260-95DC-4A17-97EA-F1BF05A0776F}" destId="{C7AC5659-F3EB-495D-8F7E-CF27E6AE636C}" srcOrd="1" destOrd="0" presId="urn:microsoft.com/office/officeart/2005/8/layout/hierarchy5"/>
    <dgm:cxn modelId="{B8BB0171-05E3-475B-9248-E4901E311776}" type="presParOf" srcId="{C7AC5659-F3EB-495D-8F7E-CF27E6AE636C}" destId="{6AABB35A-FFE5-494F-8C31-13CF1A948597}" srcOrd="0" destOrd="0" presId="urn:microsoft.com/office/officeart/2005/8/layout/hierarchy5"/>
    <dgm:cxn modelId="{E674EEE8-65D5-4D7B-AC01-0C3797CE4881}" type="presParOf" srcId="{6AABB35A-FFE5-494F-8C31-13CF1A948597}" destId="{8068E3C5-42E0-4FE2-99AC-EB0D69485605}" srcOrd="0" destOrd="0" presId="urn:microsoft.com/office/officeart/2005/8/layout/hierarchy5"/>
    <dgm:cxn modelId="{C1B9A1AA-74D5-4FE0-B391-5F7E3E499D40}" type="presParOf" srcId="{6AABB35A-FFE5-494F-8C31-13CF1A948597}" destId="{4404228C-3011-4342-9EC4-E17761DFCDE7}" srcOrd="1" destOrd="0" presId="urn:microsoft.com/office/officeart/2005/8/layout/hierarchy5"/>
    <dgm:cxn modelId="{730E0821-63CA-44E9-98C1-16ED7D51C0B8}" type="presParOf" srcId="{4404228C-3011-4342-9EC4-E17761DFCDE7}" destId="{D7BD92DE-CEE5-407C-8568-DAAD3F824D64}" srcOrd="0" destOrd="0" presId="urn:microsoft.com/office/officeart/2005/8/layout/hierarchy5"/>
    <dgm:cxn modelId="{AFB9FCC5-6F1B-4A73-97BA-A98D3F19E223}" type="presParOf" srcId="{D7BD92DE-CEE5-407C-8568-DAAD3F824D64}" destId="{74A24FC3-9469-4F85-AE4D-60451A7FCADE}" srcOrd="0" destOrd="0" presId="urn:microsoft.com/office/officeart/2005/8/layout/hierarchy5"/>
    <dgm:cxn modelId="{EDAC88B5-E373-4BFE-AA6B-84C8F1A7E260}" type="presParOf" srcId="{4404228C-3011-4342-9EC4-E17761DFCDE7}" destId="{9E32931B-A04B-4129-AF4F-5D17AA831242}" srcOrd="1" destOrd="0" presId="urn:microsoft.com/office/officeart/2005/8/layout/hierarchy5"/>
    <dgm:cxn modelId="{91373B43-B2F8-4C26-AE95-CFB417C44515}" type="presParOf" srcId="{9E32931B-A04B-4129-AF4F-5D17AA831242}" destId="{739C93FD-7A0E-4AC3-936B-7E0556A7CB71}" srcOrd="0" destOrd="0" presId="urn:microsoft.com/office/officeart/2005/8/layout/hierarchy5"/>
    <dgm:cxn modelId="{1CDEEE01-9154-4757-82A3-39B898BD6D9D}" type="presParOf" srcId="{9E32931B-A04B-4129-AF4F-5D17AA831242}" destId="{BE47E5CE-1F0D-4C28-9BF6-CFDB8796D7F2}" srcOrd="1" destOrd="0" presId="urn:microsoft.com/office/officeart/2005/8/layout/hierarchy5"/>
    <dgm:cxn modelId="{7178A12C-AB96-4AC4-8613-809B08113327}" type="presParOf" srcId="{BE47E5CE-1F0D-4C28-9BF6-CFDB8796D7F2}" destId="{06EC91CB-D362-4526-9EFE-5E2B79681E33}" srcOrd="0" destOrd="0" presId="urn:microsoft.com/office/officeart/2005/8/layout/hierarchy5"/>
    <dgm:cxn modelId="{637227C5-8871-4970-B935-6C5509918FDE}" type="presParOf" srcId="{06EC91CB-D362-4526-9EFE-5E2B79681E33}" destId="{438F940D-ECD0-4F21-935B-714DFA0E8944}" srcOrd="0" destOrd="0" presId="urn:microsoft.com/office/officeart/2005/8/layout/hierarchy5"/>
    <dgm:cxn modelId="{B431E107-AA41-4133-A011-7FCAC89FABFC}" type="presParOf" srcId="{BE47E5CE-1F0D-4C28-9BF6-CFDB8796D7F2}" destId="{7692148C-2BC0-4A1B-A512-AAFAA360E6F5}" srcOrd="1" destOrd="0" presId="urn:microsoft.com/office/officeart/2005/8/layout/hierarchy5"/>
    <dgm:cxn modelId="{06309AA8-BC4A-4E5A-B4F4-4BAD8F25CAD2}" type="presParOf" srcId="{7692148C-2BC0-4A1B-A512-AAFAA360E6F5}" destId="{C0199BF0-DAA1-4EEB-8562-6C244616D669}" srcOrd="0" destOrd="0" presId="urn:microsoft.com/office/officeart/2005/8/layout/hierarchy5"/>
    <dgm:cxn modelId="{7F2D4ACC-9DFC-4D73-8581-996014B7E9E3}" type="presParOf" srcId="{7692148C-2BC0-4A1B-A512-AAFAA360E6F5}" destId="{469EF000-08AA-48FE-B06B-30C946E0BFC1}" srcOrd="1" destOrd="0" presId="urn:microsoft.com/office/officeart/2005/8/layout/hierarchy5"/>
    <dgm:cxn modelId="{A44776B3-611E-4A2E-A214-478AE0F0EF2D}" type="presParOf" srcId="{BE47E5CE-1F0D-4C28-9BF6-CFDB8796D7F2}" destId="{6AC04279-5D07-4643-AEAE-65EA0D29420C}" srcOrd="2" destOrd="0" presId="urn:microsoft.com/office/officeart/2005/8/layout/hierarchy5"/>
    <dgm:cxn modelId="{2A5FCA30-944D-487D-A67A-2881CD5DEECA}" type="presParOf" srcId="{6AC04279-5D07-4643-AEAE-65EA0D29420C}" destId="{332AE12D-2DBD-47AD-A246-0DCD2B8322AD}" srcOrd="0" destOrd="0" presId="urn:microsoft.com/office/officeart/2005/8/layout/hierarchy5"/>
    <dgm:cxn modelId="{02E8D00A-E3B1-4650-A6A9-083117ED63E7}" type="presParOf" srcId="{BE47E5CE-1F0D-4C28-9BF6-CFDB8796D7F2}" destId="{B218A9EC-7E6E-4C77-9F86-64B579A7A0F2}" srcOrd="3" destOrd="0" presId="urn:microsoft.com/office/officeart/2005/8/layout/hierarchy5"/>
    <dgm:cxn modelId="{E44811B7-A412-46E6-A8FC-014AD70D7758}" type="presParOf" srcId="{B218A9EC-7E6E-4C77-9F86-64B579A7A0F2}" destId="{B0401EA9-E7E8-4295-81EC-F3A3DD01E8AD}" srcOrd="0" destOrd="0" presId="urn:microsoft.com/office/officeart/2005/8/layout/hierarchy5"/>
    <dgm:cxn modelId="{FF0CDED1-7A9D-4588-9E41-91D581131872}" type="presParOf" srcId="{B218A9EC-7E6E-4C77-9F86-64B579A7A0F2}" destId="{5C09166C-C278-46EF-A210-059BCC59DC3B}" srcOrd="1" destOrd="0" presId="urn:microsoft.com/office/officeart/2005/8/layout/hierarchy5"/>
    <dgm:cxn modelId="{051D18BC-67C4-4C9F-81C8-4724674D9EAB}" type="presParOf" srcId="{4404228C-3011-4342-9EC4-E17761DFCDE7}" destId="{760A8875-1AFC-4B07-B92B-A49C5B65424D}" srcOrd="2" destOrd="0" presId="urn:microsoft.com/office/officeart/2005/8/layout/hierarchy5"/>
    <dgm:cxn modelId="{5EBA7C5A-0705-46CF-8C79-5A7A27C27365}" type="presParOf" srcId="{760A8875-1AFC-4B07-B92B-A49C5B65424D}" destId="{B795E3F8-CAFF-4289-9239-13BE0EB02F4E}" srcOrd="0" destOrd="0" presId="urn:microsoft.com/office/officeart/2005/8/layout/hierarchy5"/>
    <dgm:cxn modelId="{5A6F8509-17E2-4918-9344-2799F5077DE2}" type="presParOf" srcId="{4404228C-3011-4342-9EC4-E17761DFCDE7}" destId="{C6ACD1CA-6349-44FD-97CD-5E4B2C0EEF6A}" srcOrd="3" destOrd="0" presId="urn:microsoft.com/office/officeart/2005/8/layout/hierarchy5"/>
    <dgm:cxn modelId="{67A979AE-77A5-4B14-B0C0-9C9CF6844E43}" type="presParOf" srcId="{C6ACD1CA-6349-44FD-97CD-5E4B2C0EEF6A}" destId="{36F60430-0CE3-4ADE-A128-D7F52E9A4EED}" srcOrd="0" destOrd="0" presId="urn:microsoft.com/office/officeart/2005/8/layout/hierarchy5"/>
    <dgm:cxn modelId="{D0195646-A9E5-4E0C-823A-87084F87B066}" type="presParOf" srcId="{C6ACD1CA-6349-44FD-97CD-5E4B2C0EEF6A}" destId="{D2727BE0-6436-47D1-9445-A0B7E910780A}" srcOrd="1" destOrd="0" presId="urn:microsoft.com/office/officeart/2005/8/layout/hierarchy5"/>
    <dgm:cxn modelId="{3B64DFC2-A66C-4B50-8717-1495341A24E8}" type="presParOf" srcId="{D2727BE0-6436-47D1-9445-A0B7E910780A}" destId="{6B7117FB-CB65-485D-A8CB-C8E7FE9AA470}" srcOrd="0" destOrd="0" presId="urn:microsoft.com/office/officeart/2005/8/layout/hierarchy5"/>
    <dgm:cxn modelId="{7B59F495-2335-4D68-9781-5BD35A9C5734}" type="presParOf" srcId="{6B7117FB-CB65-485D-A8CB-C8E7FE9AA470}" destId="{12B29468-3282-4030-B2D4-F995E12B0E48}" srcOrd="0" destOrd="0" presId="urn:microsoft.com/office/officeart/2005/8/layout/hierarchy5"/>
    <dgm:cxn modelId="{B1B26E58-6FC9-49E3-B0AB-BA8E6705CD67}" type="presParOf" srcId="{D2727BE0-6436-47D1-9445-A0B7E910780A}" destId="{1FE66DC6-6537-41D5-A00E-2BE4EF3C6369}" srcOrd="1" destOrd="0" presId="urn:microsoft.com/office/officeart/2005/8/layout/hierarchy5"/>
    <dgm:cxn modelId="{4A2CDE85-20CB-472D-A19C-CC11FA9C2248}" type="presParOf" srcId="{1FE66DC6-6537-41D5-A00E-2BE4EF3C6369}" destId="{B9D84576-BFA7-4A8D-B72F-C641761A3E7D}" srcOrd="0" destOrd="0" presId="urn:microsoft.com/office/officeart/2005/8/layout/hierarchy5"/>
    <dgm:cxn modelId="{B77ADB00-BFAF-4798-8886-D15DD18293ED}" type="presParOf" srcId="{1FE66DC6-6537-41D5-A00E-2BE4EF3C6369}" destId="{553A1E12-13E5-4F89-B8F6-E2303BA8D2B6}" srcOrd="1" destOrd="0" presId="urn:microsoft.com/office/officeart/2005/8/layout/hierarchy5"/>
    <dgm:cxn modelId="{4C03CBC8-6D59-419B-A3F6-9A0AE93D8668}" type="presParOf" srcId="{D2727BE0-6436-47D1-9445-A0B7E910780A}" destId="{0A5B04CE-4B15-4ED6-8EAF-29BBDB120934}" srcOrd="2" destOrd="0" presId="urn:microsoft.com/office/officeart/2005/8/layout/hierarchy5"/>
    <dgm:cxn modelId="{07EFBA8B-6F76-4449-A4DF-88CEC14746E4}" type="presParOf" srcId="{0A5B04CE-4B15-4ED6-8EAF-29BBDB120934}" destId="{256DB930-805D-428F-B3A8-D993FA5C4422}" srcOrd="0" destOrd="0" presId="urn:microsoft.com/office/officeart/2005/8/layout/hierarchy5"/>
    <dgm:cxn modelId="{0BF127C0-4EC3-4A5C-AA7B-8FEF0CE16828}" type="presParOf" srcId="{D2727BE0-6436-47D1-9445-A0B7E910780A}" destId="{F56A4333-7367-4166-A540-B363A6E9D994}" srcOrd="3" destOrd="0" presId="urn:microsoft.com/office/officeart/2005/8/layout/hierarchy5"/>
    <dgm:cxn modelId="{6EA295EA-748D-422F-A21A-68A847D97661}" type="presParOf" srcId="{F56A4333-7367-4166-A540-B363A6E9D994}" destId="{C8D3BA60-60AE-4924-94F6-BF6B1AB53FE9}" srcOrd="0" destOrd="0" presId="urn:microsoft.com/office/officeart/2005/8/layout/hierarchy5"/>
    <dgm:cxn modelId="{9E4D32E2-4BE3-4EAF-8966-F708D82A9C3E}" type="presParOf" srcId="{F56A4333-7367-4166-A540-B363A6E9D994}" destId="{0707AC76-52A1-49D7-843B-90753BA69B12}" srcOrd="1" destOrd="0" presId="urn:microsoft.com/office/officeart/2005/8/layout/hierarchy5"/>
    <dgm:cxn modelId="{0C70DD97-10EC-411B-BA9E-9B7FF8708B4C}" type="presParOf" srcId="{4404228C-3011-4342-9EC4-E17761DFCDE7}" destId="{0439B12B-6330-4184-9D44-D60CB2EFF01A}" srcOrd="4" destOrd="0" presId="urn:microsoft.com/office/officeart/2005/8/layout/hierarchy5"/>
    <dgm:cxn modelId="{820CB3F2-62D5-42F1-894B-86D99AACE032}" type="presParOf" srcId="{0439B12B-6330-4184-9D44-D60CB2EFF01A}" destId="{742088A9-73D9-456D-A9C2-0D37DCB7BF7B}" srcOrd="0" destOrd="0" presId="urn:microsoft.com/office/officeart/2005/8/layout/hierarchy5"/>
    <dgm:cxn modelId="{7C8A35E6-5AF1-48B0-9EBB-319782B89EBD}" type="presParOf" srcId="{4404228C-3011-4342-9EC4-E17761DFCDE7}" destId="{CE706A62-5708-4E33-80F9-10E8E609F14A}" srcOrd="5" destOrd="0" presId="urn:microsoft.com/office/officeart/2005/8/layout/hierarchy5"/>
    <dgm:cxn modelId="{809E5F5E-B00E-488A-9BC5-6B7CA4DB2CCD}" type="presParOf" srcId="{CE706A62-5708-4E33-80F9-10E8E609F14A}" destId="{DD009F5B-4424-4BBF-AB48-D54FCBFBD8DA}" srcOrd="0" destOrd="0" presId="urn:microsoft.com/office/officeart/2005/8/layout/hierarchy5"/>
    <dgm:cxn modelId="{2114D9C6-096D-4592-A892-4590802852CE}" type="presParOf" srcId="{CE706A62-5708-4E33-80F9-10E8E609F14A}" destId="{B90FA36A-C6F2-4BBF-9018-C530E294AB67}" srcOrd="1" destOrd="0" presId="urn:microsoft.com/office/officeart/2005/8/layout/hierarchy5"/>
    <dgm:cxn modelId="{22339CD6-A29E-4C0D-8886-97C6797E6C6B}" type="presParOf" srcId="{B90FA36A-C6F2-4BBF-9018-C530E294AB67}" destId="{4A1D00B6-1DD8-4685-937F-7E96A192A44B}" srcOrd="0" destOrd="0" presId="urn:microsoft.com/office/officeart/2005/8/layout/hierarchy5"/>
    <dgm:cxn modelId="{B1365443-4E9E-4218-8F24-FA15A7D5ABA2}" type="presParOf" srcId="{4A1D00B6-1DD8-4685-937F-7E96A192A44B}" destId="{F3DDDF54-47C0-4573-9F8D-46C8B1B603C4}" srcOrd="0" destOrd="0" presId="urn:microsoft.com/office/officeart/2005/8/layout/hierarchy5"/>
    <dgm:cxn modelId="{0673B129-27A8-4CA6-A8E4-3FA7DBC76DA5}" type="presParOf" srcId="{B90FA36A-C6F2-4BBF-9018-C530E294AB67}" destId="{908CD3DE-1698-4AC1-84B2-2BACEE378F24}" srcOrd="1" destOrd="0" presId="urn:microsoft.com/office/officeart/2005/8/layout/hierarchy5"/>
    <dgm:cxn modelId="{3761706C-FD32-4798-A2F4-C89400CC2DFC}" type="presParOf" srcId="{908CD3DE-1698-4AC1-84B2-2BACEE378F24}" destId="{786492D3-218D-43A6-B745-514F902C23E2}" srcOrd="0" destOrd="0" presId="urn:microsoft.com/office/officeart/2005/8/layout/hierarchy5"/>
    <dgm:cxn modelId="{F1D33B6A-FD44-486E-A0DF-BFF59F90A10F}" type="presParOf" srcId="{908CD3DE-1698-4AC1-84B2-2BACEE378F24}" destId="{7885D8F5-AA34-4AB3-84BC-69E6720FE716}" srcOrd="1" destOrd="0" presId="urn:microsoft.com/office/officeart/2005/8/layout/hierarchy5"/>
    <dgm:cxn modelId="{CB0D5EFD-7DB0-4FC0-8D74-BA3AFD101862}" type="presParOf" srcId="{4404228C-3011-4342-9EC4-E17761DFCDE7}" destId="{0CC158F3-C4AA-4720-8978-449CBF23A8C4}" srcOrd="6" destOrd="0" presId="urn:microsoft.com/office/officeart/2005/8/layout/hierarchy5"/>
    <dgm:cxn modelId="{40BE54FA-2584-4018-923F-4848A7E4EC64}" type="presParOf" srcId="{0CC158F3-C4AA-4720-8978-449CBF23A8C4}" destId="{16774D61-CE24-494A-BF1D-E7330B2C0BBC}" srcOrd="0" destOrd="0" presId="urn:microsoft.com/office/officeart/2005/8/layout/hierarchy5"/>
    <dgm:cxn modelId="{F949DC89-803C-4CC8-B764-486D06A2DF03}" type="presParOf" srcId="{4404228C-3011-4342-9EC4-E17761DFCDE7}" destId="{D2C4F010-D06F-42E8-9D7A-537B2C32FE23}" srcOrd="7" destOrd="0" presId="urn:microsoft.com/office/officeart/2005/8/layout/hierarchy5"/>
    <dgm:cxn modelId="{5C5162A0-B845-40B3-9115-A550F9E1F88E}" type="presParOf" srcId="{D2C4F010-D06F-42E8-9D7A-537B2C32FE23}" destId="{426ADD10-BBE7-41AF-8227-2AED383A5DAD}" srcOrd="0" destOrd="0" presId="urn:microsoft.com/office/officeart/2005/8/layout/hierarchy5"/>
    <dgm:cxn modelId="{92666489-2D37-47FB-9BC2-499A92002801}" type="presParOf" srcId="{D2C4F010-D06F-42E8-9D7A-537B2C32FE23}" destId="{4ACDBD16-0563-4809-955F-A65E2D093FE5}" srcOrd="1" destOrd="0" presId="urn:microsoft.com/office/officeart/2005/8/layout/hierarchy5"/>
    <dgm:cxn modelId="{82BB02F0-FCE0-4B56-8D32-D5F68D5E0EAC}" type="presParOf" srcId="{4ACDBD16-0563-4809-955F-A65E2D093FE5}" destId="{0A5FF908-464B-4445-BFBA-6D82262D1D6F}" srcOrd="0" destOrd="0" presId="urn:microsoft.com/office/officeart/2005/8/layout/hierarchy5"/>
    <dgm:cxn modelId="{FCD5DE4C-426B-4FFD-B696-72B6E5146068}" type="presParOf" srcId="{0A5FF908-464B-4445-BFBA-6D82262D1D6F}" destId="{5B54D17F-657E-436D-8508-6E194099C7A8}" srcOrd="0" destOrd="0" presId="urn:microsoft.com/office/officeart/2005/8/layout/hierarchy5"/>
    <dgm:cxn modelId="{6E8A98A4-77A5-4834-9E53-09B2A0F5AE5E}" type="presParOf" srcId="{4ACDBD16-0563-4809-955F-A65E2D093FE5}" destId="{DE283BBA-4E5F-45CD-A068-5467E7B4BB3A}" srcOrd="1" destOrd="0" presId="urn:microsoft.com/office/officeart/2005/8/layout/hierarchy5"/>
    <dgm:cxn modelId="{639BAA39-1D68-4FB9-A36B-501DE7674CBE}" type="presParOf" srcId="{DE283BBA-4E5F-45CD-A068-5467E7B4BB3A}" destId="{BDE51D93-B1EC-40D1-B5EC-C1DC00341165}" srcOrd="0" destOrd="0" presId="urn:microsoft.com/office/officeart/2005/8/layout/hierarchy5"/>
    <dgm:cxn modelId="{5DC91333-CE9D-47F4-B73F-EC8172371C81}" type="presParOf" srcId="{DE283BBA-4E5F-45CD-A068-5467E7B4BB3A}" destId="{8666B8C6-8E82-4EBF-BBD9-29741BF81F9F}" srcOrd="1" destOrd="0" presId="urn:microsoft.com/office/officeart/2005/8/layout/hierarchy5"/>
    <dgm:cxn modelId="{D04A84C4-CFEB-4B23-AD98-793494F37DEF}" type="presParOf" srcId="{4ACDBD16-0563-4809-955F-A65E2D093FE5}" destId="{03301F5A-2EE5-4B0E-91D8-172A85476F8C}" srcOrd="2" destOrd="0" presId="urn:microsoft.com/office/officeart/2005/8/layout/hierarchy5"/>
    <dgm:cxn modelId="{E6FDEDDD-5410-410F-A402-F729EF5D3380}" type="presParOf" srcId="{03301F5A-2EE5-4B0E-91D8-172A85476F8C}" destId="{8C7334E3-9ECE-47C6-9D46-42BC9A7D024E}" srcOrd="0" destOrd="0" presId="urn:microsoft.com/office/officeart/2005/8/layout/hierarchy5"/>
    <dgm:cxn modelId="{EE8935CC-D6CD-4079-B624-505D1B6B3851}" type="presParOf" srcId="{4ACDBD16-0563-4809-955F-A65E2D093FE5}" destId="{E1B52F8B-96DC-4C64-8E2C-6355357FA09D}" srcOrd="3" destOrd="0" presId="urn:microsoft.com/office/officeart/2005/8/layout/hierarchy5"/>
    <dgm:cxn modelId="{058E1250-1A2B-48B5-A9BC-78F8ADF55B9D}" type="presParOf" srcId="{E1B52F8B-96DC-4C64-8E2C-6355357FA09D}" destId="{8891381F-9257-4EC9-9C34-FB93E87FE25C}" srcOrd="0" destOrd="0" presId="urn:microsoft.com/office/officeart/2005/8/layout/hierarchy5"/>
    <dgm:cxn modelId="{7D3AE02A-3D6E-4A5A-806B-B0D33655477E}" type="presParOf" srcId="{E1B52F8B-96DC-4C64-8E2C-6355357FA09D}" destId="{37CA862D-A2CD-47EC-98DE-37B1E9EC00CB}" srcOrd="1" destOrd="0" presId="urn:microsoft.com/office/officeart/2005/8/layout/hierarchy5"/>
    <dgm:cxn modelId="{6218F4D7-4583-43E2-B01D-A2C66FEBAAE4}" type="presParOf" srcId="{D73AE3F1-31E1-4BA2-8E14-C9EA448C3BA8}" destId="{E31E7943-EB56-4DBE-8D00-08A6EB9E69E1}" srcOrd="1" destOrd="0" presId="urn:microsoft.com/office/officeart/2005/8/layout/hierarchy5"/>
    <dgm:cxn modelId="{7CAFA15C-FC4B-4AA6-9643-200AC0500DA3}" type="presParOf" srcId="{E31E7943-EB56-4DBE-8D00-08A6EB9E69E1}" destId="{352A8DF5-3E5E-4484-BD09-F75401115135}" srcOrd="0" destOrd="0" presId="urn:microsoft.com/office/officeart/2005/8/layout/hierarchy5"/>
    <dgm:cxn modelId="{024BE499-9F70-41C0-8DC8-434946E1217B}" type="presParOf" srcId="{352A8DF5-3E5E-4484-BD09-F75401115135}" destId="{08BE5497-FF61-40A5-8D81-F6C86F0BDC0E}" srcOrd="0" destOrd="0" presId="urn:microsoft.com/office/officeart/2005/8/layout/hierarchy5"/>
    <dgm:cxn modelId="{DE5B523C-89F0-4316-8AC1-1DFC2C4B49C0}" type="presParOf" srcId="{352A8DF5-3E5E-4484-BD09-F75401115135}" destId="{FCF2818E-A502-427D-9D40-1C12646C26B5}" srcOrd="1" destOrd="0" presId="urn:microsoft.com/office/officeart/2005/8/layout/hierarchy5"/>
    <dgm:cxn modelId="{F7287812-0DC8-4695-B5A4-180A5C3FA18A}" type="presParOf" srcId="{E31E7943-EB56-4DBE-8D00-08A6EB9E69E1}" destId="{EFCFE909-35AB-43CA-BDD2-A576A96C2494}" srcOrd="1" destOrd="0" presId="urn:microsoft.com/office/officeart/2005/8/layout/hierarchy5"/>
    <dgm:cxn modelId="{BC21AE54-9DCB-4BD1-80D1-28C77F94B0E2}" type="presParOf" srcId="{EFCFE909-35AB-43CA-BDD2-A576A96C2494}" destId="{E14A9560-7CE0-41C2-AC62-AF498FD8C046}" srcOrd="0" destOrd="0" presId="urn:microsoft.com/office/officeart/2005/8/layout/hierarchy5"/>
    <dgm:cxn modelId="{BB642062-7DD3-41AD-86AE-21BAFE8C3C46}" type="presParOf" srcId="{E31E7943-EB56-4DBE-8D00-08A6EB9E69E1}" destId="{4C196835-A3C9-4A91-A37E-9FF484306881}" srcOrd="2" destOrd="0" presId="urn:microsoft.com/office/officeart/2005/8/layout/hierarchy5"/>
    <dgm:cxn modelId="{9467E37F-2910-4CF9-8A77-AB92C2A201A8}" type="presParOf" srcId="{4C196835-A3C9-4A91-A37E-9FF484306881}" destId="{AE4CAC86-8B3D-42EF-AD9B-84A7260D7CD9}" srcOrd="0" destOrd="0" presId="urn:microsoft.com/office/officeart/2005/8/layout/hierarchy5"/>
    <dgm:cxn modelId="{52389D75-AA09-4986-8344-13EF78C46DA2}" type="presParOf" srcId="{4C196835-A3C9-4A91-A37E-9FF484306881}" destId="{97F3E602-5293-4422-9800-A0180849AA03}" srcOrd="1" destOrd="0" presId="urn:microsoft.com/office/officeart/2005/8/layout/hierarchy5"/>
    <dgm:cxn modelId="{B0C737D0-66DD-46F4-88C4-3E6BB02E830C}" type="presParOf" srcId="{E31E7943-EB56-4DBE-8D00-08A6EB9E69E1}" destId="{E341F5F9-609C-4663-9730-A46AF29D9C9D}" srcOrd="3" destOrd="0" presId="urn:microsoft.com/office/officeart/2005/8/layout/hierarchy5"/>
    <dgm:cxn modelId="{C828AC3E-9B94-4AC0-A540-08D69B31C56C}" type="presParOf" srcId="{E341F5F9-609C-4663-9730-A46AF29D9C9D}" destId="{A371B04E-42ED-4202-8507-060DDDC2568C}" srcOrd="0" destOrd="0" presId="urn:microsoft.com/office/officeart/2005/8/layout/hierarchy5"/>
    <dgm:cxn modelId="{09680101-3B22-4739-B3B7-4816AFB8CD3C}" type="presParOf" srcId="{E31E7943-EB56-4DBE-8D00-08A6EB9E69E1}" destId="{140791DC-A087-4482-B026-64C7BDCCC631}" srcOrd="4" destOrd="0" presId="urn:microsoft.com/office/officeart/2005/8/layout/hierarchy5"/>
    <dgm:cxn modelId="{734BE64B-B665-4C8B-A308-72DDDDE8F18B}" type="presParOf" srcId="{140791DC-A087-4482-B026-64C7BDCCC631}" destId="{7EC3E1CB-5026-415C-BD1B-7A7AFDD5A733}" srcOrd="0" destOrd="0" presId="urn:microsoft.com/office/officeart/2005/8/layout/hierarchy5"/>
    <dgm:cxn modelId="{7170455D-A082-4630-8FBA-676B3A2128DF}" type="presParOf" srcId="{140791DC-A087-4482-B026-64C7BDCCC631}" destId="{AF683F19-A3DC-48F2-90C1-6BA0A0556AC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Zástupný symbol poznámok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sk-SK" altLang="sk-SK">
                <a:latin typeface="Arial" panose="020B0604020202020204" pitchFamily="34" charset="0"/>
              </a:rPr>
              <a:t>IBSE umožňuje osvojenie učiva na úrovni vedomostí a zároveň rozvíja kľúčové a  vedecké zručnosti potrebné pre uplatnenie sa absolventa na trhu práce. Otázkou však zostáva, ako v takomto učebnom prostredí žiaka hodnotiť. Dominantne používané nástroje sumatívneho hodnotenia vedomostí žiakov už nie sú postačujúce. Nástroje formatívneho hodnotenia  umožňujú získavať učiteľovi okamžitú spätnú väzbu a umožňujú korigovať žiacke postupy vo chvíli, keď sa určitý výkon dá zlepšiť. Tým sa zvyšuje celková úspešnosť žiakov a rozvíjajú sa kľúčové kompetencie, najmä kompetencie k učeniu (vedieť sa učiť) </a:t>
            </a:r>
          </a:p>
          <a:p>
            <a:r>
              <a:rPr lang="sk-SK" altLang="sk-SK">
                <a:latin typeface="Arial" panose="020B0604020202020204" pitchFamily="34" charset="0"/>
              </a:rPr>
              <a:t>Predpokladáme, že formatívne hodnotenie realizované učiteľom, rovesnícke hodnotenie alebo sebahodnotenie môže výrazne podporiť efektívnu implementáciu stratégií IBSE a môže mať vplyv aj na rozvíjanie prírodovednej gramotnosti a bádateľských zručností. </a:t>
            </a:r>
          </a:p>
          <a:p>
            <a:endParaRPr lang="sk-SK" altLang="sk-SK" b="1">
              <a:latin typeface="Arial" panose="020B0604020202020204" pitchFamily="34" charset="0"/>
            </a:endParaRPr>
          </a:p>
          <a:p>
            <a:endParaRPr lang="sk-SK" altLang="sk-SK">
              <a:latin typeface="Arial" panose="020B0604020202020204" pitchFamily="34" charset="0"/>
            </a:endParaRPr>
          </a:p>
        </p:txBody>
      </p:sp>
      <p:sp>
        <p:nvSpPr>
          <p:cNvPr id="20484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1271" indent="-28412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1272" indent="-22698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598416" indent="-22698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5560" indent="-22698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2702" indent="-226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69846" indent="-226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6990" indent="-226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4133" indent="-226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47F2A2B-47E4-43B5-9E16-C7EF45955EAA}" type="slidenum">
              <a:rPr lang="sk-SK" altLang="sk-SK" smtClean="0">
                <a:latin typeface="Arial" panose="020B0604020202020204" pitchFamily="34" charset="0"/>
              </a:rPr>
              <a:pPr/>
              <a:t>8</a:t>
            </a:fld>
            <a:endParaRPr lang="sk-SK" altLang="sk-S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6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wb4.unl.edu/ChemSource/SourceBook/15221SE.pdf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756714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nibook.upjs.sk/image/data/knihy%202015/PF/Metodika-tvorby-ucebnych-uloh-a-didaktickych-testov-pre-chemiu-Ganajov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pc-edu.sk/library/files/aktivne_ucenie_tomengova_web.pdf" TargetMode="External"/><Relationship Id="rId5" Type="http://schemas.openxmlformats.org/officeDocument/2006/relationships/hyperlink" Target="http://dwb4.unl.edu/ChemSource/SourceBook/15221SE.pdf" TargetMode="External"/><Relationship Id="rId4" Type="http://schemas.openxmlformats.org/officeDocument/2006/relationships/hyperlink" Target="http://www.interacademies.net/File.aspx?id=2124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2E60EBB-F6BF-4F9E-9E55-98BE5AC8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09" y="1035170"/>
            <a:ext cx="7934417" cy="3471423"/>
          </a:xfrm>
        </p:spPr>
        <p:txBody>
          <a:bodyPr/>
          <a:lstStyle/>
          <a:p>
            <a:r>
              <a:rPr lang="sk-SK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Hodnotenie</a:t>
            </a:r>
            <a:br>
              <a:rPr lang="sk-SK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storočia</a:t>
            </a:r>
          </a:p>
        </p:txBody>
      </p:sp>
    </p:spTree>
    <p:extLst>
      <p:ext uri="{BB962C8B-B14F-4D97-AF65-F5344CB8AC3E}">
        <p14:creationId xmlns:p14="http://schemas.microsoft.com/office/powerpoint/2010/main" val="30855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219ED4C-19CA-4701-9AAA-C3E8AC20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677" y="538921"/>
            <a:ext cx="4751733" cy="628787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Formatívne hodnotenie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6317415C-8844-41D2-A17B-5D50510A6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607" y="1451251"/>
            <a:ext cx="3868149" cy="3054488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sk-SK" sz="2400" dirty="0"/>
              <a:t>Formatívne hodnotenie je proces používaný učiteľmi </a:t>
            </a:r>
            <a:br>
              <a:rPr lang="sk-SK" sz="2400" dirty="0"/>
            </a:br>
            <a:r>
              <a:rPr lang="sk-SK" sz="2400" dirty="0"/>
              <a:t>a študentmi počas výučby, ktorý poskytuje spätnú väzbu a prispôsobenie sa pre priebežné vyučovanie </a:t>
            </a:r>
            <a:br>
              <a:rPr lang="sk-SK" sz="2400" dirty="0"/>
            </a:br>
            <a:r>
              <a:rPr lang="sk-SK" sz="2400" dirty="0"/>
              <a:t>a učenie sa a tiež k  zlepšeniu na dosiahnutie  vytýčených vzdelávacích cieľov.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FE759BD6-D780-414B-A02B-E184EF1B390D}"/>
              </a:ext>
            </a:extLst>
          </p:cNvPr>
          <p:cNvSpPr txBox="1"/>
          <p:nvPr/>
        </p:nvSpPr>
        <p:spPr>
          <a:xfrm>
            <a:off x="4912245" y="2164522"/>
            <a:ext cx="3868148" cy="270436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sk-SK" sz="2400" dirty="0"/>
              <a:t>Hodnotenie pre učenie sa (</a:t>
            </a:r>
            <a:r>
              <a:rPr lang="sk-SK" sz="2400" dirty="0" err="1"/>
              <a:t>assesssment</a:t>
            </a:r>
            <a:r>
              <a:rPr lang="sk-SK" sz="2400" dirty="0"/>
              <a:t> </a:t>
            </a:r>
            <a:r>
              <a:rPr lang="sk-SK" sz="2400" dirty="0" err="1"/>
              <a:t>for</a:t>
            </a:r>
            <a:r>
              <a:rPr lang="sk-SK" sz="2400" dirty="0"/>
              <a:t> </a:t>
            </a:r>
            <a:r>
              <a:rPr lang="sk-SK" sz="2400" dirty="0" err="1"/>
              <a:t>learning</a:t>
            </a:r>
            <a:r>
              <a:rPr lang="sk-SK" sz="2400" dirty="0"/>
              <a:t>).</a:t>
            </a:r>
          </a:p>
          <a:p>
            <a:r>
              <a:rPr lang="sk-SK" sz="2400" dirty="0"/>
              <a:t>Poskytuje spätnú väzbu </a:t>
            </a:r>
            <a:br>
              <a:rPr lang="sk-SK" sz="2400" dirty="0"/>
            </a:br>
            <a:r>
              <a:rPr lang="sk-SK" sz="2400" dirty="0"/>
              <a:t>vo chvíli, keď sa</a:t>
            </a:r>
            <a:br>
              <a:rPr lang="sk-SK" sz="2400" dirty="0"/>
            </a:br>
            <a:r>
              <a:rPr lang="sk-SK" sz="2400" dirty="0"/>
              <a:t>     určitý výkon dá zlepšiť.</a:t>
            </a:r>
          </a:p>
          <a:p>
            <a:r>
              <a:rPr lang="sk-SK" sz="2400" dirty="0"/>
              <a:t>Zameriava sa na samotný proces hodnotenia.</a:t>
            </a:r>
          </a:p>
        </p:txBody>
      </p:sp>
    </p:spTree>
    <p:extLst>
      <p:ext uri="{BB962C8B-B14F-4D97-AF65-F5344CB8AC3E}">
        <p14:creationId xmlns:p14="http://schemas.microsoft.com/office/powerpoint/2010/main" val="487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E4DA83B-36EF-43DE-88FC-C162EEC0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50" y="312118"/>
            <a:ext cx="5467350" cy="1105864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formatívneho hodnotenia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7F8F53B-8222-44A8-8D31-DF6740E4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3474" y="2069535"/>
            <a:ext cx="7597051" cy="271892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200" dirty="0"/>
              <a:t> žiak ho často chápe ako pomoc od učiteľa, </a:t>
            </a:r>
          </a:p>
          <a:p>
            <a:r>
              <a:rPr lang="sk-SK" sz="2200" dirty="0"/>
              <a:t> informuje žiaka o možnostiach ako sa zlepšiť, </a:t>
            </a:r>
          </a:p>
          <a:p>
            <a:r>
              <a:rPr lang="sk-SK" sz="2200" dirty="0"/>
              <a:t> prispieva k sebauvedomovaniu a uvedomovaniu si vlastného</a:t>
            </a:r>
          </a:p>
          <a:p>
            <a:r>
              <a:rPr lang="sk-SK" sz="2200" dirty="0"/>
              <a:t> procesu učenia sa, jednej z kľúčových kompetencií pre Európu, </a:t>
            </a:r>
          </a:p>
          <a:p>
            <a:r>
              <a:rPr lang="sk-SK" sz="2200" dirty="0"/>
              <a:t> ktorými by mali disponovať mladí Európania v 21. storočí, a to </a:t>
            </a:r>
          </a:p>
          <a:p>
            <a:pPr marL="0" indent="0">
              <a:buNone/>
            </a:pPr>
            <a:r>
              <a:rPr lang="sk-SK" sz="2200" dirty="0"/>
              <a:t>    </a:t>
            </a:r>
            <a:r>
              <a:rPr lang="sk-SK" sz="2200" b="1" dirty="0"/>
              <a:t>„Byť zodpovedný za svoje učenie“. </a:t>
            </a:r>
          </a:p>
        </p:txBody>
      </p:sp>
    </p:spTree>
    <p:extLst>
      <p:ext uri="{BB962C8B-B14F-4D97-AF65-F5344CB8AC3E}">
        <p14:creationId xmlns:p14="http://schemas.microsoft.com/office/powerpoint/2010/main" val="3807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6AA5EC8-1D6C-481D-BAB7-B891811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6" y="272361"/>
            <a:ext cx="5565913" cy="1198631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Formatívne hodnotenie </a:t>
            </a:r>
            <a:b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Slovensku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FD2B879-073D-4602-A92F-67048C042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3329471"/>
          </a:xfrm>
        </p:spPr>
        <p:txBody>
          <a:bodyPr/>
          <a:lstStyle/>
          <a:p>
            <a:pPr marL="0" indent="0" algn="ctr">
              <a:buNone/>
            </a:pPr>
            <a:r>
              <a:rPr lang="sk-SK" sz="2600" dirty="0"/>
              <a:t>Závery a odporúčania zo správy OECD so zameraním </a:t>
            </a:r>
            <a:br>
              <a:rPr lang="sk-SK" sz="2600" dirty="0"/>
            </a:br>
            <a:r>
              <a:rPr lang="sk-SK" sz="2600" dirty="0"/>
              <a:t>na  hodnotenie vzdelávania v Slovenskej republike 2014 poukazujú na </a:t>
            </a:r>
            <a:r>
              <a:rPr lang="sk-SK" sz="2600" dirty="0">
                <a:solidFill>
                  <a:srgbClr val="FF0000"/>
                </a:solidFill>
              </a:rPr>
              <a:t>prevládajúce tradičné </a:t>
            </a:r>
            <a:r>
              <a:rPr lang="sk-SK" sz="2600" dirty="0" err="1">
                <a:solidFill>
                  <a:srgbClr val="FF0000"/>
                </a:solidFill>
              </a:rPr>
              <a:t>sumatívne</a:t>
            </a:r>
            <a:r>
              <a:rPr lang="sk-SK" sz="2600" dirty="0">
                <a:solidFill>
                  <a:srgbClr val="FF0000"/>
                </a:solidFill>
              </a:rPr>
              <a:t> hodnotenie a nesystematicky uplatňované formatívne hodnotenie</a:t>
            </a:r>
            <a:r>
              <a:rPr lang="sk-SK" sz="2600" dirty="0"/>
              <a:t>. </a:t>
            </a:r>
          </a:p>
          <a:p>
            <a:pPr marL="0" indent="0" algn="ctr">
              <a:buNone/>
            </a:pPr>
            <a:endParaRPr lang="sk-SK" sz="2600" dirty="0"/>
          </a:p>
          <a:p>
            <a:pPr marL="0" indent="0" algn="ctr">
              <a:buNone/>
            </a:pPr>
            <a:r>
              <a:rPr lang="sk-SK" sz="2600" dirty="0"/>
              <a:t>Hodnotenie je viac zamerané na to, čo potrebuje žiak zlepšiť, než na to, ako by mohol dosiahnuť toto zlepšenie. </a:t>
            </a:r>
          </a:p>
        </p:txBody>
      </p:sp>
    </p:spTree>
    <p:extLst>
      <p:ext uri="{BB962C8B-B14F-4D97-AF65-F5344CB8AC3E}">
        <p14:creationId xmlns:p14="http://schemas.microsoft.com/office/powerpoint/2010/main" val="12104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CA61679-C691-4356-AE69-B4B90D3C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70" y="285613"/>
            <a:ext cx="5671930" cy="1132370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Prečo by mali učitelia používať FORMATÍVNE HODNOTENIE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B3769CF-A7F4-4BAB-B65F-18B74DD4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7903"/>
            <a:ext cx="7886700" cy="32609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Jednoduchšia identifikácia poznatkov a zručností študenta a ich porovnanie s požadovanými štandardmi alebo cieľmi</a:t>
            </a:r>
          </a:p>
          <a:p>
            <a:r>
              <a:rPr lang="sk-SK" dirty="0"/>
              <a:t>Poskytovanie spätnej väzby študentom, ktorá im pomáha identifikovať spôsob ich zlepšenia</a:t>
            </a:r>
          </a:p>
          <a:p>
            <a:r>
              <a:rPr lang="sk-SK" dirty="0"/>
              <a:t>Zmena vyučovacích postupov tak, aby mali priamy </a:t>
            </a:r>
            <a:br>
              <a:rPr lang="sk-SK" dirty="0"/>
            </a:br>
            <a:r>
              <a:rPr lang="sk-SK" dirty="0"/>
              <a:t>a okamžitý vplyv na vzdelávanie študentov</a:t>
            </a:r>
          </a:p>
        </p:txBody>
      </p:sp>
    </p:spTree>
    <p:extLst>
      <p:ext uri="{BB962C8B-B14F-4D97-AF65-F5344CB8AC3E}">
        <p14:creationId xmlns:p14="http://schemas.microsoft.com/office/powerpoint/2010/main" val="6164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F41C8B8-AC70-4680-B30E-5EC7D3C8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595" y="282000"/>
            <a:ext cx="5676405" cy="1036161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Formy </a:t>
            </a:r>
            <a:r>
              <a:rPr lang="sk-SK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formatívneho</a:t>
            </a: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hodnotenia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27F6381A-B44A-4743-8D70-BC6884159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17365"/>
            <a:ext cx="7886700" cy="3423269"/>
          </a:xfrm>
        </p:spPr>
        <p:txBody>
          <a:bodyPr/>
          <a:lstStyle/>
          <a:p>
            <a:r>
              <a:rPr lang="sk-SK" sz="1900" b="1" dirty="0"/>
              <a:t>Sebahodnotenie</a:t>
            </a:r>
            <a:r>
              <a:rPr lang="sk-SK" sz="1900" dirty="0"/>
              <a:t> - samostatná hodnotiaca činnosť žiakov.</a:t>
            </a:r>
          </a:p>
          <a:p>
            <a:r>
              <a:rPr lang="sk-SK" sz="1900" b="1" dirty="0"/>
              <a:t>Rovesnícke hodnotenie </a:t>
            </a:r>
            <a:r>
              <a:rPr lang="sk-SK" sz="1900" dirty="0"/>
              <a:t>- žiak ochotnejšie sleduje a posudzuje prácu iných ako svoju vlastnú a zároveň lepšie pochopí jej ciele a kritériá kvality. </a:t>
            </a:r>
          </a:p>
          <a:p>
            <a:r>
              <a:rPr lang="sk-SK" sz="1900" b="1" dirty="0"/>
              <a:t>Hodnotenie učiteľom </a:t>
            </a:r>
            <a:r>
              <a:rPr lang="sk-SK" sz="1900" dirty="0"/>
              <a:t>- najčastejšou formou je slovný komentár, </a:t>
            </a:r>
          </a:p>
          <a:p>
            <a:pPr marL="0" indent="0">
              <a:buNone/>
            </a:pPr>
            <a:r>
              <a:rPr lang="sk-SK" sz="1900" dirty="0"/>
              <a:t>    pri formulácii slovného hodnotenia sa učiteľovi odporúča na začiatku</a:t>
            </a:r>
          </a:p>
          <a:p>
            <a:pPr marL="0" indent="0">
              <a:buNone/>
            </a:pPr>
            <a:r>
              <a:rPr lang="sk-SK" sz="1900" dirty="0"/>
              <a:t>    hodnotenia najprv uviesť úspechy žiaka (to, čo konkrétne už žiak </a:t>
            </a:r>
          </a:p>
          <a:p>
            <a:pPr marL="0" indent="0">
              <a:buNone/>
            </a:pPr>
            <a:r>
              <a:rPr lang="sk-SK" sz="1900" dirty="0"/>
              <a:t>    zvládol a nerobí mu problémy) a následne uviesť nedostatky,  </a:t>
            </a:r>
          </a:p>
          <a:p>
            <a:pPr marL="0" indent="0">
              <a:buNone/>
            </a:pPr>
            <a:r>
              <a:rPr lang="sk-SK" sz="1900" dirty="0"/>
              <a:t>    neúspechy a problémy. </a:t>
            </a:r>
          </a:p>
          <a:p>
            <a:endParaRPr lang="sk-SK" sz="1900" dirty="0"/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36F9ABA1-C572-4F93-9882-6A38E5541B53}"/>
              </a:ext>
            </a:extLst>
          </p:cNvPr>
          <p:cNvSpPr txBox="1"/>
          <p:nvPr/>
        </p:nvSpPr>
        <p:spPr>
          <a:xfrm>
            <a:off x="628650" y="5064228"/>
            <a:ext cx="717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900" b="1" dirty="0"/>
              <a:t>Zdroje:</a:t>
            </a:r>
          </a:p>
          <a:p>
            <a:r>
              <a:rPr lang="sk-SK" sz="900" dirty="0"/>
              <a:t>ORNA, M. V.: </a:t>
            </a:r>
            <a:r>
              <a:rPr lang="sk-SK" sz="900" i="1" dirty="0" err="1"/>
              <a:t>SourceBook</a:t>
            </a:r>
            <a:r>
              <a:rPr lang="sk-SK" sz="900" i="1" dirty="0"/>
              <a:t> and 21st </a:t>
            </a:r>
            <a:r>
              <a:rPr lang="sk-SK" sz="900" i="1" dirty="0" err="1"/>
              <a:t>Century</a:t>
            </a:r>
            <a:r>
              <a:rPr lang="sk-SK" sz="900" i="1" dirty="0"/>
              <a:t> </a:t>
            </a:r>
            <a:r>
              <a:rPr lang="sk-SK" sz="900" i="1" dirty="0" err="1"/>
              <a:t>Chemistry</a:t>
            </a:r>
            <a:r>
              <a:rPr lang="sk-SK" sz="900" i="1" dirty="0"/>
              <a:t> </a:t>
            </a:r>
            <a:r>
              <a:rPr lang="sk-SK" sz="900" i="1" dirty="0" err="1"/>
              <a:t>Education</a:t>
            </a:r>
            <a:r>
              <a:rPr lang="sk-SK" sz="900" i="1" dirty="0"/>
              <a:t>. A </a:t>
            </a:r>
            <a:r>
              <a:rPr lang="sk-SK" sz="900" i="1" dirty="0" err="1"/>
              <a:t>SourceBook</a:t>
            </a:r>
            <a:r>
              <a:rPr lang="sk-SK" sz="900" i="1" dirty="0"/>
              <a:t> Module</a:t>
            </a:r>
            <a:r>
              <a:rPr lang="sk-SK" sz="900" dirty="0"/>
              <a:t>.  </a:t>
            </a:r>
            <a:r>
              <a:rPr lang="sk-SK" sz="900" u="sng" dirty="0">
                <a:hlinkClick r:id="rId2"/>
              </a:rPr>
              <a:t>http://dwb4.unl.edu/ChemSource/SourceBook/15221SE.pdf</a:t>
            </a: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19312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Zástupný objekt pre obsah 4">
            <a:extLst>
              <a:ext uri="{FF2B5EF4-FFF2-40B4-BE49-F238E27FC236}">
                <a16:creationId xmlns="" xmlns:a16="http://schemas.microsoft.com/office/drawing/2014/main" id="{61417C83-446F-49E0-9DA0-5B0A9753533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4662582"/>
              </p:ext>
            </p:extLst>
          </p:nvPr>
        </p:nvGraphicFramePr>
        <p:xfrm>
          <a:off x="2133600" y="278296"/>
          <a:ext cx="7985263" cy="511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adpis 1">
            <a:extLst>
              <a:ext uri="{FF2B5EF4-FFF2-40B4-BE49-F238E27FC236}">
                <a16:creationId xmlns="" xmlns:a16="http://schemas.microsoft.com/office/drawing/2014/main" id="{B575BA02-034B-46CC-86E8-B6369ED9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872116">
            <a:off x="55461" y="1610254"/>
            <a:ext cx="2617865" cy="902372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pPr algn="ctr"/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Sebahodnotenie </a:t>
            </a:r>
            <a:b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forma FH</a:t>
            </a:r>
          </a:p>
        </p:txBody>
      </p:sp>
      <p:cxnSp>
        <p:nvCxnSpPr>
          <p:cNvPr id="7" name="Rovná spojnica 6">
            <a:extLst>
              <a:ext uri="{FF2B5EF4-FFF2-40B4-BE49-F238E27FC236}">
                <a16:creationId xmlns="" xmlns:a16="http://schemas.microsoft.com/office/drawing/2014/main" id="{FD3DCA30-E7DD-4F37-918E-CA68CBD170D2}"/>
              </a:ext>
            </a:extLst>
          </p:cNvPr>
          <p:cNvCxnSpPr/>
          <p:nvPr/>
        </p:nvCxnSpPr>
        <p:spPr>
          <a:xfrm flipV="1">
            <a:off x="6625087" y="3890513"/>
            <a:ext cx="431321" cy="9144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="" xmlns:a16="http://schemas.microsoft.com/office/drawing/2014/main" id="{1A87E41A-1F7B-40DD-A908-52D58D2DA544}"/>
              </a:ext>
            </a:extLst>
          </p:cNvPr>
          <p:cNvCxnSpPr/>
          <p:nvPr/>
        </p:nvCxnSpPr>
        <p:spPr>
          <a:xfrm>
            <a:off x="6607834" y="3873260"/>
            <a:ext cx="500332" cy="58659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="" xmlns:a16="http://schemas.microsoft.com/office/drawing/2014/main" id="{E6F95496-4073-40DC-8B8D-85169BECD3B7}"/>
              </a:ext>
            </a:extLst>
          </p:cNvPr>
          <p:cNvCxnSpPr/>
          <p:nvPr/>
        </p:nvCxnSpPr>
        <p:spPr>
          <a:xfrm flipV="1">
            <a:off x="6607834" y="3191774"/>
            <a:ext cx="500332" cy="6814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="" xmlns:a16="http://schemas.microsoft.com/office/drawing/2014/main" id="{CB48EB48-CA90-487F-A9EB-F99038DA6F7A}"/>
              </a:ext>
            </a:extLst>
          </p:cNvPr>
          <p:cNvCxnSpPr/>
          <p:nvPr/>
        </p:nvCxnSpPr>
        <p:spPr>
          <a:xfrm>
            <a:off x="6530196" y="1733909"/>
            <a:ext cx="577970" cy="145786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="" xmlns:a16="http://schemas.microsoft.com/office/drawing/2014/main" id="{8B911896-89E4-49AE-9441-ED2BA9862A02}"/>
              </a:ext>
            </a:extLst>
          </p:cNvPr>
          <p:cNvCxnSpPr/>
          <p:nvPr/>
        </p:nvCxnSpPr>
        <p:spPr>
          <a:xfrm>
            <a:off x="6512943" y="1751162"/>
            <a:ext cx="595223" cy="27086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61C843E-D8DF-483D-BF15-B158894E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45" y="246372"/>
            <a:ext cx="5652655" cy="703653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Sebahodnotenie ako forma FH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17E9973-F3C7-468A-B911-22320968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26" y="1176064"/>
            <a:ext cx="4420774" cy="428658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300" dirty="0"/>
              <a:t>samostatná hodnotiaca činnosť žiakov, orientovaná na ich vlastné výkony, na ich vlastnú prácu, na zaznamenávanie ich pokrokov, tzn. sebahodnotenie v zmysle sebareflexie</a:t>
            </a:r>
          </a:p>
          <a:p>
            <a:endParaRPr lang="sk-SK" sz="2300" dirty="0"/>
          </a:p>
          <a:p>
            <a:r>
              <a:rPr lang="sk-SK" sz="2300" dirty="0"/>
              <a:t>hodnotenie vlastnej práce umožňuje žiakovi regulovať svoju ďalšiu činnosť, čo ovplyvňuje zároveň proces jeho učenia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="" xmlns:a16="http://schemas.microsoft.com/office/drawing/2014/main" id="{598D3EEC-33AA-4B77-B94E-EA97C124EA86}"/>
              </a:ext>
            </a:extLst>
          </p:cNvPr>
          <p:cNvSpPr txBox="1">
            <a:spLocks/>
          </p:cNvSpPr>
          <p:nvPr/>
        </p:nvSpPr>
        <p:spPr>
          <a:xfrm>
            <a:off x="4773881" y="1176064"/>
            <a:ext cx="4218893" cy="428658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b="1" dirty="0"/>
              <a:t>Pri sebahodnotení žiak dokáže:</a:t>
            </a:r>
          </a:p>
          <a:p>
            <a:r>
              <a:rPr lang="sk-SK" sz="2200" dirty="0">
                <a:solidFill>
                  <a:schemeClr val="accent2">
                    <a:lumMod val="75000"/>
                  </a:schemeClr>
                </a:solidFill>
              </a:rPr>
              <a:t>zhodnotiť </a:t>
            </a:r>
            <a:r>
              <a:rPr lang="sk-SK" sz="2200" dirty="0">
                <a:solidFill>
                  <a:schemeClr val="tx1"/>
                </a:solidFill>
              </a:rPr>
              <a:t>úroveň</a:t>
            </a:r>
            <a:r>
              <a:rPr lang="sk-SK" sz="2200" dirty="0"/>
              <a:t> </a:t>
            </a:r>
            <a:r>
              <a:rPr lang="sk-SK" sz="2200" dirty="0">
                <a:solidFill>
                  <a:schemeClr val="accent2">
                    <a:lumMod val="75000"/>
                  </a:schemeClr>
                </a:solidFill>
              </a:rPr>
              <a:t>porozumenia</a:t>
            </a:r>
          </a:p>
          <a:p>
            <a:r>
              <a:rPr lang="sk-SK" sz="2200" dirty="0">
                <a:solidFill>
                  <a:schemeClr val="accent2">
                    <a:lumMod val="75000"/>
                  </a:schemeClr>
                </a:solidFill>
              </a:rPr>
              <a:t>analyzovať</a:t>
            </a:r>
            <a:r>
              <a:rPr lang="sk-SK" sz="2200" dirty="0"/>
              <a:t> proces vlastného učenia sa</a:t>
            </a:r>
          </a:p>
          <a:p>
            <a:r>
              <a:rPr lang="sk-SK" sz="2200" dirty="0">
                <a:solidFill>
                  <a:schemeClr val="accent2">
                    <a:lumMod val="75000"/>
                  </a:schemeClr>
                </a:solidFill>
              </a:rPr>
              <a:t>zmapovať</a:t>
            </a:r>
            <a:r>
              <a:rPr lang="sk-SK" sz="2200" dirty="0"/>
              <a:t> proces vlastného učenia sa</a:t>
            </a:r>
          </a:p>
          <a:p>
            <a:r>
              <a:rPr lang="sk-SK" sz="2200" dirty="0">
                <a:solidFill>
                  <a:schemeClr val="accent2">
                    <a:lumMod val="75000"/>
                  </a:schemeClr>
                </a:solidFill>
              </a:rPr>
              <a:t>zhodnotiť</a:t>
            </a:r>
            <a:r>
              <a:rPr lang="sk-SK" sz="2200" dirty="0"/>
              <a:t>  proces vlastného učenia sa</a:t>
            </a:r>
          </a:p>
          <a:p>
            <a:pPr marL="0" indent="0">
              <a:buNone/>
            </a:pPr>
            <a:r>
              <a:rPr lang="sk-SK" sz="2200" b="1" dirty="0"/>
              <a:t>pomocou rôznych nástrojov FH</a:t>
            </a:r>
            <a:br>
              <a:rPr lang="sk-SK" sz="2200" b="1" dirty="0"/>
            </a:br>
            <a:r>
              <a:rPr lang="sk-SK" sz="1800" dirty="0"/>
              <a:t>Sebahodnotiaca karta, Metakognícia, Lístok pri odchode, Sumár, KWL, </a:t>
            </a:r>
            <a:r>
              <a:rPr lang="sk-SK" sz="1800" dirty="0" err="1"/>
              <a:t>Frayerov</a:t>
            </a:r>
            <a:r>
              <a:rPr lang="sk-SK" sz="1800" dirty="0"/>
              <a:t> model, Karta zmapovania procesu učenia sa</a:t>
            </a:r>
          </a:p>
        </p:txBody>
      </p:sp>
    </p:spTree>
    <p:extLst>
      <p:ext uri="{BB962C8B-B14F-4D97-AF65-F5344CB8AC3E}">
        <p14:creationId xmlns:p14="http://schemas.microsoft.com/office/powerpoint/2010/main" val="14638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78AFCC9-CA9C-4B11-AF38-C0953E47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26" y="313184"/>
            <a:ext cx="5450774" cy="735705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Sebahodnotiaca karta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2F414581-EE9F-403B-B23D-90C96E843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85" y="1185822"/>
            <a:ext cx="2953099" cy="406567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altLang="sk-SK" sz="2000" b="1" dirty="0">
                <a:ea typeface="Calibri" panose="020F0502020204030204" pitchFamily="34" charset="0"/>
              </a:rPr>
              <a:t>Sebahodnotiaca karta žiaka</a:t>
            </a:r>
            <a:r>
              <a:rPr lang="sk-SK" altLang="sk-SK" sz="2000" dirty="0">
                <a:ea typeface="Calibri" panose="020F0502020204030204" pitchFamily="34" charset="0"/>
              </a:rPr>
              <a:t> umožňuje žiakom zhodnotiť úroveň porozumenia učivu, analyzovať svoje poznatky a zručnosti. S</a:t>
            </a:r>
            <a:r>
              <a:rPr lang="sk-S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lúži k sformalizovaniu záznamov o cieľoch, priebežnej práci a dosiahnutých výsledkoch. Orientujú žiaka na aspekty jeho úspešnosti či neúspešnosti z rôznych uhlov pohľadu. </a:t>
            </a:r>
            <a:endParaRPr lang="sk-SK" altLang="sk-SK" sz="2000" dirty="0">
              <a:ea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95479388-06E2-4206-8DF7-AE034093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78" y="1048889"/>
            <a:ext cx="5675216" cy="433953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="" xmlns:a16="http://schemas.microsoft.com/office/drawing/2014/main" id="{F42E32F7-0946-41BD-8BB9-095E62B1133C}"/>
              </a:ext>
            </a:extLst>
          </p:cNvPr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29495" y="1048889"/>
            <a:ext cx="5675216" cy="433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9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>
            <a:extLst>
              <a:ext uri="{FF2B5EF4-FFF2-40B4-BE49-F238E27FC236}">
                <a16:creationId xmlns="" xmlns:a16="http://schemas.microsoft.com/office/drawing/2014/main" id="{4BCC84BF-01F3-44C8-B960-50108DC47C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1015" y="1459382"/>
            <a:ext cx="4589224" cy="3671726"/>
          </a:xfrm>
          <a:prstGeom prst="rect">
            <a:avLst/>
          </a:prstGeom>
        </p:spPr>
      </p:pic>
      <p:graphicFrame>
        <p:nvGraphicFramePr>
          <p:cNvPr id="8" name="Tabuľka 7">
            <a:extLst>
              <a:ext uri="{FF2B5EF4-FFF2-40B4-BE49-F238E27FC236}">
                <a16:creationId xmlns="" xmlns:a16="http://schemas.microsoft.com/office/drawing/2014/main" id="{97FE1BC8-ADC3-472F-812C-36176575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63267"/>
              </p:ext>
            </p:extLst>
          </p:nvPr>
        </p:nvGraphicFramePr>
        <p:xfrm>
          <a:off x="4151015" y="1141416"/>
          <a:ext cx="4165997" cy="36303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165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0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Tabuľka:   Výsledky sebahodnotenia študentov </a:t>
                      </a:r>
                    </a:p>
                  </a:txBody>
                  <a:tcPr marL="38565" marR="385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D8F0A44D-4D91-425B-9193-E8970B3DBC17}"/>
              </a:ext>
            </a:extLst>
          </p:cNvPr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114469" y="1203285"/>
            <a:ext cx="3849703" cy="125951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sk-SK" altLang="sk-SK" sz="2000" b="1" i="1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Prípadová štúdia </a:t>
            </a:r>
          </a:p>
          <a:p>
            <a:pPr marL="0" indent="0" algn="ctr" eaLnBrk="1" hangingPunct="1">
              <a:buNone/>
              <a:defRPr/>
            </a:pPr>
            <a:r>
              <a:rPr lang="sk-SK" altLang="sk-SK" sz="2000" b="1" dirty="0">
                <a:solidFill>
                  <a:schemeClr val="tx1"/>
                </a:solidFill>
                <a:cs typeface="Arial" panose="020B0604020202020204" pitchFamily="34" charset="0"/>
              </a:rPr>
              <a:t>Overovanie porozumenia po BOV nástrojmi FH</a:t>
            </a:r>
          </a:p>
          <a:p>
            <a:pPr marL="0" indent="0" algn="ctr" eaLnBrk="1" hangingPunct="1">
              <a:buNone/>
              <a:defRPr/>
            </a:pPr>
            <a:r>
              <a:rPr lang="sk-SK" altLang="sk-SK" sz="2000" b="1" kern="0" dirty="0">
                <a:solidFill>
                  <a:schemeClr val="tx1"/>
                </a:solidFill>
                <a:cs typeface="Arial" panose="020B0604020202020204" pitchFamily="34" charset="0"/>
              </a:rPr>
              <a:t>Téma: Vlastnosti plastov</a:t>
            </a:r>
          </a:p>
        </p:txBody>
      </p:sp>
      <p:sp>
        <p:nvSpPr>
          <p:cNvPr id="10" name="Obdĺžnik 1">
            <a:extLst>
              <a:ext uri="{FF2B5EF4-FFF2-40B4-BE49-F238E27FC236}">
                <a16:creationId xmlns="" xmlns:a16="http://schemas.microsoft.com/office/drawing/2014/main" id="{0B43A1BF-B5A8-48F1-856E-9E91DE63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1" y="5079936"/>
            <a:ext cx="8863278" cy="43858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onstantia" panose="020306020503060303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onstantia" panose="02030602050306030303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onstantia" panose="02030602050306030303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sk-SK" altLang="sk-SK" sz="750" b="1" dirty="0">
                <a:solidFill>
                  <a:schemeClr val="tx1"/>
                </a:solidFill>
                <a:latin typeface="+mn-lt"/>
              </a:rPr>
              <a:t>Zdroje:</a:t>
            </a:r>
            <a:r>
              <a:rPr lang="sk-SK" altLang="sk-SK" sz="75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r>
              <a:rPr lang="sk-SK" altLang="sk-SK" sz="750" dirty="0">
                <a:solidFill>
                  <a:srgbClr val="262626"/>
                </a:solidFill>
                <a:latin typeface="+mn-lt"/>
              </a:rPr>
              <a:t>KIREŠ, M., JEŠKOVÁ, Z., </a:t>
            </a:r>
            <a:r>
              <a:rPr lang="sk-SK" altLang="sk-SK" sz="750" b="1" dirty="0">
                <a:solidFill>
                  <a:srgbClr val="262626"/>
                </a:solidFill>
                <a:latin typeface="+mn-lt"/>
              </a:rPr>
              <a:t>GANAJOVÁ, M</a:t>
            </a:r>
            <a:r>
              <a:rPr lang="sk-SK" altLang="sk-SK" sz="750" dirty="0">
                <a:solidFill>
                  <a:srgbClr val="262626"/>
                </a:solidFill>
                <a:latin typeface="+mn-lt"/>
              </a:rPr>
              <a:t>., KIMÁKOVÁ, K. (2015). </a:t>
            </a:r>
            <a:r>
              <a:rPr lang="sk-SK" altLang="sk-SK" sz="750" b="1" i="1" dirty="0">
                <a:solidFill>
                  <a:srgbClr val="262626"/>
                </a:solidFill>
                <a:latin typeface="+mn-lt"/>
              </a:rPr>
              <a:t>Bádateľské aktivity v prírodovednom vzdelávaní. </a:t>
            </a:r>
            <a:r>
              <a:rPr lang="sk-SK" altLang="sk-SK" sz="750" dirty="0">
                <a:solidFill>
                  <a:srgbClr val="262626"/>
                </a:solidFill>
                <a:latin typeface="+mn-lt"/>
              </a:rPr>
              <a:t>ŠPÚ: Bratislava.</a:t>
            </a:r>
            <a:r>
              <a:rPr lang="pl-PL" altLang="sk-SK" sz="750" dirty="0">
                <a:solidFill>
                  <a:srgbClr val="262626"/>
                </a:solidFill>
                <a:latin typeface="+mn-lt"/>
              </a:rPr>
              <a:t> ISBN 978-80-8118-149-8 </a:t>
            </a:r>
            <a:endParaRPr lang="sk-SK" altLang="sk-SK" sz="750" dirty="0">
              <a:solidFill>
                <a:srgbClr val="262626"/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r>
              <a:rPr lang="sk-SK" altLang="sk-SK" sz="750" b="1" dirty="0">
                <a:solidFill>
                  <a:srgbClr val="262626"/>
                </a:solidFill>
                <a:latin typeface="+mn-lt"/>
              </a:rPr>
              <a:t>GANAJOVÁ, M</a:t>
            </a:r>
            <a:r>
              <a:rPr lang="cs-CZ" altLang="sk-SK" sz="750" dirty="0">
                <a:solidFill>
                  <a:srgbClr val="262626"/>
                </a:solidFill>
                <a:latin typeface="+mn-lt"/>
              </a:rPr>
              <a:t>. (2015). </a:t>
            </a:r>
            <a:r>
              <a:rPr lang="cs-CZ" altLang="sk-SK" sz="750" b="1" i="1" dirty="0" err="1">
                <a:solidFill>
                  <a:srgbClr val="262626"/>
                </a:solidFill>
                <a:latin typeface="+mn-lt"/>
              </a:rPr>
              <a:t>Polymers</a:t>
            </a:r>
            <a:r>
              <a:rPr lang="cs-CZ" altLang="sk-SK" sz="750" b="1" i="1" dirty="0">
                <a:solidFill>
                  <a:srgbClr val="262626"/>
                </a:solidFill>
                <a:latin typeface="+mn-lt"/>
              </a:rPr>
              <a:t> in </a:t>
            </a:r>
            <a:r>
              <a:rPr lang="cs-CZ" altLang="sk-SK" sz="750" b="1" i="1" dirty="0" err="1">
                <a:solidFill>
                  <a:srgbClr val="262626"/>
                </a:solidFill>
                <a:latin typeface="+mn-lt"/>
              </a:rPr>
              <a:t>Sails</a:t>
            </a:r>
            <a:r>
              <a:rPr lang="cs-CZ" altLang="sk-SK" sz="750" b="1" i="1" dirty="0">
                <a:solidFill>
                  <a:srgbClr val="262626"/>
                </a:solidFill>
                <a:latin typeface="+mn-lt"/>
              </a:rPr>
              <a:t> </a:t>
            </a:r>
            <a:r>
              <a:rPr lang="cs-CZ" altLang="sk-SK" sz="750" b="1" i="1" dirty="0" err="1">
                <a:solidFill>
                  <a:srgbClr val="262626"/>
                </a:solidFill>
                <a:latin typeface="+mn-lt"/>
              </a:rPr>
              <a:t>inquiry</a:t>
            </a:r>
            <a:r>
              <a:rPr lang="cs-CZ" altLang="sk-SK" sz="750" b="1" i="1" dirty="0">
                <a:solidFill>
                  <a:srgbClr val="262626"/>
                </a:solidFill>
                <a:latin typeface="+mn-lt"/>
              </a:rPr>
              <a:t> and </a:t>
            </a:r>
            <a:r>
              <a:rPr lang="cs-CZ" altLang="sk-SK" sz="750" b="1" i="1" dirty="0" err="1">
                <a:solidFill>
                  <a:srgbClr val="262626"/>
                </a:solidFill>
                <a:latin typeface="+mn-lt"/>
              </a:rPr>
              <a:t>assessment</a:t>
            </a:r>
            <a:r>
              <a:rPr lang="cs-CZ" altLang="sk-SK" sz="750" b="1" i="1" dirty="0">
                <a:solidFill>
                  <a:srgbClr val="262626"/>
                </a:solidFill>
                <a:latin typeface="+mn-lt"/>
              </a:rPr>
              <a:t> </a:t>
            </a:r>
            <a:r>
              <a:rPr lang="cs-CZ" altLang="sk-SK" sz="750" b="1" i="1" dirty="0" err="1">
                <a:solidFill>
                  <a:srgbClr val="262626"/>
                </a:solidFill>
                <a:latin typeface="+mn-lt"/>
              </a:rPr>
              <a:t>units</a:t>
            </a:r>
            <a:r>
              <a:rPr lang="cs-CZ" altLang="sk-SK" sz="750" b="1" i="1" dirty="0">
                <a:solidFill>
                  <a:srgbClr val="262626"/>
                </a:solidFill>
                <a:latin typeface="+mn-lt"/>
              </a:rPr>
              <a:t> Vol. 1. </a:t>
            </a:r>
            <a:r>
              <a:rPr lang="cs-CZ" altLang="sk-SK" sz="750" dirty="0">
                <a:solidFill>
                  <a:srgbClr val="262626"/>
                </a:solidFill>
                <a:latin typeface="+mn-lt"/>
              </a:rPr>
              <a:t>Dublin: City University, s. 143-195</a:t>
            </a:r>
            <a:r>
              <a:rPr lang="sk-SK" altLang="sk-SK" sz="750" dirty="0">
                <a:solidFill>
                  <a:schemeClr val="tx1"/>
                </a:solidFill>
                <a:latin typeface="+mn-lt"/>
              </a:rPr>
              <a:t>. </a:t>
            </a:r>
            <a:r>
              <a:rPr lang="cs-CZ" altLang="sk-SK" sz="750" dirty="0">
                <a:solidFill>
                  <a:srgbClr val="262626"/>
                </a:solidFill>
                <a:latin typeface="+mn-lt"/>
              </a:rPr>
              <a:t>ISBN 9781873769225. </a:t>
            </a:r>
            <a:endParaRPr lang="sk-SK" altLang="sk-SK" sz="75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="" xmlns:a16="http://schemas.microsoft.com/office/drawing/2014/main" id="{6B446029-8CC2-4FD0-891B-48BBE6BB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8" y="2462796"/>
            <a:ext cx="3849703" cy="918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onstantia" panose="020306020503060303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onstantia" panose="02030602050306030303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onstantia" panose="02030602050306030303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Charakteristika výskumnej vzorky: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sk-SK" altLang="sk-SK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28 žiakov 2. ročníka gymnázia, Veľké Kapušany 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="" xmlns:a16="http://schemas.microsoft.com/office/drawing/2014/main" id="{CB74DDF9-73FF-4B67-A707-D63ED7E9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7" y="3399597"/>
            <a:ext cx="3849703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sk-SK" altLang="sk-SK" sz="1600" b="1" dirty="0">
                <a:latin typeface="+mn-lt"/>
              </a:rPr>
              <a:t>Bádateľské aktivity: </a:t>
            </a:r>
          </a:p>
          <a:p>
            <a:pPr algn="just" eaLnBrk="1" hangingPunct="1"/>
            <a:r>
              <a:rPr lang="sk-SK" altLang="sk-SK" sz="1600" i="1" dirty="0">
                <a:solidFill>
                  <a:srgbClr val="FF0000"/>
                </a:solidFill>
                <a:latin typeface="+mn-lt"/>
              </a:rPr>
              <a:t>Určovanie hustoty plastov, Dôkaz halogénov v PVC na základe </a:t>
            </a:r>
            <a:r>
              <a:rPr lang="sk-SK" altLang="sk-SK" sz="1600" i="1" dirty="0" err="1">
                <a:solidFill>
                  <a:srgbClr val="FF0000"/>
                </a:solidFill>
                <a:latin typeface="+mn-lt"/>
              </a:rPr>
              <a:t>Beilsteinového</a:t>
            </a:r>
            <a:r>
              <a:rPr lang="sk-SK" altLang="sk-SK" sz="1600" i="1" dirty="0">
                <a:solidFill>
                  <a:srgbClr val="FF0000"/>
                </a:solidFill>
                <a:latin typeface="+mn-lt"/>
              </a:rPr>
              <a:t> testu</a:t>
            </a:r>
          </a:p>
        </p:txBody>
      </p:sp>
      <p:sp>
        <p:nvSpPr>
          <p:cNvPr id="13" name="Nadpis 1">
            <a:extLst>
              <a:ext uri="{FF2B5EF4-FFF2-40B4-BE49-F238E27FC236}">
                <a16:creationId xmlns="" xmlns:a16="http://schemas.microsoft.com/office/drawing/2014/main" id="{87FFF433-C4FD-489C-A897-7E1CD93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26" y="313184"/>
            <a:ext cx="5450774" cy="735705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Sebahodnotiaca karta </a:t>
            </a:r>
          </a:p>
        </p:txBody>
      </p:sp>
    </p:spTree>
    <p:extLst>
      <p:ext uri="{BB962C8B-B14F-4D97-AF65-F5344CB8AC3E}">
        <p14:creationId xmlns:p14="http://schemas.microsoft.com/office/powerpoint/2010/main" val="507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78AFCC9-CA9C-4B11-AF38-C0953E47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26" y="313184"/>
            <a:ext cx="5450774" cy="735705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Metakognícia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2F414581-EE9F-403B-B23D-90C96E843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40" y="1670775"/>
            <a:ext cx="3146962" cy="2914261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altLang="sk-SK" sz="2000" b="1" dirty="0">
                <a:ea typeface="Calibri" panose="020F0502020204030204" pitchFamily="34" charset="0"/>
              </a:rPr>
              <a:t>Metakognícia </a:t>
            </a:r>
            <a:r>
              <a:rPr lang="sk-SK" sz="2000" dirty="0"/>
              <a:t>je schopnosť žiakov analyzovať vlastné učenie sa a toto učenie efektívne riadiť. </a:t>
            </a:r>
          </a:p>
          <a:p>
            <a:pPr marL="0" indent="0">
              <a:buNone/>
            </a:pPr>
            <a:r>
              <a:rPr lang="sk-SK" sz="2000" b="1" dirty="0"/>
              <a:t>Metakognícia </a:t>
            </a:r>
            <a:r>
              <a:rPr lang="sk-SK" sz="2000" dirty="0"/>
              <a:t>vyžaduje vlastnú formuláciu odpovedí na otázky. Umožňuje žiakom uvedomiť si, čo na výučbe robili, prečo to robili a čo by ešte chceli vedieť.</a:t>
            </a:r>
            <a:endParaRPr lang="sk-SK" altLang="sk-SK" sz="2000" dirty="0">
              <a:ea typeface="Calibri" panose="020F050202020403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="" xmlns:a16="http://schemas.microsoft.com/office/drawing/2014/main" id="{9127CE73-988B-4BA0-88C5-87CEFE5A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98" y="1273443"/>
            <a:ext cx="5434382" cy="3708926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B9061C71-E393-4EB2-82D9-036847138CE5}"/>
              </a:ext>
            </a:extLst>
          </p:cNvPr>
          <p:cNvSpPr txBox="1"/>
          <p:nvPr/>
        </p:nvSpPr>
        <p:spPr>
          <a:xfrm>
            <a:off x="3436486" y="947826"/>
            <a:ext cx="1835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i="1" dirty="0"/>
              <a:t>Tabuľka: Metakognícia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="" xmlns:a16="http://schemas.microsoft.com/office/drawing/2014/main" id="{59B17C42-42A4-4804-A22E-D73F4BF306FF}"/>
              </a:ext>
            </a:extLst>
          </p:cNvPr>
          <p:cNvSpPr/>
          <p:nvPr/>
        </p:nvSpPr>
        <p:spPr>
          <a:xfrm>
            <a:off x="148440" y="5037646"/>
            <a:ext cx="8740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Zdroje</a:t>
            </a:r>
            <a:r>
              <a:rPr lang="sk-SK" sz="8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sk-SK" sz="800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Flavell</a:t>
            </a:r>
            <a:r>
              <a:rPr lang="sk-SK" sz="8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J.</a:t>
            </a:r>
            <a:r>
              <a:rPr lang="sk-SK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1979. </a:t>
            </a:r>
            <a:r>
              <a:rPr lang="sk-SK" sz="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Metacognition</a:t>
            </a:r>
            <a:r>
              <a:rPr lang="sk-SK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sk-SK" sz="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  <a:r>
              <a:rPr lang="sk-SK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monitoring. </a:t>
            </a:r>
            <a:r>
              <a:rPr lang="sk-SK" sz="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In: A new </a:t>
            </a:r>
            <a:r>
              <a:rPr lang="sk-SK" sz="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sk-SK" sz="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sk-SK" sz="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cognitive-developmental</a:t>
            </a:r>
            <a:r>
              <a:rPr lang="sk-SK" sz="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inquiry</a:t>
            </a:r>
            <a:r>
              <a:rPr lang="sk-SK" sz="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sk-SK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American </a:t>
            </a:r>
            <a:r>
              <a:rPr lang="sk-SK" sz="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Psychologist</a:t>
            </a:r>
            <a:r>
              <a:rPr lang="sk-SK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34, p. 906-911.</a:t>
            </a:r>
          </a:p>
          <a:p>
            <a:r>
              <a:rPr lang="sk-SK" sz="800" dirty="0" err="1">
                <a:latin typeface="Times New Roman" panose="02020603050405020304" pitchFamily="18" charset="0"/>
              </a:rPr>
              <a:t>Ganajová</a:t>
            </a:r>
            <a:r>
              <a:rPr lang="sk-SK" sz="800" dirty="0">
                <a:latin typeface="Times New Roman" panose="02020603050405020304" pitchFamily="18" charset="0"/>
              </a:rPr>
              <a:t>, M., Sotáková, I. Možnosti aplikácie </a:t>
            </a:r>
            <a:r>
              <a:rPr lang="sk-SK" sz="800" dirty="0" err="1">
                <a:latin typeface="Times New Roman" panose="02020603050405020304" pitchFamily="18" charset="0"/>
              </a:rPr>
              <a:t>formatívneho</a:t>
            </a:r>
            <a:r>
              <a:rPr lang="sk-SK" sz="800" dirty="0">
                <a:latin typeface="Times New Roman" panose="02020603050405020304" pitchFamily="18" charset="0"/>
              </a:rPr>
              <a:t> hodnotenia do výučby chémie so zameraním na overovanie porozumenia prírodovedných poznatkov. </a:t>
            </a:r>
          </a:p>
        </p:txBody>
      </p:sp>
    </p:spTree>
    <p:extLst>
      <p:ext uri="{BB962C8B-B14F-4D97-AF65-F5344CB8AC3E}">
        <p14:creationId xmlns:p14="http://schemas.microsoft.com/office/powerpoint/2010/main" val="14622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683503A3-4378-49F1-80BE-B3B395E04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9605" y="371203"/>
            <a:ext cx="3922008" cy="20285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r">
              <a:buNone/>
            </a:pPr>
            <a:r>
              <a:rPr lang="sk-SK" sz="2000" dirty="0"/>
              <a:t>Ak by sa </a:t>
            </a: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Ľudovít Štúr </a:t>
            </a:r>
            <a:r>
              <a:rPr lang="sk-SK" sz="2000" dirty="0"/>
              <a:t>prebudil dnes, bol by omráčený tým množstvom multimediálnych informácií </a:t>
            </a:r>
            <a:br>
              <a:rPr lang="sk-SK" sz="2000" dirty="0"/>
            </a:br>
            <a:r>
              <a:rPr lang="sk-SK" sz="2000" dirty="0"/>
              <a:t>a svetom okolo neho. </a:t>
            </a:r>
            <a:br>
              <a:rPr lang="sk-SK" sz="2000" dirty="0"/>
            </a:br>
            <a:r>
              <a:rPr lang="sk-SK" sz="2000" dirty="0"/>
              <a:t>Ale keby sa prebudil v triede, </a:t>
            </a:r>
            <a:br>
              <a:rPr lang="sk-SK" sz="2000" dirty="0"/>
            </a:br>
            <a:r>
              <a:rPr lang="sk-SK" sz="2000" dirty="0"/>
              <a:t>jediná vec, ktorá by sa zmenila je farba tabule!!!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="" xmlns:a16="http://schemas.microsoft.com/office/drawing/2014/main" id="{8491847D-49E4-4F37-88D7-1E27E53E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181" y="1219198"/>
            <a:ext cx="4160038" cy="201352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sk-SK" sz="2000" dirty="0"/>
              <a:t>Einstein povedal</a:t>
            </a: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sk-SK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„Nemôžeme riešiť problém rovnakým spôsobom, aký sa používal, keď  tieto problémy vznikali.“</a:t>
            </a: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000" dirty="0"/>
              <a:t>Ak to aplikujeme na vzdelanie, znamená to, že nemôžeme vychovávať dnešné detí s použitím rovnakých metód, ktoré sme používali včera.</a:t>
            </a:r>
          </a:p>
        </p:txBody>
      </p:sp>
      <p:sp>
        <p:nvSpPr>
          <p:cNvPr id="5" name="Zástupný objekt pre obsah 3">
            <a:extLst>
              <a:ext uri="{FF2B5EF4-FFF2-40B4-BE49-F238E27FC236}">
                <a16:creationId xmlns="" xmlns:a16="http://schemas.microsoft.com/office/drawing/2014/main" id="{4EEFACB5-52E7-4AF3-8197-800B361DC093}"/>
              </a:ext>
            </a:extLst>
          </p:cNvPr>
          <p:cNvSpPr txBox="1">
            <a:spLocks/>
          </p:cNvSpPr>
          <p:nvPr/>
        </p:nvSpPr>
        <p:spPr>
          <a:xfrm>
            <a:off x="1154405" y="3519053"/>
            <a:ext cx="7010400" cy="1810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minulosti sa v oblasti vzdelávania väčšina zmien zameriavala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proces vyučovania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teaching-learning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sk-SK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súčasnosti sa tento dôraz presúva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hodnotenie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ktoré je považované za hnaciu zmenu vo vzdelávaní. </a:t>
            </a:r>
          </a:p>
        </p:txBody>
      </p:sp>
    </p:spTree>
    <p:extLst>
      <p:ext uri="{BB962C8B-B14F-4D97-AF65-F5344CB8AC3E}">
        <p14:creationId xmlns:p14="http://schemas.microsoft.com/office/powerpoint/2010/main" val="40182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uľka 7">
            <a:extLst>
              <a:ext uri="{FF2B5EF4-FFF2-40B4-BE49-F238E27FC236}">
                <a16:creationId xmlns="" xmlns:a16="http://schemas.microsoft.com/office/drawing/2014/main" id="{97FE1BC8-ADC3-472F-812C-36176575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36615"/>
              </p:ext>
            </p:extLst>
          </p:nvPr>
        </p:nvGraphicFramePr>
        <p:xfrm>
          <a:off x="4151015" y="1141416"/>
          <a:ext cx="4756275" cy="36303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75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0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Tabuľka:   Výsledky sebahodnotenia študentov – Metakognícia </a:t>
                      </a:r>
                    </a:p>
                  </a:txBody>
                  <a:tcPr marL="38565" marR="385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D8F0A44D-4D91-425B-9193-E8970B3DBC17}"/>
              </a:ext>
            </a:extLst>
          </p:cNvPr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114469" y="1203285"/>
            <a:ext cx="3849703" cy="125951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Prípadová štúdia </a:t>
            </a:r>
          </a:p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Overovanie porozumenia (kompetencie, postoje)  BOV </a:t>
            </a:r>
          </a:p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téma Vlastnosti plastov  </a:t>
            </a:r>
          </a:p>
        </p:txBody>
      </p:sp>
      <p:sp>
        <p:nvSpPr>
          <p:cNvPr id="10" name="Obdĺžnik 1">
            <a:extLst>
              <a:ext uri="{FF2B5EF4-FFF2-40B4-BE49-F238E27FC236}">
                <a16:creationId xmlns="" xmlns:a16="http://schemas.microsoft.com/office/drawing/2014/main" id="{0B43A1BF-B5A8-48F1-856E-9E91DE63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7" y="5107358"/>
            <a:ext cx="8839528" cy="32316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onstantia" panose="020306020503060303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onstantia" panose="02030602050306030303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onstantia" panose="02030602050306030303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sk-SK" altLang="sk-SK" sz="750" b="1" dirty="0">
                <a:solidFill>
                  <a:schemeClr val="tx1"/>
                </a:solidFill>
                <a:latin typeface="+mn-lt"/>
              </a:rPr>
              <a:t>Zdroje:</a:t>
            </a:r>
            <a:r>
              <a:rPr lang="sk-SK" altLang="sk-SK" sz="75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r>
              <a:rPr lang="sk-SK" altLang="sk-SK" sz="750" dirty="0">
                <a:solidFill>
                  <a:srgbClr val="262626"/>
                </a:solidFill>
                <a:latin typeface="+mn-lt"/>
              </a:rPr>
              <a:t>KIREŠ, M., JEŠKOVÁ, Z., </a:t>
            </a:r>
            <a:r>
              <a:rPr lang="sk-SK" altLang="sk-SK" sz="750" b="1" dirty="0">
                <a:solidFill>
                  <a:srgbClr val="262626"/>
                </a:solidFill>
                <a:latin typeface="+mn-lt"/>
              </a:rPr>
              <a:t>GANAJOVÁ, M</a:t>
            </a:r>
            <a:r>
              <a:rPr lang="sk-SK" altLang="sk-SK" sz="750" dirty="0">
                <a:solidFill>
                  <a:srgbClr val="262626"/>
                </a:solidFill>
                <a:latin typeface="+mn-lt"/>
              </a:rPr>
              <a:t>., KIMÁKOVÁ, K. (2015). </a:t>
            </a:r>
            <a:r>
              <a:rPr lang="sk-SK" altLang="sk-SK" sz="750" b="1" i="1" dirty="0">
                <a:solidFill>
                  <a:srgbClr val="262626"/>
                </a:solidFill>
                <a:latin typeface="+mn-lt"/>
              </a:rPr>
              <a:t>Bádateľské aktivity v prírodovednom vzdelávaní. </a:t>
            </a:r>
            <a:r>
              <a:rPr lang="sk-SK" altLang="sk-SK" sz="750" dirty="0">
                <a:solidFill>
                  <a:srgbClr val="262626"/>
                </a:solidFill>
                <a:latin typeface="+mn-lt"/>
              </a:rPr>
              <a:t>ŠPÚ: Bratislava.</a:t>
            </a:r>
            <a:r>
              <a:rPr lang="pl-PL" altLang="sk-SK" sz="750" dirty="0">
                <a:solidFill>
                  <a:srgbClr val="262626"/>
                </a:solidFill>
                <a:latin typeface="+mn-lt"/>
              </a:rPr>
              <a:t> ISBN 978-80-8118-149-8 .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="" xmlns:a16="http://schemas.microsoft.com/office/drawing/2014/main" id="{6B446029-8CC2-4FD0-891B-48BBE6BB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8" y="2462796"/>
            <a:ext cx="3849703" cy="636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onstantia" panose="020306020503060303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onstantia" panose="02030602050306030303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onstantia" panose="02030602050306030303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Charakteristika výskumnej vzorky:</a:t>
            </a:r>
          </a:p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None/>
            </a:pPr>
            <a:r>
              <a:rPr lang="sk-SK" altLang="sk-SK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16 žiakov 9. ročníka základnej školy</a:t>
            </a:r>
            <a:r>
              <a:rPr lang="sk-SK" altLang="sk-SK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="" xmlns:a16="http://schemas.microsoft.com/office/drawing/2014/main" id="{CB74DDF9-73FF-4B67-A707-D63ED7E9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8" y="3084167"/>
            <a:ext cx="3849703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sk-SK" altLang="sk-SK" sz="1600" b="1" dirty="0">
                <a:latin typeface="+mn-lt"/>
              </a:rPr>
              <a:t>Bádateľské aktivity: </a:t>
            </a:r>
          </a:p>
          <a:p>
            <a:pPr algn="just" eaLnBrk="1" hangingPunct="1"/>
            <a:r>
              <a:rPr lang="sk-SK" altLang="sk-SK" sz="1600" i="1" dirty="0">
                <a:solidFill>
                  <a:srgbClr val="FF0000"/>
                </a:solidFill>
                <a:latin typeface="+mn-lt"/>
              </a:rPr>
              <a:t>Určovanie hustoty plastov, Dôkaz halogénov v PVC na základe </a:t>
            </a:r>
            <a:r>
              <a:rPr lang="sk-SK" altLang="sk-SK" sz="1600" i="1" dirty="0" err="1">
                <a:solidFill>
                  <a:srgbClr val="FF0000"/>
                </a:solidFill>
                <a:latin typeface="+mn-lt"/>
              </a:rPr>
              <a:t>Beilsteinového</a:t>
            </a:r>
            <a:r>
              <a:rPr lang="sk-SK" altLang="sk-SK" sz="1600" i="1" dirty="0">
                <a:solidFill>
                  <a:srgbClr val="FF0000"/>
                </a:solidFill>
                <a:latin typeface="+mn-lt"/>
              </a:rPr>
              <a:t> testu</a:t>
            </a:r>
          </a:p>
        </p:txBody>
      </p:sp>
      <p:sp>
        <p:nvSpPr>
          <p:cNvPr id="13" name="Nadpis 1">
            <a:extLst>
              <a:ext uri="{FF2B5EF4-FFF2-40B4-BE49-F238E27FC236}">
                <a16:creationId xmlns="" xmlns:a16="http://schemas.microsoft.com/office/drawing/2014/main" id="{87FFF433-C4FD-489C-A897-7E1CD93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26" y="313184"/>
            <a:ext cx="5450774" cy="735705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Metakognícia</a:t>
            </a:r>
          </a:p>
        </p:txBody>
      </p:sp>
      <p:graphicFrame>
        <p:nvGraphicFramePr>
          <p:cNvPr id="14" name="Tabuľka 13">
            <a:extLst>
              <a:ext uri="{FF2B5EF4-FFF2-40B4-BE49-F238E27FC236}">
                <a16:creationId xmlns="" xmlns:a16="http://schemas.microsoft.com/office/drawing/2014/main" id="{7689840B-47F6-4326-A867-21EC0CC9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00485"/>
              </p:ext>
            </p:extLst>
          </p:nvPr>
        </p:nvGraphicFramePr>
        <p:xfrm>
          <a:off x="4151015" y="1504453"/>
          <a:ext cx="4756275" cy="3840480"/>
        </p:xfrm>
        <a:graphic>
          <a:graphicData uri="http://schemas.openxmlformats.org/drawingml/2006/table">
            <a:tbl>
              <a:tblPr/>
              <a:tblGrid>
                <a:gridCol w="4142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3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03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otázka: Čo som sa dnes naučil?</a:t>
                      </a:r>
                      <a:endParaRPr kumimoji="0" lang="sk-SK" altLang="sk-SK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[p.ž]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3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Keď dáme PVC do plameňa, plameň bude zelený.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69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Určovať hustotu plastov.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l-PL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9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Niečo nové o plastoch.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3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Nič, nedával som pozor.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99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otázka: Aké otázky mám stále k tejto téme?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[p.ž]</a:t>
                      </a:r>
                      <a:endParaRPr kumimoji="0" lang="sk-SK" altLang="sk-SK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7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Ako presne odmeriame hustotu plastov?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12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Čo sa mi môže stať, keď sa nadýcham splodín po horení PVC?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202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 ostatné plasty by zafarbili plameň na zeleno ako PVC?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03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Čo som vlastne robil?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13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Nemám žiadne otázky.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362" marR="3636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>
            <a:extLst>
              <a:ext uri="{FF2B5EF4-FFF2-40B4-BE49-F238E27FC236}">
                <a16:creationId xmlns="" xmlns:a16="http://schemas.microsoft.com/office/drawing/2014/main" id="{12E6342B-ABEA-4D7A-9391-D7CF3F08FCC8}"/>
              </a:ext>
            </a:extLst>
          </p:cNvPr>
          <p:cNvSpPr txBox="1">
            <a:spLocks/>
          </p:cNvSpPr>
          <p:nvPr/>
        </p:nvSpPr>
        <p:spPr>
          <a:xfrm>
            <a:off x="3467819" y="201041"/>
            <a:ext cx="5676181" cy="9376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Karta zmapovania procesu učenia sa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="" xmlns:a16="http://schemas.microsoft.com/office/drawing/2014/main" id="{56CE5DD3-8ADF-4D6A-B86B-B347F8E80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9" t="28437" r="27358" b="5974"/>
          <a:stretch/>
        </p:blipFill>
        <p:spPr>
          <a:xfrm>
            <a:off x="4166558" y="1573758"/>
            <a:ext cx="4780195" cy="3964400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BB57E5D6-D9D9-4F0C-9680-3BC699B936B3}"/>
              </a:ext>
            </a:extLst>
          </p:cNvPr>
          <p:cNvSpPr txBox="1"/>
          <p:nvPr/>
        </p:nvSpPr>
        <p:spPr>
          <a:xfrm>
            <a:off x="4166558" y="1176840"/>
            <a:ext cx="4780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i="1" dirty="0"/>
              <a:t>Tabuľka: Karta zmapovania vlastného procesu učenia sa po prebratí učiva Vplyv množstva reagujúcich častíc na rýchlosť chemických reakcií </a:t>
            </a:r>
          </a:p>
        </p:txBody>
      </p:sp>
      <p:sp>
        <p:nvSpPr>
          <p:cNvPr id="14" name="Zástupný objekt pre obsah 2">
            <a:extLst>
              <a:ext uri="{FF2B5EF4-FFF2-40B4-BE49-F238E27FC236}">
                <a16:creationId xmlns="" xmlns:a16="http://schemas.microsoft.com/office/drawing/2014/main" id="{B5A3BD48-34A4-4BA4-823E-5957AD50E98A}"/>
              </a:ext>
            </a:extLst>
          </p:cNvPr>
          <p:cNvSpPr txBox="1">
            <a:spLocks/>
          </p:cNvSpPr>
          <p:nvPr/>
        </p:nvSpPr>
        <p:spPr>
          <a:xfrm>
            <a:off x="533677" y="2681440"/>
            <a:ext cx="3146962" cy="149511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altLang="sk-SK" sz="2000" b="1" dirty="0">
                <a:ea typeface="Calibri" panose="020F0502020204030204" pitchFamily="34" charset="0"/>
              </a:rPr>
              <a:t>Karta zmapovania procesu učenia sa </a:t>
            </a:r>
            <a:r>
              <a:rPr lang="sk-SK" altLang="sk-SK" sz="2000" dirty="0">
                <a:ea typeface="Calibri" panose="020F0502020204030204" pitchFamily="34" charset="0"/>
              </a:rPr>
              <a:t>pomáha žiakom zmapovať vlastné učenie sa, analyzovať svoje poznatky </a:t>
            </a:r>
            <a:br>
              <a:rPr lang="sk-SK" altLang="sk-SK" sz="2000" dirty="0">
                <a:ea typeface="Calibri" panose="020F0502020204030204" pitchFamily="34" charset="0"/>
              </a:rPr>
            </a:br>
            <a:r>
              <a:rPr lang="sk-SK" altLang="sk-SK" sz="2000" dirty="0">
                <a:ea typeface="Calibri" panose="020F0502020204030204" pitchFamily="34" charset="0"/>
              </a:rPr>
              <a:t>a zručnosti</a:t>
            </a:r>
          </a:p>
        </p:txBody>
      </p:sp>
    </p:spTree>
    <p:extLst>
      <p:ext uri="{BB962C8B-B14F-4D97-AF65-F5344CB8AC3E}">
        <p14:creationId xmlns:p14="http://schemas.microsoft.com/office/powerpoint/2010/main" val="37737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ok 14">
            <a:extLst>
              <a:ext uri="{FF2B5EF4-FFF2-40B4-BE49-F238E27FC236}">
                <a16:creationId xmlns="" xmlns:a16="http://schemas.microsoft.com/office/drawing/2014/main" id="{93030D23-6B4B-453D-B049-EF1FA180D3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1709" r="1967" b="6495"/>
          <a:stretch/>
        </p:blipFill>
        <p:spPr bwMode="auto">
          <a:xfrm>
            <a:off x="3576554" y="904839"/>
            <a:ext cx="5410200" cy="4219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uľka 7">
            <a:extLst>
              <a:ext uri="{FF2B5EF4-FFF2-40B4-BE49-F238E27FC236}">
                <a16:creationId xmlns="" xmlns:a16="http://schemas.microsoft.com/office/drawing/2014/main" id="{97FE1BC8-ADC3-472F-812C-36176575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90460"/>
              </p:ext>
            </p:extLst>
          </p:nvPr>
        </p:nvGraphicFramePr>
        <p:xfrm>
          <a:off x="3576555" y="5123975"/>
          <a:ext cx="5410200" cy="2984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84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b="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Obr.: Výsledky sebahodnotenia študentov – Karta zmapovania procesu učenia sa </a:t>
                      </a:r>
                    </a:p>
                  </a:txBody>
                  <a:tcPr marL="38565" marR="385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D8F0A44D-4D91-425B-9193-E8970B3DBC17}"/>
              </a:ext>
            </a:extLst>
          </p:cNvPr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114469" y="1203285"/>
            <a:ext cx="3462085" cy="155795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Prípadová štúdia </a:t>
            </a:r>
          </a:p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Overovanie porozumenia (kompetencie, postoje)  BOV </a:t>
            </a:r>
          </a:p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téma Faktory ovplyvňujúce rýchlosť chemických reakcií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="" xmlns:a16="http://schemas.microsoft.com/office/drawing/2014/main" id="{6B446029-8CC2-4FD0-891B-48BBE6BB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9" y="2761242"/>
            <a:ext cx="3462085" cy="636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onstantia" panose="020306020503060303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onstantia" panose="02030602050306030303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onstantia" panose="02030602050306030303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Charakteristika výskumnej vzorky:</a:t>
            </a:r>
          </a:p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None/>
            </a:pPr>
            <a:r>
              <a:rPr lang="sk-SK" altLang="sk-SK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62 žiakov 7. ročníka základnej školy</a:t>
            </a:r>
            <a:r>
              <a:rPr lang="sk-SK" altLang="sk-SK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="" xmlns:a16="http://schemas.microsoft.com/office/drawing/2014/main" id="{CB74DDF9-73FF-4B67-A707-D63ED7E9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9" y="3382613"/>
            <a:ext cx="3462085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sk-SK" altLang="sk-SK" sz="1600" b="1" dirty="0">
                <a:latin typeface="+mn-lt"/>
              </a:rPr>
              <a:t>Bádateľské aktivity: </a:t>
            </a:r>
          </a:p>
          <a:p>
            <a:pPr algn="just"/>
            <a:r>
              <a:rPr lang="sk-SK" altLang="sk-SK" sz="1600" i="1" dirty="0">
                <a:solidFill>
                  <a:srgbClr val="FF0000"/>
                </a:solidFill>
                <a:latin typeface="+mn-lt"/>
              </a:rPr>
              <a:t>Vplyv množstva reagujúcich častíc na rýchlosť chemických reakcií</a:t>
            </a:r>
          </a:p>
        </p:txBody>
      </p:sp>
      <p:sp>
        <p:nvSpPr>
          <p:cNvPr id="13" name="Nadpis 1">
            <a:extLst>
              <a:ext uri="{FF2B5EF4-FFF2-40B4-BE49-F238E27FC236}">
                <a16:creationId xmlns="" xmlns:a16="http://schemas.microsoft.com/office/drawing/2014/main" id="{87FFF433-C4FD-489C-A897-7E1CD93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26" y="313185"/>
            <a:ext cx="5450774" cy="591654"/>
          </a:xfrm>
        </p:spPr>
        <p:txBody>
          <a:bodyPr/>
          <a:lstStyle/>
          <a:p>
            <a:pPr algn="ctr"/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Karta zmapovania procesu učenia sa</a:t>
            </a:r>
          </a:p>
        </p:txBody>
      </p:sp>
    </p:spTree>
    <p:extLst>
      <p:ext uri="{BB962C8B-B14F-4D97-AF65-F5344CB8AC3E}">
        <p14:creationId xmlns:p14="http://schemas.microsoft.com/office/powerpoint/2010/main" val="11745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>
            <a:extLst>
              <a:ext uri="{FF2B5EF4-FFF2-40B4-BE49-F238E27FC236}">
                <a16:creationId xmlns="" xmlns:a16="http://schemas.microsoft.com/office/drawing/2014/main" id="{12E6342B-ABEA-4D7A-9391-D7CF3F08FCC8}"/>
              </a:ext>
            </a:extLst>
          </p:cNvPr>
          <p:cNvSpPr txBox="1">
            <a:spLocks/>
          </p:cNvSpPr>
          <p:nvPr/>
        </p:nvSpPr>
        <p:spPr>
          <a:xfrm>
            <a:off x="3467819" y="201041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Lístok pri odchode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BB57E5D6-D9D9-4F0C-9680-3BC699B936B3}"/>
              </a:ext>
            </a:extLst>
          </p:cNvPr>
          <p:cNvSpPr txBox="1"/>
          <p:nvPr/>
        </p:nvSpPr>
        <p:spPr>
          <a:xfrm>
            <a:off x="3680639" y="1352733"/>
            <a:ext cx="4780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i="1" dirty="0"/>
              <a:t>Tabuľka: Lístok pri odchode</a:t>
            </a:r>
          </a:p>
        </p:txBody>
      </p:sp>
      <p:sp>
        <p:nvSpPr>
          <p:cNvPr id="14" name="Zástupný objekt pre obsah 2">
            <a:extLst>
              <a:ext uri="{FF2B5EF4-FFF2-40B4-BE49-F238E27FC236}">
                <a16:creationId xmlns="" xmlns:a16="http://schemas.microsoft.com/office/drawing/2014/main" id="{B5A3BD48-34A4-4BA4-823E-5957AD50E98A}"/>
              </a:ext>
            </a:extLst>
          </p:cNvPr>
          <p:cNvSpPr txBox="1">
            <a:spLocks/>
          </p:cNvSpPr>
          <p:nvPr/>
        </p:nvSpPr>
        <p:spPr>
          <a:xfrm>
            <a:off x="320857" y="2681440"/>
            <a:ext cx="3146962" cy="149511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altLang="sk-SK" sz="2000" b="1" dirty="0">
                <a:ea typeface="Calibri" panose="020F0502020204030204" pitchFamily="34" charset="0"/>
              </a:rPr>
              <a:t>Lístok pri odchode </a:t>
            </a:r>
            <a:r>
              <a:rPr lang="sk-SK" altLang="sk-SK" sz="2000" dirty="0">
                <a:ea typeface="Calibri" panose="020F0502020204030204" pitchFamily="34" charset="0"/>
              </a:rPr>
              <a:t>pomáha žiakom hodnotiť </a:t>
            </a:r>
            <a:r>
              <a:rPr lang="sk-SK" sz="2000" dirty="0"/>
              <a:t>vlastnú poznávaciu činnosť a deklarovať svoje porozumenie.</a:t>
            </a:r>
            <a:endParaRPr lang="sk-SK" altLang="sk-SK" sz="2000" dirty="0"/>
          </a:p>
        </p:txBody>
      </p:sp>
      <p:graphicFrame>
        <p:nvGraphicFramePr>
          <p:cNvPr id="2" name="Tabuľka 1">
            <a:extLst>
              <a:ext uri="{FF2B5EF4-FFF2-40B4-BE49-F238E27FC236}">
                <a16:creationId xmlns="" xmlns:a16="http://schemas.microsoft.com/office/drawing/2014/main" id="{D99A1DF2-7DAA-4EA0-866B-4DBC6B71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00943"/>
              </p:ext>
            </p:extLst>
          </p:nvPr>
        </p:nvGraphicFramePr>
        <p:xfrm>
          <a:off x="3680639" y="1606649"/>
          <a:ext cx="5380234" cy="3262232"/>
        </p:xfrm>
        <a:graphic>
          <a:graphicData uri="http://schemas.openxmlformats.org/drawingml/2006/table">
            <a:tbl>
              <a:tblPr firstRow="1" bandRow="1" bandCol="1">
                <a:tableStyleId>{3B4B98B0-60AC-42C2-AFA5-B58CD77FA1E5}</a:tableStyleId>
              </a:tblPr>
              <a:tblGrid>
                <a:gridCol w="2335638">
                  <a:extLst>
                    <a:ext uri="{9D8B030D-6E8A-4147-A177-3AD203B41FA5}">
                      <a16:colId xmlns="" xmlns:a16="http://schemas.microsoft.com/office/drawing/2014/main" val="1048954218"/>
                    </a:ext>
                  </a:extLst>
                </a:gridCol>
                <a:gridCol w="3044596">
                  <a:extLst>
                    <a:ext uri="{9D8B030D-6E8A-4147-A177-3AD203B41FA5}">
                      <a16:colId xmlns="" xmlns:a16="http://schemas.microsoft.com/office/drawing/2014/main" val="2439815448"/>
                    </a:ext>
                  </a:extLst>
                </a:gridCol>
              </a:tblGrid>
              <a:tr h="6973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Napíš na základe výučby z  vyučovacej hodiny: 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Odpovede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35717909"/>
                  </a:ext>
                </a:extLst>
              </a:tr>
              <a:tr h="400822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3 Veci, ktoré som sa dnes naučil.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0395220"/>
                  </a:ext>
                </a:extLst>
              </a:tr>
              <a:tr h="400822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5021261"/>
                  </a:ext>
                </a:extLst>
              </a:tr>
              <a:tr h="400822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29759235"/>
                  </a:ext>
                </a:extLst>
              </a:tr>
              <a:tr h="436565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 Veci, ktoré boli zaujímavé.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45338577"/>
                  </a:ext>
                </a:extLst>
              </a:tr>
              <a:tr h="43571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26994015"/>
                  </a:ext>
                </a:extLst>
              </a:tr>
              <a:tr h="4901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 Otázku, ktorú stále mám.</a:t>
                      </a:r>
                      <a:endParaRPr lang="sk-SK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7852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uľka 7">
            <a:extLst>
              <a:ext uri="{FF2B5EF4-FFF2-40B4-BE49-F238E27FC236}">
                <a16:creationId xmlns="" xmlns:a16="http://schemas.microsoft.com/office/drawing/2014/main" id="{97FE1BC8-ADC3-472F-812C-36176575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12005"/>
              </p:ext>
            </p:extLst>
          </p:nvPr>
        </p:nvGraphicFramePr>
        <p:xfrm>
          <a:off x="4086413" y="1026941"/>
          <a:ext cx="4756275" cy="26746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75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200" b="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Tabuľka:   Výsledky sebahodnotenia študentov – Lístok pri odchode </a:t>
                      </a:r>
                    </a:p>
                  </a:txBody>
                  <a:tcPr marL="38565" marR="385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D8F0A44D-4D91-425B-9193-E8970B3DBC17}"/>
              </a:ext>
            </a:extLst>
          </p:cNvPr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114469" y="1203285"/>
            <a:ext cx="3849703" cy="143533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Prípadová štúdia </a:t>
            </a:r>
          </a:p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Overovanie porozumenia (kompetencie, postoje)  BOV </a:t>
            </a:r>
          </a:p>
          <a:p>
            <a:pPr marL="0" indent="0" algn="ctr">
              <a:buNone/>
            </a:pPr>
            <a:r>
              <a:rPr lang="sk-SK" altLang="sk-SK" sz="2000" b="1" i="1" dirty="0">
                <a:solidFill>
                  <a:schemeClr val="tx1"/>
                </a:solidFill>
                <a:cs typeface="Arial" panose="020B0604020202020204" pitchFamily="34" charset="0"/>
              </a:rPr>
              <a:t>téma Faktory ovplyvňujúce rýchlosť chemických reakcií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="" xmlns:a16="http://schemas.microsoft.com/office/drawing/2014/main" id="{6B446029-8CC2-4FD0-891B-48BBE6BB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9" y="2638619"/>
            <a:ext cx="3849703" cy="636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onstantia" panose="020306020503060303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onstantia" panose="02030602050306030303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onstantia" panose="02030602050306030303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Charakteristika výskumnej vzorky:</a:t>
            </a:r>
          </a:p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None/>
            </a:pPr>
            <a:r>
              <a:rPr lang="sk-SK" altLang="sk-SK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35 žiakov 7. ročníka základnej školy</a:t>
            </a:r>
            <a:r>
              <a:rPr lang="sk-SK" altLang="sk-SK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="" xmlns:a16="http://schemas.microsoft.com/office/drawing/2014/main" id="{CB74DDF9-73FF-4B67-A707-D63ED7E9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9" y="3259990"/>
            <a:ext cx="3849703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sk-SK" altLang="sk-SK" sz="1600" b="1" dirty="0">
                <a:latin typeface="+mn-lt"/>
              </a:rPr>
              <a:t>Bádateľské aktivity: </a:t>
            </a:r>
          </a:p>
          <a:p>
            <a:pPr algn="just" eaLnBrk="1" hangingPunct="1"/>
            <a:r>
              <a:rPr lang="sk-SK" altLang="sk-SK" sz="1600" i="1" dirty="0">
                <a:solidFill>
                  <a:srgbClr val="FF0000"/>
                </a:solidFill>
                <a:latin typeface="+mn-lt"/>
              </a:rPr>
              <a:t>Vplyv teploty na rýchlosť chemických reakcií</a:t>
            </a:r>
          </a:p>
        </p:txBody>
      </p:sp>
      <p:sp>
        <p:nvSpPr>
          <p:cNvPr id="13" name="Nadpis 1">
            <a:extLst>
              <a:ext uri="{FF2B5EF4-FFF2-40B4-BE49-F238E27FC236}">
                <a16:creationId xmlns="" xmlns:a16="http://schemas.microsoft.com/office/drawing/2014/main" id="{87FFF433-C4FD-489C-A897-7E1CD93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26" y="313184"/>
            <a:ext cx="5450774" cy="735705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Lístok pri odchode</a:t>
            </a:r>
          </a:p>
        </p:txBody>
      </p:sp>
      <p:pic>
        <p:nvPicPr>
          <p:cNvPr id="2" name="Obrázok 1">
            <a:extLst>
              <a:ext uri="{FF2B5EF4-FFF2-40B4-BE49-F238E27FC236}">
                <a16:creationId xmlns="" xmlns:a16="http://schemas.microsoft.com/office/drawing/2014/main" id="{83F712AB-7331-4D63-884B-96AD7C4D3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24623" r="30389" b="8845"/>
          <a:stretch/>
        </p:blipFill>
        <p:spPr>
          <a:xfrm>
            <a:off x="3979355" y="1336189"/>
            <a:ext cx="4878516" cy="48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>
            <a:extLst>
              <a:ext uri="{FF2B5EF4-FFF2-40B4-BE49-F238E27FC236}">
                <a16:creationId xmlns="" xmlns:a16="http://schemas.microsoft.com/office/drawing/2014/main" id="{12E6342B-ABEA-4D7A-9391-D7CF3F08FCC8}"/>
              </a:ext>
            </a:extLst>
          </p:cNvPr>
          <p:cNvSpPr txBox="1">
            <a:spLocks/>
          </p:cNvSpPr>
          <p:nvPr/>
        </p:nvSpPr>
        <p:spPr>
          <a:xfrm>
            <a:off x="3467819" y="201041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Sumár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BB57E5D6-D9D9-4F0C-9680-3BC699B936B3}"/>
              </a:ext>
            </a:extLst>
          </p:cNvPr>
          <p:cNvSpPr txBox="1"/>
          <p:nvPr/>
        </p:nvSpPr>
        <p:spPr>
          <a:xfrm>
            <a:off x="3680639" y="1352733"/>
            <a:ext cx="478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i="1" dirty="0"/>
              <a:t>Tabuľka: Sumár – rôzne úrovne</a:t>
            </a:r>
          </a:p>
        </p:txBody>
      </p:sp>
      <p:sp>
        <p:nvSpPr>
          <p:cNvPr id="14" name="Zástupný objekt pre obsah 2">
            <a:extLst>
              <a:ext uri="{FF2B5EF4-FFF2-40B4-BE49-F238E27FC236}">
                <a16:creationId xmlns="" xmlns:a16="http://schemas.microsoft.com/office/drawing/2014/main" id="{B5A3BD48-34A4-4BA4-823E-5957AD50E98A}"/>
              </a:ext>
            </a:extLst>
          </p:cNvPr>
          <p:cNvSpPr txBox="1">
            <a:spLocks/>
          </p:cNvSpPr>
          <p:nvPr/>
        </p:nvSpPr>
        <p:spPr>
          <a:xfrm>
            <a:off x="223732" y="1390765"/>
            <a:ext cx="3244087" cy="398228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altLang="sk-SK" sz="2000" b="1" dirty="0">
                <a:ea typeface="Calibri" panose="020F0502020204030204" pitchFamily="34" charset="0"/>
              </a:rPr>
              <a:t>Sumár </a:t>
            </a:r>
            <a:r>
              <a:rPr lang="sk-SK" altLang="sk-SK" sz="2000" dirty="0">
                <a:ea typeface="Calibri" panose="020F0502020204030204" pitchFamily="34" charset="0"/>
              </a:rPr>
              <a:t>pomáha žiakom hodnotiť </a:t>
            </a:r>
            <a:r>
              <a:rPr lang="sk-SK" sz="2000" dirty="0"/>
              <a:t>vlastnú poznávaciu činnosť a deklarovať svoje porozumenie. Žiaci sú nútení analyzovať a hodnotiť úroveň svojich poznatkov. Pri voľbe dĺžky sumára musíme prihliadať na vekovú skupinu žiakov, ale aj na to, koľko informácií chceme od žiakov získať a aké majú byť podrobné. Rozdielna dĺžka slov vyžaduje rozdielnu pozornosť pre detaily.</a:t>
            </a:r>
            <a:endParaRPr lang="sk-SK" altLang="sk-SK" sz="2000" dirty="0"/>
          </a:p>
        </p:txBody>
      </p:sp>
      <p:graphicFrame>
        <p:nvGraphicFramePr>
          <p:cNvPr id="6" name="Tabuľka 5">
            <a:extLst>
              <a:ext uri="{FF2B5EF4-FFF2-40B4-BE49-F238E27FC236}">
                <a16:creationId xmlns="" xmlns:a16="http://schemas.microsoft.com/office/drawing/2014/main" id="{24BF89C0-D43A-4F31-A1F0-B75F0CDEF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84741"/>
              </p:ext>
            </p:extLst>
          </p:nvPr>
        </p:nvGraphicFramePr>
        <p:xfrm>
          <a:off x="3680640" y="1690689"/>
          <a:ext cx="5239628" cy="1257300"/>
        </p:xfrm>
        <a:graphic>
          <a:graphicData uri="http://schemas.openxmlformats.org/drawingml/2006/table">
            <a:tbl>
              <a:tblPr/>
              <a:tblGrid>
                <a:gridCol w="52396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Napíš na základe výučby z vyučovacej hodiny</a:t>
                      </a: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10 -15 slov</a:t>
                      </a: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o tom, čo si robil a čo si sa naučil: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uľka 6">
            <a:extLst>
              <a:ext uri="{FF2B5EF4-FFF2-40B4-BE49-F238E27FC236}">
                <a16:creationId xmlns="" xmlns:a16="http://schemas.microsoft.com/office/drawing/2014/main" id="{0E33C1C9-5A0F-4BED-A9E4-8DED2ECA9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24076"/>
              </p:ext>
            </p:extLst>
          </p:nvPr>
        </p:nvGraphicFramePr>
        <p:xfrm>
          <a:off x="3680639" y="2746774"/>
          <a:ext cx="5268204" cy="1185209"/>
        </p:xfrm>
        <a:graphic>
          <a:graphicData uri="http://schemas.openxmlformats.org/drawingml/2006/table">
            <a:tbl>
              <a:tblPr/>
              <a:tblGrid>
                <a:gridCol w="5268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8520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Napíš na základe výučby z vyučovacej hodiny </a:t>
                      </a: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30 - 50 slov</a:t>
                      </a: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o tom, čo si robil a čo si sa naučil:</a:t>
                      </a: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8" marR="51438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uľka 8">
            <a:extLst>
              <a:ext uri="{FF2B5EF4-FFF2-40B4-BE49-F238E27FC236}">
                <a16:creationId xmlns="" xmlns:a16="http://schemas.microsoft.com/office/drawing/2014/main" id="{E7F8FF15-B53D-4FEC-9EA0-5E770C515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20187"/>
              </p:ext>
            </p:extLst>
          </p:nvPr>
        </p:nvGraphicFramePr>
        <p:xfrm>
          <a:off x="3680639" y="3931983"/>
          <a:ext cx="5281301" cy="1463040"/>
        </p:xfrm>
        <a:graphic>
          <a:graphicData uri="http://schemas.openxmlformats.org/drawingml/2006/table">
            <a:tbl>
              <a:tblPr/>
              <a:tblGrid>
                <a:gridCol w="52813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9104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6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4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defRPr sz="1200">
                          <a:solidFill>
                            <a:srgbClr val="404040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Napíš na základe výučby z vyučovacej hodiny </a:t>
                      </a:r>
                      <a:r>
                        <a:rPr kumimoji="0" lang="sk-SK" altLang="sk-S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75 - 100 slov </a:t>
                      </a:r>
                      <a:r>
                        <a:rPr kumimoji="0" lang="sk-SK" altLang="sk-S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 tom, čo si robil a čo si sa naučil: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sk-SK" altLang="sk-SK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7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>
            <a:extLst>
              <a:ext uri="{FF2B5EF4-FFF2-40B4-BE49-F238E27FC236}">
                <a16:creationId xmlns="" xmlns:a16="http://schemas.microsoft.com/office/drawing/2014/main" id="{12E6342B-ABEA-4D7A-9391-D7CF3F08FCC8}"/>
              </a:ext>
            </a:extLst>
          </p:cNvPr>
          <p:cNvSpPr txBox="1">
            <a:spLocks/>
          </p:cNvSpPr>
          <p:nvPr/>
        </p:nvSpPr>
        <p:spPr>
          <a:xfrm>
            <a:off x="3467819" y="201041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Frayerov</a:t>
            </a: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BB57E5D6-D9D9-4F0C-9680-3BC699B936B3}"/>
              </a:ext>
            </a:extLst>
          </p:cNvPr>
          <p:cNvSpPr txBox="1"/>
          <p:nvPr/>
        </p:nvSpPr>
        <p:spPr>
          <a:xfrm>
            <a:off x="4049486" y="1423214"/>
            <a:ext cx="478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i="1" dirty="0"/>
              <a:t>Tabuľka: </a:t>
            </a:r>
            <a:r>
              <a:rPr lang="sk-SK" sz="1200" i="1" dirty="0" err="1"/>
              <a:t>Frayerov</a:t>
            </a:r>
            <a:r>
              <a:rPr lang="sk-SK" sz="1200" i="1" dirty="0"/>
              <a:t> model k téme Kyseliny a zásady</a:t>
            </a:r>
          </a:p>
        </p:txBody>
      </p:sp>
      <p:sp>
        <p:nvSpPr>
          <p:cNvPr id="14" name="Zástupný objekt pre obsah 2">
            <a:extLst>
              <a:ext uri="{FF2B5EF4-FFF2-40B4-BE49-F238E27FC236}">
                <a16:creationId xmlns="" xmlns:a16="http://schemas.microsoft.com/office/drawing/2014/main" id="{B5A3BD48-34A4-4BA4-823E-5957AD50E98A}"/>
              </a:ext>
            </a:extLst>
          </p:cNvPr>
          <p:cNvSpPr txBox="1">
            <a:spLocks/>
          </p:cNvSpPr>
          <p:nvPr/>
        </p:nvSpPr>
        <p:spPr>
          <a:xfrm>
            <a:off x="225855" y="1491232"/>
            <a:ext cx="3704878" cy="386053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altLang="sk-SK" sz="2000" b="1" dirty="0" err="1">
                <a:ea typeface="Calibri" panose="020F0502020204030204" pitchFamily="34" charset="0"/>
              </a:rPr>
              <a:t>Frayerov</a:t>
            </a:r>
            <a:r>
              <a:rPr lang="sk-SK" altLang="sk-SK" sz="2000" b="1" dirty="0">
                <a:ea typeface="Calibri" panose="020F0502020204030204" pitchFamily="34" charset="0"/>
              </a:rPr>
              <a:t> model </a:t>
            </a:r>
            <a:r>
              <a:rPr lang="sk-SK" altLang="sk-SK" sz="2000" dirty="0">
                <a:ea typeface="Calibri" panose="020F0502020204030204" pitchFamily="34" charset="0"/>
              </a:rPr>
              <a:t>pomáha žiakom hodnotiť </a:t>
            </a:r>
            <a:r>
              <a:rPr lang="sk-SK" sz="2000" dirty="0"/>
              <a:t>vlastnú poznávaciu činnosť a deklarovať svoje porozumenie. Žiaci sú nútení analyzovať a hodnotiť úroveň svojich poznatkov.</a:t>
            </a:r>
          </a:p>
          <a:p>
            <a:pPr marL="0" indent="0">
              <a:buNone/>
            </a:pPr>
            <a:r>
              <a:rPr lang="sk-SK" sz="2000" dirty="0"/>
              <a:t>Cieľom </a:t>
            </a:r>
            <a:r>
              <a:rPr lang="sk-SK" sz="2000" dirty="0" err="1"/>
              <a:t>Frayerovho</a:t>
            </a:r>
            <a:r>
              <a:rPr lang="sk-SK" sz="2000" dirty="0"/>
              <a:t> modelu je identifikovať a definovať neznáme pojmy a slovnú zásobu, pričom žiaci definujú pojem / slovo / termín, opisujú jeho základné charakteristiky, poskytujú príklady a proti príklady.</a:t>
            </a:r>
            <a:endParaRPr lang="sk-SK" altLang="sk-SK" sz="1600" dirty="0"/>
          </a:p>
        </p:txBody>
      </p:sp>
      <p:pic>
        <p:nvPicPr>
          <p:cNvPr id="3" name="Obrázok 2">
            <a:extLst>
              <a:ext uri="{FF2B5EF4-FFF2-40B4-BE49-F238E27FC236}">
                <a16:creationId xmlns="" xmlns:a16="http://schemas.microsoft.com/office/drawing/2014/main" id="{A6A5E539-46B4-4DC0-926B-B2CE7E568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9" t="26046" r="39481" b="16695"/>
          <a:stretch/>
        </p:blipFill>
        <p:spPr>
          <a:xfrm>
            <a:off x="4047111" y="1828801"/>
            <a:ext cx="4782570" cy="307274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F6A2556C-B7E3-4A1F-898D-B5FA52B3F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6" t="37129" r="39221" b="12617"/>
          <a:stretch/>
        </p:blipFill>
        <p:spPr>
          <a:xfrm>
            <a:off x="4027969" y="1828801"/>
            <a:ext cx="4890176" cy="3072740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="" xmlns:a16="http://schemas.microsoft.com/office/drawing/2014/main" id="{93CC5E75-36DD-4BFD-B7C3-80C03AA2C257}"/>
              </a:ext>
            </a:extLst>
          </p:cNvPr>
          <p:cNvSpPr txBox="1"/>
          <p:nvPr/>
        </p:nvSpPr>
        <p:spPr>
          <a:xfrm>
            <a:off x="4082959" y="1423213"/>
            <a:ext cx="4780195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200" i="1" dirty="0"/>
              <a:t>Tabuľka: </a:t>
            </a:r>
            <a:r>
              <a:rPr lang="sk-SK" sz="1200" i="1" dirty="0" err="1"/>
              <a:t>Frayerov</a:t>
            </a:r>
            <a:r>
              <a:rPr lang="sk-SK" sz="1200" i="1" dirty="0"/>
              <a:t> model k téme Alkalické kovy</a:t>
            </a:r>
          </a:p>
        </p:txBody>
      </p:sp>
    </p:spTree>
    <p:extLst>
      <p:ext uri="{BB962C8B-B14F-4D97-AF65-F5344CB8AC3E}">
        <p14:creationId xmlns:p14="http://schemas.microsoft.com/office/powerpoint/2010/main" val="49779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>
            <a:extLst>
              <a:ext uri="{FF2B5EF4-FFF2-40B4-BE49-F238E27FC236}">
                <a16:creationId xmlns="" xmlns:a16="http://schemas.microsoft.com/office/drawing/2014/main" id="{12E6342B-ABEA-4D7A-9391-D7CF3F08FCC8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Metóda KWL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BB57E5D6-D9D9-4F0C-9680-3BC699B936B3}"/>
              </a:ext>
            </a:extLst>
          </p:cNvPr>
          <p:cNvSpPr txBox="1"/>
          <p:nvPr/>
        </p:nvSpPr>
        <p:spPr>
          <a:xfrm>
            <a:off x="3859480" y="1921932"/>
            <a:ext cx="478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i="1" dirty="0"/>
              <a:t>Tabuľka: Metóda KWL</a:t>
            </a:r>
          </a:p>
        </p:txBody>
      </p:sp>
      <p:sp>
        <p:nvSpPr>
          <p:cNvPr id="14" name="Zástupný objekt pre obsah 2">
            <a:extLst>
              <a:ext uri="{FF2B5EF4-FFF2-40B4-BE49-F238E27FC236}">
                <a16:creationId xmlns="" xmlns:a16="http://schemas.microsoft.com/office/drawing/2014/main" id="{B5A3BD48-34A4-4BA4-823E-5957AD50E98A}"/>
              </a:ext>
            </a:extLst>
          </p:cNvPr>
          <p:cNvSpPr txBox="1">
            <a:spLocks/>
          </p:cNvSpPr>
          <p:nvPr/>
        </p:nvSpPr>
        <p:spPr>
          <a:xfrm>
            <a:off x="237729" y="1609399"/>
            <a:ext cx="3442910" cy="3473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sk-SK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k-SK" altLang="sk-SK" dirty="0"/>
              <a:t>Metóda </a:t>
            </a:r>
            <a:r>
              <a:rPr lang="sk-SK" dirty="0"/>
              <a:t>KWL </a:t>
            </a:r>
            <a:r>
              <a:rPr lang="sk-SK" b="0" dirty="0"/>
              <a:t>je skratkou pre vedel som, chcem vedieť,  naučil som sa. Predstavuje stratégiu čítania, ktorá slúži na usmerňovanie študentov </a:t>
            </a:r>
            <a:r>
              <a:rPr lang="sk-SK" dirty="0"/>
              <a:t>prostredníctvom textu</a:t>
            </a:r>
            <a:r>
              <a:rPr lang="sk-SK" b="0" dirty="0"/>
              <a:t>.  Metódou KWL žiak </a:t>
            </a:r>
            <a:br>
              <a:rPr lang="sk-SK" b="0" dirty="0"/>
            </a:br>
            <a:r>
              <a:rPr lang="sk-SK" b="0" dirty="0"/>
              <a:t>získa prehľad </a:t>
            </a:r>
            <a:br>
              <a:rPr lang="sk-SK" b="0" dirty="0"/>
            </a:br>
            <a:r>
              <a:rPr lang="sk-SK" b="0" dirty="0"/>
              <a:t>o predchádzajúcich znalostiach o téme, dokáže sledovať </a:t>
            </a:r>
            <a:br>
              <a:rPr lang="sk-SK" b="0" dirty="0"/>
            </a:br>
            <a:r>
              <a:rPr lang="sk-SK" b="0" dirty="0"/>
              <a:t>a zhodnotiť proces vlastného učenia sa.</a:t>
            </a:r>
          </a:p>
        </p:txBody>
      </p:sp>
      <p:graphicFrame>
        <p:nvGraphicFramePr>
          <p:cNvPr id="2" name="Tabuľka 1">
            <a:extLst>
              <a:ext uri="{FF2B5EF4-FFF2-40B4-BE49-F238E27FC236}">
                <a16:creationId xmlns="" xmlns:a16="http://schemas.microsoft.com/office/drawing/2014/main" id="{F7067231-4A94-417B-A98C-494B696C4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54352"/>
              </p:ext>
            </p:extLst>
          </p:nvPr>
        </p:nvGraphicFramePr>
        <p:xfrm>
          <a:off x="3859480" y="2198930"/>
          <a:ext cx="5046791" cy="2460140"/>
        </p:xfrm>
        <a:graphic>
          <a:graphicData uri="http://schemas.openxmlformats.org/drawingml/2006/table">
            <a:tbl>
              <a:tblPr firstRow="1" bandRow="1" bandCol="1">
                <a:tableStyleId>{BC89EF96-8CEA-46FF-86C4-4CE0E7609802}</a:tableStyleId>
              </a:tblPr>
              <a:tblGrid>
                <a:gridCol w="1496290">
                  <a:extLst>
                    <a:ext uri="{9D8B030D-6E8A-4147-A177-3AD203B41FA5}">
                      <a16:colId xmlns="" xmlns:a16="http://schemas.microsoft.com/office/drawing/2014/main" val="1812060983"/>
                    </a:ext>
                  </a:extLst>
                </a:gridCol>
                <a:gridCol w="1587928">
                  <a:extLst>
                    <a:ext uri="{9D8B030D-6E8A-4147-A177-3AD203B41FA5}">
                      <a16:colId xmlns="" xmlns:a16="http://schemas.microsoft.com/office/drawing/2014/main" val="2173591435"/>
                    </a:ext>
                  </a:extLst>
                </a:gridCol>
                <a:gridCol w="1962573">
                  <a:extLst>
                    <a:ext uri="{9D8B030D-6E8A-4147-A177-3AD203B41FA5}">
                      <a16:colId xmlns="" xmlns:a16="http://schemas.microsoft.com/office/drawing/2014/main" val="880049496"/>
                    </a:ext>
                  </a:extLst>
                </a:gridCol>
              </a:tblGrid>
              <a:tr h="409653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>
                          <a:effectLst/>
                        </a:rPr>
                        <a:t>Téma: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8096565"/>
                  </a:ext>
                </a:extLst>
              </a:tr>
              <a:tr h="4096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>
                          <a:effectLst/>
                        </a:rPr>
                        <a:t>Vedel som ...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 dirty="0">
                          <a:effectLst/>
                        </a:rPr>
                        <a:t>Chcem vedieť ...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>
                          <a:effectLst/>
                        </a:rPr>
                        <a:t>Dozvedel som sa ...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72808634"/>
                  </a:ext>
                </a:extLst>
              </a:tr>
              <a:tr h="16408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220970" algn="l"/>
                        </a:tabLst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416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3397D6BC-113C-4822-9FDC-B4E5F0A55137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Predikčná karta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="" xmlns:a16="http://schemas.microsoft.com/office/drawing/2014/main" id="{3511AF20-8351-4299-A1B3-7100AA883E6B}"/>
              </a:ext>
            </a:extLst>
          </p:cNvPr>
          <p:cNvSpPr txBox="1">
            <a:spLocks/>
          </p:cNvSpPr>
          <p:nvPr/>
        </p:nvSpPr>
        <p:spPr>
          <a:xfrm>
            <a:off x="185971" y="1397174"/>
            <a:ext cx="3566520" cy="3868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sk-SK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k-SK" sz="1600" dirty="0"/>
              <a:t>Predikčná karta </a:t>
            </a:r>
            <a:r>
              <a:rPr lang="sk-SK" sz="1600" b="0" dirty="0"/>
              <a:t>aktivizuje predchádzajúce vedomosti a súčasne vytvára predvídanie nových informácií alebo konceptov (</a:t>
            </a:r>
            <a:r>
              <a:rPr lang="sk-SK" sz="1600" b="0" dirty="0" err="1"/>
              <a:t>Billmeyer</a:t>
            </a:r>
            <a:r>
              <a:rPr lang="sk-SK" sz="1600" b="0" dirty="0"/>
              <a:t>, R., &amp; </a:t>
            </a:r>
            <a:r>
              <a:rPr lang="sk-SK" sz="1600" b="0" dirty="0" err="1"/>
              <a:t>Barton</a:t>
            </a:r>
            <a:r>
              <a:rPr lang="sk-SK" sz="1600" b="0" dirty="0"/>
              <a:t>, M. L. , 1998). Používa sa pri práci s textom, pri frontálnom vyučovaní, kde učiteľ na základe svojej prípravy formuluje tvrdenia, o ktorých žiaci majú rozhodovať pred preberaním učiva, potom znovu pro preberaní učiva, pričom majú porovnávať výsledky svojich predikčných rozhodnutí. V prípade nesprávnych východiskových stanovísk vysvetliť svoje rozhodnutia výberu daného stanoviska. Rovnako efektívna môže byť táto stratégia pri bádateľsky orientovanej výučby.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24CBB86B-C344-4F4E-B62B-5AB33487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1" t="31267" r="38962" b="11006"/>
          <a:stretch/>
        </p:blipFill>
        <p:spPr>
          <a:xfrm>
            <a:off x="3893811" y="1633540"/>
            <a:ext cx="4768890" cy="363228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126F8901-F9DB-4375-837D-3A5F8E3C9917}"/>
              </a:ext>
            </a:extLst>
          </p:cNvPr>
          <p:cNvSpPr txBox="1"/>
          <p:nvPr/>
        </p:nvSpPr>
        <p:spPr>
          <a:xfrm>
            <a:off x="3915811" y="1355829"/>
            <a:ext cx="478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i="1" dirty="0"/>
              <a:t>Tabuľka: Predikčná karta počas preberania učiva </a:t>
            </a:r>
            <a:r>
              <a:rPr lang="sk-SK" sz="1200" i="1" dirty="0" err="1"/>
              <a:t>Protolytické</a:t>
            </a:r>
            <a:r>
              <a:rPr lang="sk-SK" sz="1200" i="1" dirty="0"/>
              <a:t> reakcie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="" xmlns:a16="http://schemas.microsoft.com/office/drawing/2014/main" id="{3F2B490B-AF5C-4CFD-B3BF-1B6792866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9" t="22276" r="39528" b="20063"/>
          <a:stretch/>
        </p:blipFill>
        <p:spPr>
          <a:xfrm>
            <a:off x="3906106" y="1633539"/>
            <a:ext cx="4773248" cy="3632285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A8ACDEDB-437F-40C1-B276-BE17F699F969}"/>
              </a:ext>
            </a:extLst>
          </p:cNvPr>
          <p:cNvSpPr txBox="1"/>
          <p:nvPr/>
        </p:nvSpPr>
        <p:spPr>
          <a:xfrm>
            <a:off x="3899159" y="1315825"/>
            <a:ext cx="47801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200" i="1" dirty="0"/>
              <a:t>Tabuľka: Predikčná karta počas preberania učiva Kyseliny a zásady</a:t>
            </a:r>
          </a:p>
        </p:txBody>
      </p:sp>
    </p:spTree>
    <p:extLst>
      <p:ext uri="{BB962C8B-B14F-4D97-AF65-F5344CB8AC3E}">
        <p14:creationId xmlns:p14="http://schemas.microsoft.com/office/powerpoint/2010/main" val="36024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3397D6BC-113C-4822-9FDC-B4E5F0A55137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T-karta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="" xmlns:a16="http://schemas.microsoft.com/office/drawing/2014/main" id="{3511AF20-8351-4299-A1B3-7100AA883E6B}"/>
              </a:ext>
            </a:extLst>
          </p:cNvPr>
          <p:cNvSpPr txBox="1">
            <a:spLocks/>
          </p:cNvSpPr>
          <p:nvPr/>
        </p:nvSpPr>
        <p:spPr>
          <a:xfrm>
            <a:off x="142839" y="1551757"/>
            <a:ext cx="3566520" cy="270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sk-SK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k-SK" sz="1800" b="0" dirty="0"/>
              <a:t>T-karta podporujúci pri vykonávaní nejakých činností, kde základným cieľom T-karty je deklarácia  hodnotiacich aspektov a rozpracovanie ich detailov formou kritérií (</a:t>
            </a:r>
            <a:r>
              <a:rPr lang="sk-SK" sz="1800" b="0" dirty="0" err="1"/>
              <a:t>Lénárd</a:t>
            </a:r>
            <a:r>
              <a:rPr lang="sk-SK" sz="1800" b="0" dirty="0"/>
              <a:t> &amp; </a:t>
            </a:r>
            <a:r>
              <a:rPr lang="sk-SK" sz="1800" b="0" dirty="0" err="1"/>
              <a:t>Rapos</a:t>
            </a:r>
            <a:r>
              <a:rPr lang="sk-SK" sz="1800" b="0" dirty="0"/>
              <a:t>, 2009). </a:t>
            </a:r>
          </a:p>
          <a:p>
            <a:r>
              <a:rPr lang="sk-SK" sz="1800" b="0" dirty="0"/>
              <a:t>T-karta však vo všeobecnosti slúži na systematizáciu učiva, akoby sme pripravili mozgu štruktúru informácií  pre ukladanie (</a:t>
            </a:r>
            <a:r>
              <a:rPr lang="sk-SK" sz="1800" b="0" dirty="0" err="1"/>
              <a:t>Wormeli</a:t>
            </a:r>
            <a:r>
              <a:rPr lang="sk-SK" sz="1800" b="0" dirty="0"/>
              <a:t>, 2004). 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126F8901-F9DB-4375-837D-3A5F8E3C9917}"/>
              </a:ext>
            </a:extLst>
          </p:cNvPr>
          <p:cNvSpPr txBox="1"/>
          <p:nvPr/>
        </p:nvSpPr>
        <p:spPr>
          <a:xfrm>
            <a:off x="3915811" y="1355829"/>
            <a:ext cx="478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i="1" dirty="0"/>
              <a:t>Tabuľka: Predikčná karta počas preberania učiva </a:t>
            </a:r>
            <a:r>
              <a:rPr lang="sk-SK" sz="1200" i="1" dirty="0" err="1"/>
              <a:t>Protolytické</a:t>
            </a:r>
            <a:r>
              <a:rPr lang="sk-SK" sz="1200" i="1" dirty="0"/>
              <a:t> reakcie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A8ACDEDB-437F-40C1-B276-BE17F699F969}"/>
              </a:ext>
            </a:extLst>
          </p:cNvPr>
          <p:cNvSpPr txBox="1"/>
          <p:nvPr/>
        </p:nvSpPr>
        <p:spPr>
          <a:xfrm>
            <a:off x="3899159" y="1315825"/>
            <a:ext cx="47801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200" i="1" dirty="0"/>
              <a:t>Tabuľka: Tabuľka nástroja T-karta k téme „Štruktúra atómu“</a:t>
            </a:r>
          </a:p>
        </p:txBody>
      </p:sp>
      <p:pic>
        <p:nvPicPr>
          <p:cNvPr id="2" name="Obrázok 1">
            <a:extLst>
              <a:ext uri="{FF2B5EF4-FFF2-40B4-BE49-F238E27FC236}">
                <a16:creationId xmlns="" xmlns:a16="http://schemas.microsoft.com/office/drawing/2014/main" id="{1FC17F4F-A931-4FA1-8CCD-1DC1DE090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5" t="25555" r="23680" b="17882"/>
          <a:stretch/>
        </p:blipFill>
        <p:spPr>
          <a:xfrm>
            <a:off x="3915811" y="1672832"/>
            <a:ext cx="4904088" cy="25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pre obsah 2">
            <a:extLst>
              <a:ext uri="{FF2B5EF4-FFF2-40B4-BE49-F238E27FC236}">
                <a16:creationId xmlns="" xmlns:a16="http://schemas.microsoft.com/office/drawing/2014/main" id="{A61FA278-9298-42E6-ACA9-E8E46A82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463" y="3443613"/>
            <a:ext cx="5725582" cy="202628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sk-SK" sz="2400" cap="all" dirty="0"/>
              <a:t>Zručnosti pre život</a:t>
            </a:r>
          </a:p>
          <a:p>
            <a:pPr marL="0" indent="0">
              <a:buNone/>
            </a:pPr>
            <a:r>
              <a:rPr lang="sk-SK" sz="2000" dirty="0"/>
              <a:t>     </a:t>
            </a:r>
            <a:r>
              <a:rPr lang="en-US" sz="2000" dirty="0" err="1"/>
              <a:t>Občiansk</a:t>
            </a:r>
            <a:r>
              <a:rPr lang="sk-SK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zodpovednosť</a:t>
            </a:r>
            <a:r>
              <a:rPr lang="en-US" sz="2000" dirty="0"/>
              <a:t> 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     </a:t>
            </a:r>
            <a:r>
              <a:rPr lang="en-US" sz="2000" dirty="0"/>
              <a:t>Glob</a:t>
            </a:r>
            <a:r>
              <a:rPr lang="sk-SK" sz="2000" dirty="0" err="1"/>
              <a:t>álne</a:t>
            </a:r>
            <a:r>
              <a:rPr lang="en-US" sz="2000" dirty="0"/>
              <a:t> </a:t>
            </a:r>
            <a:r>
              <a:rPr lang="en-US" sz="2000" dirty="0" err="1"/>
              <a:t>porozumenie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     Osobná a sociálna</a:t>
            </a:r>
            <a:r>
              <a:rPr lang="en-US" sz="2000" dirty="0"/>
              <a:t> </a:t>
            </a:r>
            <a:r>
              <a:rPr lang="sk-SK" sz="2000" dirty="0"/>
              <a:t> </a:t>
            </a:r>
            <a:r>
              <a:rPr lang="en-US" sz="2000" dirty="0" err="1"/>
              <a:t>zodpovednosť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     Vzdelanie </a:t>
            </a:r>
            <a:r>
              <a:rPr lang="en-US" sz="2000" dirty="0"/>
              <a:t>a </a:t>
            </a:r>
            <a:r>
              <a:rPr lang="en-US" sz="2000" dirty="0" err="1"/>
              <a:t>pripravenosť</a:t>
            </a:r>
            <a:r>
              <a:rPr lang="sk-SK" sz="2000" dirty="0"/>
              <a:t> pre zamestnanie</a:t>
            </a:r>
            <a:r>
              <a:rPr lang="sk-SK" dirty="0"/>
              <a:t/>
            </a:r>
            <a:br>
              <a:rPr lang="sk-SK" dirty="0"/>
            </a:br>
            <a:r>
              <a:rPr lang="en-US" sz="3200" dirty="0"/>
              <a:t/>
            </a:r>
            <a:br>
              <a:rPr lang="en-US" sz="3200" dirty="0"/>
            </a:br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4748D90-2F76-49D2-A747-00702624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254" y="250710"/>
            <a:ext cx="5439746" cy="999591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AKÉ ZRUČNOSTI SI VYŽADUJE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STOROČIE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7981A6E-E3BA-44A7-AD5D-DF7AF1CA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612" y="1250301"/>
            <a:ext cx="4268964" cy="169817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rabicParenR"/>
            </a:pPr>
            <a:r>
              <a:rPr lang="sk-SK" sz="2400" dirty="0"/>
              <a:t>KOGNITÍVNE ZRUČNOSTI</a:t>
            </a:r>
          </a:p>
          <a:p>
            <a:pPr marL="0" indent="0">
              <a:buNone/>
            </a:pPr>
            <a:r>
              <a:rPr lang="sk-SK" sz="2000" dirty="0"/>
              <a:t>      Kritické myslenie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sk-SK" sz="2000" dirty="0"/>
              <a:t>      Riešenie problémov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sk-SK" sz="2000" dirty="0"/>
              <a:t>      Kreativitu/tvorivosť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sk-SK" sz="2000" dirty="0"/>
              <a:t>      </a:t>
            </a:r>
            <a:r>
              <a:rPr lang="en-US" sz="2000" dirty="0"/>
              <a:t>Meta</a:t>
            </a:r>
            <a:r>
              <a:rPr lang="sk-SK" sz="2000" dirty="0" err="1"/>
              <a:t>kogníciu</a:t>
            </a:r>
            <a:endParaRPr lang="sk-SK" sz="2000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="" xmlns:a16="http://schemas.microsoft.com/office/drawing/2014/main" id="{BEEC11A9-3DAC-4F92-9EAA-212F2C5F4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4111" y="1745441"/>
            <a:ext cx="4460032" cy="242596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2) </a:t>
            </a:r>
            <a:r>
              <a:rPr lang="sk-SK" sz="2400" dirty="0"/>
              <a:t>ZRUČNOSTI PRE SYSTEMATICKÚ PRÁCU</a:t>
            </a:r>
          </a:p>
          <a:p>
            <a:pPr marL="0" indent="0">
              <a:buNone/>
            </a:pPr>
            <a:r>
              <a:rPr lang="sk-SK" sz="2200" dirty="0"/>
              <a:t>    Komunikácia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sk-SK" sz="2200" dirty="0"/>
              <a:t>    Spolupráca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sk-SK" sz="2200" dirty="0"/>
              <a:t>    Digitálna gramotnosť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sk-SK" sz="2200" dirty="0"/>
              <a:t>    Technologická gramotnosť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sk-SK" sz="2200" dirty="0"/>
              <a:t>    Iniciatíva</a:t>
            </a:r>
            <a:r>
              <a:rPr lang="en-US" sz="2200" dirty="0"/>
              <a:t> </a:t>
            </a:r>
            <a:r>
              <a:rPr lang="sk-SK" sz="2200" dirty="0"/>
              <a:t>a </a:t>
            </a:r>
            <a:r>
              <a:rPr lang="sk-SK" sz="2200" dirty="0" err="1"/>
              <a:t>sebarozvoj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23054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3397D6BC-113C-4822-9FDC-B4E5F0A55137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Pojmová mapa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="" xmlns:a16="http://schemas.microsoft.com/office/drawing/2014/main" id="{3511AF20-8351-4299-A1B3-7100AA883E6B}"/>
              </a:ext>
            </a:extLst>
          </p:cNvPr>
          <p:cNvSpPr txBox="1">
            <a:spLocks/>
          </p:cNvSpPr>
          <p:nvPr/>
        </p:nvSpPr>
        <p:spPr>
          <a:xfrm>
            <a:off x="185971" y="1397175"/>
            <a:ext cx="8405938" cy="3278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sk-SK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grafické zobrazenie kľúčových pojmov, prvkov, vlastností, procesov a väzieb medzi nimi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pomáha zhodnotiť úroveň porozumenia a analýzy učiva najmä v prípade rozsiahlejších tém (tematických celkov)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žiaci ich spravidla vytvárajú v závere tematického celku ako vyjadrenie ich osobného porozumenia súvislostí, väzieb a fungovania daného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pojmová mapa dáva spätnú informáciu aj žiakovi, lebo dokáže opísať hlavné časti a súvislosti v danej problematike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vyhodnocovanie učiteľom môže byť realizované sledovaním najčastejších prepojení, frekvencie výskytu pojmov, jedinečnosti vo vyjadrení súvislostí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proces tvorby a vyhodnocovania pojmových máp vytvorených žiakmi možno automatizovať v prostredí softvérových produktov s názvom „</a:t>
            </a:r>
            <a:r>
              <a:rPr lang="sk-SK" sz="1600" b="0" dirty="0" err="1"/>
              <a:t>Mind</a:t>
            </a:r>
            <a:r>
              <a:rPr lang="sk-SK" sz="1600" b="0" dirty="0"/>
              <a:t> </a:t>
            </a:r>
            <a:r>
              <a:rPr lang="sk-SK" sz="1600" b="0" dirty="0" err="1"/>
              <a:t>map</a:t>
            </a:r>
            <a:r>
              <a:rPr lang="sk-SK" sz="1600" b="0" dirty="0"/>
              <a:t>“ (z angl. mapa myšlienok)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b="0" dirty="0"/>
          </a:p>
        </p:txBody>
      </p:sp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7BE8215B-EAEA-45CB-9A60-32C799DA5955}"/>
              </a:ext>
            </a:extLst>
          </p:cNvPr>
          <p:cNvSpPr txBox="1"/>
          <p:nvPr/>
        </p:nvSpPr>
        <p:spPr>
          <a:xfrm>
            <a:off x="185971" y="5067244"/>
            <a:ext cx="390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dirty="0"/>
              <a:t>Zdroje:</a:t>
            </a:r>
          </a:p>
          <a:p>
            <a:r>
              <a:rPr lang="sk-SK" sz="800" dirty="0" err="1"/>
              <a:t>Prokša</a:t>
            </a:r>
            <a:r>
              <a:rPr lang="sk-SK" sz="800" dirty="0"/>
              <a:t>, M. (2007). </a:t>
            </a:r>
            <a:r>
              <a:rPr lang="sk-SK" sz="800" i="1" dirty="0"/>
              <a:t>Miroslav </a:t>
            </a:r>
            <a:r>
              <a:rPr lang="sk-SK" sz="800" i="1" dirty="0" err="1"/>
              <a:t>Prokša</a:t>
            </a:r>
            <a:r>
              <a:rPr lang="sk-SK" sz="800" dirty="0"/>
              <a:t>. </a:t>
            </a:r>
            <a:r>
              <a:rPr lang="sk-SK" sz="800" i="1" dirty="0"/>
              <a:t>Inovačné trendy v prírodovednom vzdelávaní</a:t>
            </a:r>
            <a:r>
              <a:rPr lang="sk-SK" sz="800" dirty="0"/>
              <a:t>. Trnava.</a:t>
            </a:r>
          </a:p>
        </p:txBody>
      </p:sp>
    </p:spTree>
    <p:extLst>
      <p:ext uri="{BB962C8B-B14F-4D97-AF65-F5344CB8AC3E}">
        <p14:creationId xmlns:p14="http://schemas.microsoft.com/office/powerpoint/2010/main" val="3818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3397D6BC-113C-4822-9FDC-B4E5F0A55137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Pojmová mapa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="" xmlns:a16="http://schemas.microsoft.com/office/drawing/2014/main" id="{3511AF20-8351-4299-A1B3-7100AA883E6B}"/>
              </a:ext>
            </a:extLst>
          </p:cNvPr>
          <p:cNvSpPr txBox="1">
            <a:spLocks/>
          </p:cNvSpPr>
          <p:nvPr/>
        </p:nvSpPr>
        <p:spPr>
          <a:xfrm>
            <a:off x="185970" y="1397174"/>
            <a:ext cx="8440445" cy="3670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sk-SK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k-SK" sz="1600" dirty="0"/>
              <a:t>Kroky pri vytváraní pojmových máp</a:t>
            </a:r>
          </a:p>
          <a:p>
            <a:r>
              <a:rPr lang="sk-SK" sz="1400" b="0" dirty="0"/>
              <a:t>Ak chceme, aby žiakom nerobil proces tvorby pojmových máp problémy, mali by sme im na začiatku pomôcť určitým rozkrokovaním takejto činnosti. Celý proces tvorby máp možno rozdeliť napríklad takto: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Výber. V prípade, že pojmovú mapu máme vytvoriť z istého súvislého textu (teda nemáme </a:t>
            </a:r>
            <a:br>
              <a:rPr lang="sk-SK" sz="1600" b="0" dirty="0"/>
            </a:br>
            <a:r>
              <a:rPr lang="sk-SK" sz="1600" b="0" dirty="0"/>
              <a:t>k dispozícii už hotový výber pojmov), zameriame sa na tému a určíme kľúčové pojmy.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Zoradenie. Zoradíme pojmy od najabstraktnejších a všeobecných až po konkrétne a špecifické (v kontexte okruhu pojmov, s ktorými pracujú).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Zhrnutie. Združíme pojmy, ktoré sú na rovnakej úrovni abstrakcie a tie, ktoré majú blízke vzájomné vzťahy.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Usporiadanie. Rozhodneme sa pre typ pojmovej mapy a vybrané pojmy usporiadame </a:t>
            </a:r>
            <a:br>
              <a:rPr lang="sk-SK" sz="1600" b="0" dirty="0"/>
            </a:br>
            <a:r>
              <a:rPr lang="sk-SK" sz="1600" b="0" dirty="0"/>
              <a:t>do diagramu.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Prepojenie a jeho charakterizácia. Pojmy prepojíme čiarami a nad každý spoj napíšeme stručnú charakterizáciu vyznačenej súvislosti.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b="0" dirty="0"/>
          </a:p>
        </p:txBody>
      </p:sp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7BE8215B-EAEA-45CB-9A60-32C799DA5955}"/>
              </a:ext>
            </a:extLst>
          </p:cNvPr>
          <p:cNvSpPr txBox="1"/>
          <p:nvPr/>
        </p:nvSpPr>
        <p:spPr>
          <a:xfrm>
            <a:off x="185971" y="5067244"/>
            <a:ext cx="390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dirty="0"/>
              <a:t>Zdroje:</a:t>
            </a:r>
          </a:p>
          <a:p>
            <a:r>
              <a:rPr lang="sk-SK" sz="800" dirty="0" err="1"/>
              <a:t>Prokša</a:t>
            </a:r>
            <a:r>
              <a:rPr lang="sk-SK" sz="800" dirty="0"/>
              <a:t>, M. (2007). </a:t>
            </a:r>
            <a:r>
              <a:rPr lang="sk-SK" sz="800" i="1" dirty="0"/>
              <a:t>Miroslav </a:t>
            </a:r>
            <a:r>
              <a:rPr lang="sk-SK" sz="800" i="1" dirty="0" err="1"/>
              <a:t>Prokša</a:t>
            </a:r>
            <a:r>
              <a:rPr lang="sk-SK" sz="800" dirty="0"/>
              <a:t>. </a:t>
            </a:r>
            <a:r>
              <a:rPr lang="sk-SK" sz="800" i="1" dirty="0"/>
              <a:t>Inovačné trendy v prírodovednom vzdelávaní</a:t>
            </a:r>
            <a:r>
              <a:rPr lang="sk-SK" sz="800" dirty="0"/>
              <a:t>. Trnava.</a:t>
            </a:r>
          </a:p>
        </p:txBody>
      </p:sp>
    </p:spTree>
    <p:extLst>
      <p:ext uri="{BB962C8B-B14F-4D97-AF65-F5344CB8AC3E}">
        <p14:creationId xmlns:p14="http://schemas.microsoft.com/office/powerpoint/2010/main" val="23777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>
            <a:extLst>
              <a:ext uri="{FF2B5EF4-FFF2-40B4-BE49-F238E27FC236}">
                <a16:creationId xmlns="" xmlns:a16="http://schemas.microsoft.com/office/drawing/2014/main" id="{C8CF1E87-C31B-4156-BED3-B2211FA3651C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Pojmová mapa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0B3A1A51-EEFC-4680-A982-57E79BB1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7" t="24926" r="38302" b="8323"/>
          <a:stretch/>
        </p:blipFill>
        <p:spPr>
          <a:xfrm>
            <a:off x="215662" y="1268083"/>
            <a:ext cx="3907764" cy="343331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FB4BF34D-5482-45D5-9056-B490DC195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9" t="20062" r="43585" b="7988"/>
          <a:stretch/>
        </p:blipFill>
        <p:spPr>
          <a:xfrm>
            <a:off x="4313208" y="1268083"/>
            <a:ext cx="4804914" cy="37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3397D6BC-113C-4822-9FDC-B4E5F0A55137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653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Pojmová mapa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="" xmlns:a16="http://schemas.microsoft.com/office/drawing/2014/main" id="{3511AF20-8351-4299-A1B3-7100AA883E6B}"/>
              </a:ext>
            </a:extLst>
          </p:cNvPr>
          <p:cNvSpPr txBox="1">
            <a:spLocks/>
          </p:cNvSpPr>
          <p:nvPr/>
        </p:nvSpPr>
        <p:spPr>
          <a:xfrm>
            <a:off x="185970" y="1397175"/>
            <a:ext cx="8440445" cy="270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sk-SK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k-SK" sz="1600" dirty="0"/>
              <a:t>Odporúčané hodnotiace kritéria: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za každé prijateľné slovne charakterizované spojenie dvoch pojmov prideliť jeden bod (prípadne prideliť 3 body pojem-tvrdenie-pojem),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za každú akceptovateľnú hierarchickú úroveň v pojmovej mape prideliť päť bodov,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za každé prijateľné slovne charakterizované krížové spojenie pojmov (spojenie dvoch vecne rôznych pojmov na rôznej hierarchickej úrovni) priznať desať bodov. Menej významné krížové spojenia ohodnotiť dvomi bodmi,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b="0" dirty="0"/>
              <a:t>za určenie konkrétnych príkladov, teda odlíšenie všeobecných pojmov od konkrétností, dávať za každý určený príklad v pojmovej mape jeden bod (</a:t>
            </a:r>
            <a:r>
              <a:rPr lang="sk-SK" sz="1600" b="0" dirty="0" err="1"/>
              <a:t>Prokša</a:t>
            </a:r>
            <a:r>
              <a:rPr lang="sk-SK" sz="1600" b="0" dirty="0"/>
              <a:t>, 2007).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b="0" dirty="0"/>
          </a:p>
        </p:txBody>
      </p:sp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7BE8215B-EAEA-45CB-9A60-32C799DA5955}"/>
              </a:ext>
            </a:extLst>
          </p:cNvPr>
          <p:cNvSpPr txBox="1"/>
          <p:nvPr/>
        </p:nvSpPr>
        <p:spPr>
          <a:xfrm>
            <a:off x="185971" y="5067244"/>
            <a:ext cx="390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dirty="0"/>
              <a:t>Zdroje:</a:t>
            </a:r>
          </a:p>
          <a:p>
            <a:r>
              <a:rPr lang="sk-SK" sz="800" dirty="0" err="1"/>
              <a:t>Prokša</a:t>
            </a:r>
            <a:r>
              <a:rPr lang="sk-SK" sz="800" dirty="0"/>
              <a:t>, M. (2007). </a:t>
            </a:r>
            <a:r>
              <a:rPr lang="sk-SK" sz="800" i="1" dirty="0"/>
              <a:t>Miroslav </a:t>
            </a:r>
            <a:r>
              <a:rPr lang="sk-SK" sz="800" i="1" dirty="0" err="1"/>
              <a:t>Prokša</a:t>
            </a:r>
            <a:r>
              <a:rPr lang="sk-SK" sz="800" dirty="0"/>
              <a:t>. </a:t>
            </a:r>
            <a:r>
              <a:rPr lang="sk-SK" sz="800" i="1" dirty="0"/>
              <a:t>Inovačné trendy v prírodovednom vzdelávaní</a:t>
            </a:r>
            <a:r>
              <a:rPr lang="sk-SK" sz="800" dirty="0"/>
              <a:t>. Trnava.</a:t>
            </a:r>
          </a:p>
        </p:txBody>
      </p:sp>
    </p:spTree>
    <p:extLst>
      <p:ext uri="{BB962C8B-B14F-4D97-AF65-F5344CB8AC3E}">
        <p14:creationId xmlns:p14="http://schemas.microsoft.com/office/powerpoint/2010/main" val="14009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3397D6BC-113C-4822-9FDC-B4E5F0A55137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1514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Esej ...</a:t>
            </a:r>
          </a:p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kritické myslenie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="" xmlns:a16="http://schemas.microsoft.com/office/drawing/2014/main" id="{FE65E86D-08CF-44BC-B212-5954B033E822}"/>
              </a:ext>
            </a:extLst>
          </p:cNvPr>
          <p:cNvSpPr/>
          <p:nvPr/>
        </p:nvSpPr>
        <p:spPr>
          <a:xfrm>
            <a:off x="1082615" y="2040148"/>
            <a:ext cx="6978770" cy="277770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k-SK" sz="1600" dirty="0">
                <a:solidFill>
                  <a:schemeClr val="dk1"/>
                </a:solidFill>
              </a:rPr>
              <a:t>Jazykovedci (Mistrík 1974, </a:t>
            </a:r>
            <a:r>
              <a:rPr lang="sk-SK" sz="1600" dirty="0" err="1">
                <a:solidFill>
                  <a:schemeClr val="dk1"/>
                </a:solidFill>
              </a:rPr>
              <a:t>Gómez-Martínez</a:t>
            </a:r>
            <a:r>
              <a:rPr lang="sk-SK" sz="1600" dirty="0">
                <a:solidFill>
                  <a:schemeClr val="dk1"/>
                </a:solidFill>
              </a:rPr>
              <a:t>, 1996) definujú esej ako literárnu formu, žáner, v ktorom je vtipne, duchaplne, živo napísaná úvaha s odbornou, najmä literárno-umeleckou alebo filozofickou tematikou. Jedným zo základných príznakov esejistického štýlu je subjektívnosť.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k-SK" sz="1600" dirty="0">
                <a:solidFill>
                  <a:schemeClr val="dk1"/>
                </a:solidFill>
              </a:rPr>
              <a:t>V prírodovedných predmetoch možno uplatniť tzv. argumentujúce (</a:t>
            </a:r>
            <a:r>
              <a:rPr lang="sk-SK" sz="1600" dirty="0" err="1">
                <a:solidFill>
                  <a:schemeClr val="dk1"/>
                </a:solidFill>
              </a:rPr>
              <a:t>argumentative</a:t>
            </a:r>
            <a:r>
              <a:rPr lang="sk-SK" sz="1600" dirty="0">
                <a:solidFill>
                  <a:schemeClr val="dk1"/>
                </a:solidFill>
              </a:rPr>
              <a:t> </a:t>
            </a:r>
            <a:r>
              <a:rPr lang="sk-SK" sz="1600" dirty="0" err="1">
                <a:solidFill>
                  <a:schemeClr val="dk1"/>
                </a:solidFill>
              </a:rPr>
              <a:t>essay</a:t>
            </a:r>
            <a:r>
              <a:rPr lang="sk-SK" sz="1600" dirty="0">
                <a:solidFill>
                  <a:schemeClr val="dk1"/>
                </a:solidFill>
              </a:rPr>
              <a:t>) a kritické  (</a:t>
            </a:r>
            <a:r>
              <a:rPr lang="sk-SK" sz="1600" dirty="0" err="1">
                <a:solidFill>
                  <a:schemeClr val="dk1"/>
                </a:solidFill>
              </a:rPr>
              <a:t>critical</a:t>
            </a:r>
            <a:r>
              <a:rPr lang="sk-SK" sz="1600" dirty="0">
                <a:solidFill>
                  <a:schemeClr val="dk1"/>
                </a:solidFill>
              </a:rPr>
              <a:t> </a:t>
            </a:r>
            <a:r>
              <a:rPr lang="sk-SK" sz="1600" dirty="0" err="1">
                <a:solidFill>
                  <a:schemeClr val="dk1"/>
                </a:solidFill>
              </a:rPr>
              <a:t>essay</a:t>
            </a:r>
            <a:r>
              <a:rPr lang="sk-SK" sz="1600" dirty="0">
                <a:solidFill>
                  <a:schemeClr val="dk1"/>
                </a:solidFill>
              </a:rPr>
              <a:t>) eseje (</a:t>
            </a:r>
            <a:r>
              <a:rPr lang="sk-SK" sz="1600" dirty="0" err="1">
                <a:solidFill>
                  <a:schemeClr val="dk1"/>
                </a:solidFill>
              </a:rPr>
              <a:t>Guide</a:t>
            </a:r>
            <a:r>
              <a:rPr lang="sk-SK" sz="1600" dirty="0">
                <a:solidFill>
                  <a:schemeClr val="dk1"/>
                </a:solidFill>
              </a:rPr>
              <a:t> to </a:t>
            </a:r>
            <a:r>
              <a:rPr lang="sk-SK" sz="1600" dirty="0" err="1">
                <a:solidFill>
                  <a:schemeClr val="dk1"/>
                </a:solidFill>
              </a:rPr>
              <a:t>Different</a:t>
            </a:r>
            <a:r>
              <a:rPr lang="sk-SK" sz="1600" dirty="0">
                <a:solidFill>
                  <a:schemeClr val="dk1"/>
                </a:solidFill>
              </a:rPr>
              <a:t> </a:t>
            </a:r>
            <a:r>
              <a:rPr lang="sk-SK" sz="1600" dirty="0" err="1">
                <a:solidFill>
                  <a:schemeClr val="dk1"/>
                </a:solidFill>
              </a:rPr>
              <a:t>Kinds</a:t>
            </a:r>
            <a:r>
              <a:rPr lang="sk-SK" sz="1600" dirty="0">
                <a:solidFill>
                  <a:schemeClr val="dk1"/>
                </a:solidFill>
              </a:rPr>
              <a:t> of </a:t>
            </a:r>
            <a:r>
              <a:rPr lang="sk-SK" sz="1600" dirty="0" err="1">
                <a:solidFill>
                  <a:schemeClr val="dk1"/>
                </a:solidFill>
              </a:rPr>
              <a:t>Essays</a:t>
            </a:r>
            <a:r>
              <a:rPr lang="sk-SK" sz="1600" dirty="0">
                <a:solidFill>
                  <a:schemeClr val="dk1"/>
                </a:solidFill>
              </a:rPr>
              <a:t>, 2010). Kým v argumentujúcej eseji pisateľ presviedča čitateľa o správnosti svojho názoru, v kritickej zase analyzuje silné a slabé stránky alebo metódy práce iného autora.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k-SK" sz="1600" dirty="0">
                <a:solidFill>
                  <a:schemeClr val="dk1"/>
                </a:solidFill>
              </a:rPr>
              <a:t>M. Ružička prezentuje svoje skúsenosti s písaním esejí na témy z environmentálnej ekológie u študentov. Tvrdí, že z esejí cítiť, ako si ich autori hľadajú a formujú svoj postoj k životnému prostrediu (Ružička, 2007). </a:t>
            </a:r>
          </a:p>
        </p:txBody>
      </p:sp>
    </p:spTree>
    <p:extLst>
      <p:ext uri="{BB962C8B-B14F-4D97-AF65-F5344CB8AC3E}">
        <p14:creationId xmlns:p14="http://schemas.microsoft.com/office/powerpoint/2010/main" val="26361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62F0461-1D6A-4F1F-B693-739AB673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28" y="1449238"/>
            <a:ext cx="8731011" cy="4045789"/>
          </a:xfrm>
        </p:spPr>
        <p:txBody>
          <a:bodyPr/>
          <a:lstStyle/>
          <a:p>
            <a:pPr marL="0" indent="0">
              <a:buNone/>
            </a:pPr>
            <a:r>
              <a:rPr lang="sk-SK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VÝSKUM</a:t>
            </a:r>
          </a:p>
          <a:p>
            <a:pPr marL="0" indent="0">
              <a:buNone/>
            </a:pPr>
            <a:r>
              <a:rPr lang="sk-SK" sz="2000" b="1" dirty="0"/>
              <a:t>Príklad eseje na Gymnáziu J. A. </a:t>
            </a:r>
            <a:r>
              <a:rPr lang="sk-SK" sz="2000" b="1" dirty="0" err="1"/>
              <a:t>Raymana</a:t>
            </a:r>
            <a:r>
              <a:rPr lang="sk-SK" sz="2000" b="1" dirty="0"/>
              <a:t> v Prešove:</a:t>
            </a:r>
            <a:endParaRPr lang="sk-SK" sz="2000" dirty="0"/>
          </a:p>
          <a:p>
            <a:pPr marL="0" indent="0">
              <a:buNone/>
            </a:pPr>
            <a:r>
              <a:rPr lang="sk-SK" sz="2000" i="1" dirty="0"/>
              <a:t>Výskumný problém</a:t>
            </a:r>
            <a:r>
              <a:rPr lang="sk-SK" sz="2000" dirty="0"/>
              <a:t>: </a:t>
            </a:r>
          </a:p>
          <a:p>
            <a:pPr marL="0" indent="0">
              <a:buNone/>
            </a:pPr>
            <a:r>
              <a:rPr lang="sk-SK" sz="2000" dirty="0"/>
              <a:t>Ako podporí alternatívny spôsob výučby - pomocou modelov vodíkového autíčka  environmentálne problémy a väčšiu názornosť prepojenia praxe s teóriou rozvoj vedeckých spôsobilostí?  Esej študenti písali týždeň po ukončení projektového vyučovania - ak sa študent zúčastnil projektového vyučovania, mal by na záver vedieť prezentovať nadobudnuté vedomosti, skúsenosti a zručnosti v písanej forme, a tak prejaviť schopnosť kritického, hodnotiaceho myslenia, vedieť zaujať </a:t>
            </a:r>
            <a:r>
              <a:rPr lang="sk-SK" sz="2000" dirty="0" err="1"/>
              <a:t>proenvironmentálne</a:t>
            </a:r>
            <a:r>
              <a:rPr lang="sk-SK" sz="2000" dirty="0"/>
              <a:t> postoje, v ktorých chápe, analyzuje a hodnotí vzťahy medzi človekom a jeho životným prostredím, a chápe súvislosti medzi lokálnymi a globálnymi problémami (Štátny vzdelávací program, 2008).</a:t>
            </a:r>
          </a:p>
        </p:txBody>
      </p:sp>
      <p:sp>
        <p:nvSpPr>
          <p:cNvPr id="4" name="Nadpis 1">
            <a:extLst>
              <a:ext uri="{FF2B5EF4-FFF2-40B4-BE49-F238E27FC236}">
                <a16:creationId xmlns="" xmlns:a16="http://schemas.microsoft.com/office/drawing/2014/main" id="{89529A9A-EB8A-4703-AEA8-611BD00E3782}"/>
              </a:ext>
            </a:extLst>
          </p:cNvPr>
          <p:cNvSpPr txBox="1">
            <a:spLocks/>
          </p:cNvSpPr>
          <p:nvPr/>
        </p:nvSpPr>
        <p:spPr>
          <a:xfrm>
            <a:off x="3467819" y="331669"/>
            <a:ext cx="5676181" cy="1514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Esej ...</a:t>
            </a:r>
          </a:p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kritické myslenie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4F0E883D-CEC7-482E-BD25-5AAED37C2E9F}"/>
              </a:ext>
            </a:extLst>
          </p:cNvPr>
          <p:cNvSpPr txBox="1"/>
          <p:nvPr/>
        </p:nvSpPr>
        <p:spPr>
          <a:xfrm>
            <a:off x="215661" y="1870047"/>
            <a:ext cx="8531524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cs-CZ" b="1" dirty="0"/>
          </a:p>
          <a:p>
            <a:endParaRPr lang="cs-CZ" b="1" dirty="0"/>
          </a:p>
          <a:p>
            <a:r>
              <a:rPr lang="cs-CZ" b="1" dirty="0"/>
              <a:t>Úloha:</a:t>
            </a:r>
          </a:p>
          <a:p>
            <a:endParaRPr lang="sk-SK" dirty="0"/>
          </a:p>
          <a:p>
            <a:r>
              <a:rPr lang="cs-CZ" b="1" i="1" dirty="0"/>
              <a:t>„Vašou úlohou je </a:t>
            </a:r>
            <a:r>
              <a:rPr lang="sk-SK" b="1" i="1" dirty="0"/>
              <a:t>napísať</a:t>
            </a:r>
            <a:r>
              <a:rPr lang="cs-CZ" b="1" i="1" dirty="0"/>
              <a:t> </a:t>
            </a:r>
            <a:r>
              <a:rPr lang="cs-CZ" b="1" i="1" dirty="0" err="1"/>
              <a:t>otvorený</a:t>
            </a:r>
            <a:r>
              <a:rPr lang="cs-CZ" b="1" i="1" dirty="0"/>
              <a:t> list primátorovi </a:t>
            </a:r>
            <a:r>
              <a:rPr lang="cs-CZ" b="1" i="1" dirty="0" err="1"/>
              <a:t>mesta</a:t>
            </a:r>
            <a:r>
              <a:rPr lang="cs-CZ" b="1" i="1" dirty="0"/>
              <a:t> Prešov, v </a:t>
            </a:r>
            <a:r>
              <a:rPr lang="cs-CZ" b="1" i="1" dirty="0" err="1"/>
              <a:t>ktorom</a:t>
            </a:r>
            <a:r>
              <a:rPr lang="cs-CZ" b="1" i="1" dirty="0"/>
              <a:t> navrhujete </a:t>
            </a:r>
            <a:r>
              <a:rPr lang="cs-CZ" b="1" i="1" dirty="0" err="1"/>
              <a:t>podporiť</a:t>
            </a:r>
            <a:r>
              <a:rPr lang="cs-CZ" b="1" i="1" dirty="0"/>
              <a:t> </a:t>
            </a:r>
            <a:r>
              <a:rPr lang="cs-CZ" b="1" i="1" dirty="0" err="1"/>
              <a:t>kúpu</a:t>
            </a:r>
            <a:r>
              <a:rPr lang="cs-CZ" b="1" i="1" dirty="0"/>
              <a:t> vodíkových </a:t>
            </a:r>
            <a:r>
              <a:rPr lang="cs-CZ" b="1" i="1" dirty="0" err="1"/>
              <a:t>autobusov</a:t>
            </a:r>
            <a:r>
              <a:rPr lang="cs-CZ" b="1" i="1" dirty="0"/>
              <a:t> </a:t>
            </a:r>
            <a:r>
              <a:rPr lang="cs-CZ" b="1" i="1" dirty="0" err="1"/>
              <a:t>pre</a:t>
            </a:r>
            <a:r>
              <a:rPr lang="cs-CZ" b="1" i="1" dirty="0"/>
              <a:t> MHD. </a:t>
            </a:r>
            <a:r>
              <a:rPr lang="cs-CZ" b="1" i="1" dirty="0" err="1"/>
              <a:t>Vyjadrite</a:t>
            </a:r>
            <a:r>
              <a:rPr lang="cs-CZ" b="1" i="1" dirty="0"/>
              <a:t> v </a:t>
            </a:r>
            <a:r>
              <a:rPr lang="cs-CZ" b="1" i="1" dirty="0" err="1"/>
              <a:t>ňom</a:t>
            </a:r>
            <a:r>
              <a:rPr lang="cs-CZ" b="1" i="1" dirty="0"/>
              <a:t> argumenty za ale aj proti a </a:t>
            </a:r>
            <a:r>
              <a:rPr lang="cs-CZ" b="1" i="1" dirty="0" err="1"/>
              <a:t>dôvod</a:t>
            </a:r>
            <a:r>
              <a:rPr lang="cs-CZ" b="1" i="1" dirty="0"/>
              <a:t>, </a:t>
            </a:r>
            <a:r>
              <a:rPr lang="cs-CZ" b="1" i="1" dirty="0" err="1"/>
              <a:t>prečo</a:t>
            </a:r>
            <a:r>
              <a:rPr lang="cs-CZ" b="1" i="1" dirty="0"/>
              <a:t> </a:t>
            </a:r>
            <a:r>
              <a:rPr lang="cs-CZ" b="1" i="1" dirty="0" err="1"/>
              <a:t>ste</a:t>
            </a:r>
            <a:r>
              <a:rPr lang="cs-CZ" b="1" i="1" dirty="0"/>
              <a:t> </a:t>
            </a:r>
            <a:r>
              <a:rPr lang="cs-CZ" b="1" i="1" dirty="0" err="1"/>
              <a:t>presvedčený</a:t>
            </a:r>
            <a:r>
              <a:rPr lang="cs-CZ" b="1" i="1" dirty="0"/>
              <a:t> o </a:t>
            </a:r>
            <a:r>
              <a:rPr lang="cs-CZ" b="1" i="1" dirty="0" err="1"/>
              <a:t>svojom</a:t>
            </a:r>
            <a:r>
              <a:rPr lang="cs-CZ" b="1" i="1" dirty="0"/>
              <a:t> názore.“</a:t>
            </a:r>
            <a:r>
              <a:rPr lang="cs-CZ" b="1" dirty="0"/>
              <a:t> </a:t>
            </a:r>
          </a:p>
          <a:p>
            <a:endParaRPr lang="cs-CZ" b="1" dirty="0"/>
          </a:p>
          <a:p>
            <a:endParaRPr lang="sk-SK" dirty="0"/>
          </a:p>
          <a:p>
            <a:r>
              <a:rPr lang="cs-CZ" dirty="0" err="1"/>
              <a:t>Priestor</a:t>
            </a:r>
            <a:r>
              <a:rPr lang="cs-CZ" dirty="0"/>
              <a:t> 45 </a:t>
            </a:r>
            <a:r>
              <a:rPr lang="cs-CZ" dirty="0" err="1"/>
              <a:t>minút</a:t>
            </a:r>
            <a:r>
              <a:rPr lang="cs-CZ" dirty="0"/>
              <a:t> (na </a:t>
            </a:r>
            <a:r>
              <a:rPr lang="cs-CZ" dirty="0" err="1"/>
              <a:t>vyučovacej</a:t>
            </a:r>
            <a:r>
              <a:rPr lang="cs-CZ" dirty="0"/>
              <a:t> </a:t>
            </a:r>
            <a:r>
              <a:rPr lang="cs-CZ" dirty="0" err="1"/>
              <a:t>hodine</a:t>
            </a:r>
            <a:r>
              <a:rPr lang="cs-CZ" dirty="0"/>
              <a:t>) a list by </a:t>
            </a:r>
            <a:r>
              <a:rPr lang="cs-CZ" dirty="0" err="1"/>
              <a:t>nemal</a:t>
            </a:r>
            <a:r>
              <a:rPr lang="cs-CZ" dirty="0"/>
              <a:t> </a:t>
            </a:r>
            <a:r>
              <a:rPr lang="cs-CZ" dirty="0" err="1"/>
              <a:t>presiahnúť</a:t>
            </a:r>
            <a:r>
              <a:rPr lang="cs-CZ" dirty="0"/>
              <a:t> </a:t>
            </a:r>
            <a:r>
              <a:rPr lang="cs-CZ" dirty="0" err="1"/>
              <a:t>dĺžku</a:t>
            </a:r>
            <a:r>
              <a:rPr lang="cs-CZ" dirty="0"/>
              <a:t> strany A4. </a:t>
            </a:r>
            <a:r>
              <a:rPr lang="cs-CZ" dirty="0" err="1"/>
              <a:t>Hodnotenie</a:t>
            </a:r>
            <a:r>
              <a:rPr lang="cs-CZ" dirty="0"/>
              <a:t> bolo </a:t>
            </a:r>
            <a:r>
              <a:rPr lang="cs-CZ" dirty="0" err="1"/>
              <a:t>rozdelené</a:t>
            </a:r>
            <a:r>
              <a:rPr lang="cs-CZ" dirty="0"/>
              <a:t> do </a:t>
            </a:r>
            <a:r>
              <a:rPr lang="cs-CZ" dirty="0" err="1"/>
              <a:t>štyroch</a:t>
            </a:r>
            <a:r>
              <a:rPr lang="cs-CZ" dirty="0"/>
              <a:t> oblastí: kritické </a:t>
            </a:r>
            <a:r>
              <a:rPr lang="cs-CZ" dirty="0" err="1"/>
              <a:t>myslenie</a:t>
            </a:r>
            <a:r>
              <a:rPr lang="cs-CZ" dirty="0"/>
              <a:t>, </a:t>
            </a:r>
            <a:r>
              <a:rPr lang="cs-CZ" dirty="0" err="1"/>
              <a:t>vedomosti</a:t>
            </a:r>
            <a:r>
              <a:rPr lang="cs-CZ" dirty="0"/>
              <a:t>, </a:t>
            </a:r>
            <a:r>
              <a:rPr lang="cs-CZ" dirty="0" err="1"/>
              <a:t>vyjadrovanie</a:t>
            </a:r>
            <a:r>
              <a:rPr lang="cs-CZ" dirty="0"/>
              <a:t> </a:t>
            </a:r>
            <a:r>
              <a:rPr lang="cs-CZ" dirty="0" err="1"/>
              <a:t>myšlienok</a:t>
            </a:r>
            <a:r>
              <a:rPr lang="cs-CZ" dirty="0"/>
              <a:t> a </a:t>
            </a:r>
            <a:r>
              <a:rPr lang="cs-CZ" dirty="0" err="1"/>
              <a:t>environmentálne</a:t>
            </a:r>
            <a:r>
              <a:rPr lang="cs-CZ" dirty="0"/>
              <a:t> postoje. </a:t>
            </a:r>
          </a:p>
          <a:p>
            <a:endParaRPr lang="sk-SK" sz="1200" dirty="0"/>
          </a:p>
        </p:txBody>
      </p:sp>
      <p:sp>
        <p:nvSpPr>
          <p:cNvPr id="6" name="Obdĺžnik 5">
            <a:extLst>
              <a:ext uri="{FF2B5EF4-FFF2-40B4-BE49-F238E27FC236}">
                <a16:creationId xmlns="" xmlns:a16="http://schemas.microsoft.com/office/drawing/2014/main" id="{E1D2FFD6-2F13-4068-8D31-70C7AA4B23A9}"/>
              </a:ext>
            </a:extLst>
          </p:cNvPr>
          <p:cNvSpPr/>
          <p:nvPr/>
        </p:nvSpPr>
        <p:spPr>
          <a:xfrm>
            <a:off x="215661" y="5255589"/>
            <a:ext cx="80398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DZURIŠINOVÁ, Z., PROKŠA, M. 2011. </a:t>
            </a:r>
            <a:r>
              <a:rPr lang="en-US" sz="800" i="1" dirty="0">
                <a:solidFill>
                  <a:srgbClr val="000000"/>
                </a:solidFill>
                <a:latin typeface="Arial Narrow" panose="020B0606020202030204" pitchFamily="34" charset="0"/>
              </a:rPr>
              <a:t>Analysis of  Experience in Environmental Project Teaching Using Essay as a Feedback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. Problems of Education in the 21st Century. 35(35), p. 46 – 57. ISSN 1822-7864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23975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="" xmlns:a16="http://schemas.microsoft.com/office/drawing/2014/main" id="{C5C998C9-F185-4881-ADAD-BCE2970E2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84" t="16853" r="31405" b="4641"/>
          <a:stretch/>
        </p:blipFill>
        <p:spPr>
          <a:xfrm>
            <a:off x="129396" y="102370"/>
            <a:ext cx="4442604" cy="5315019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="" xmlns:a16="http://schemas.microsoft.com/office/drawing/2014/main" id="{70BE0230-CA3F-4E88-AA61-8846BB42A260}"/>
              </a:ext>
            </a:extLst>
          </p:cNvPr>
          <p:cNvSpPr txBox="1">
            <a:spLocks/>
          </p:cNvSpPr>
          <p:nvPr/>
        </p:nvSpPr>
        <p:spPr>
          <a:xfrm>
            <a:off x="5249173" y="314416"/>
            <a:ext cx="3683479" cy="1514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Esej ...</a:t>
            </a:r>
          </a:p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kritické myslenie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1C0E51AA-6434-471D-A78F-79E7AD95099A}"/>
              </a:ext>
            </a:extLst>
          </p:cNvPr>
          <p:cNvSpPr txBox="1"/>
          <p:nvPr/>
        </p:nvSpPr>
        <p:spPr>
          <a:xfrm>
            <a:off x="1726969" y="541738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i="1" dirty="0"/>
              <a:t>Obr.: Ukážka eseje</a:t>
            </a:r>
          </a:p>
        </p:txBody>
      </p:sp>
    </p:spTree>
    <p:extLst>
      <p:ext uri="{BB962C8B-B14F-4D97-AF65-F5344CB8AC3E}">
        <p14:creationId xmlns:p14="http://schemas.microsoft.com/office/powerpoint/2010/main" val="26379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="" xmlns:a16="http://schemas.microsoft.com/office/drawing/2014/main" id="{9C6C8F17-7FA3-4CB5-851C-ECBA8BF16B50}"/>
              </a:ext>
            </a:extLst>
          </p:cNvPr>
          <p:cNvSpPr txBox="1">
            <a:spLocks/>
          </p:cNvSpPr>
          <p:nvPr/>
        </p:nvSpPr>
        <p:spPr>
          <a:xfrm>
            <a:off x="5615796" y="331668"/>
            <a:ext cx="3338423" cy="1514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Esej ...</a:t>
            </a:r>
          </a:p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kritické myslenie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10CB2552-06A0-470D-848D-B955DFDEC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9" t="20902" r="37264" b="10168"/>
          <a:stretch/>
        </p:blipFill>
        <p:spPr>
          <a:xfrm>
            <a:off x="189781" y="1496683"/>
            <a:ext cx="5152845" cy="3864634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1AABA32D-B17C-4C7A-ADF2-313B838748DD}"/>
              </a:ext>
            </a:extLst>
          </p:cNvPr>
          <p:cNvSpPr/>
          <p:nvPr/>
        </p:nvSpPr>
        <p:spPr>
          <a:xfrm>
            <a:off x="5615796" y="2431560"/>
            <a:ext cx="3265098" cy="199487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k-SK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  výskumu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k-SK" sz="1600" dirty="0">
                <a:solidFill>
                  <a:schemeClr val="dk1"/>
                </a:solidFill>
              </a:rPr>
              <a:t>K vyhodnoteniu bola využitá metodika kategorizácie výsledkov.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k-SK" sz="1600" dirty="0">
                <a:solidFill>
                  <a:schemeClr val="dk1"/>
                </a:solidFill>
              </a:rPr>
              <a:t>Získané výroky boli v každej oblasti rozdelené do troch kategórií. V kategorizácii na výborný, veľmi dobrý a základný výkon </a:t>
            </a:r>
          </a:p>
        </p:txBody>
      </p:sp>
    </p:spTree>
    <p:extLst>
      <p:ext uri="{BB962C8B-B14F-4D97-AF65-F5344CB8AC3E}">
        <p14:creationId xmlns:p14="http://schemas.microsoft.com/office/powerpoint/2010/main" val="34814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pre text 4">
            <a:extLst>
              <a:ext uri="{FF2B5EF4-FFF2-40B4-BE49-F238E27FC236}">
                <a16:creationId xmlns="" xmlns:a16="http://schemas.microsoft.com/office/drawing/2014/main" id="{78A38B8A-9B85-45FE-B7EA-6E8E9BFE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566" y="1138685"/>
            <a:ext cx="4983571" cy="555505"/>
          </a:xfrm>
        </p:spPr>
        <p:txBody>
          <a:bodyPr/>
          <a:lstStyle/>
          <a:p>
            <a:r>
              <a:rPr lang="sk-SK" sz="1600" dirty="0"/>
              <a:t>Výroky žiakov (v pôvodnom znení), ktoré sme považovali za argumenty z rôznych uhlov pohľadu.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44C81FF-681D-4773-BEC5-6B189EEF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781" y="1721777"/>
            <a:ext cx="3976663" cy="368348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sz="1400" b="1" dirty="0"/>
              <a:t>Argumenty za:</a:t>
            </a:r>
            <a:endParaRPr lang="sk-SK" sz="1400" dirty="0"/>
          </a:p>
          <a:p>
            <a:pPr lvl="0"/>
            <a:r>
              <a:rPr lang="sk-SK" sz="1400" i="1" dirty="0"/>
              <a:t>Vodíkový autobus </a:t>
            </a:r>
            <a:endParaRPr lang="sk-SK" sz="1600" dirty="0"/>
          </a:p>
          <a:p>
            <a:pPr lvl="1"/>
            <a:r>
              <a:rPr lang="sk-SK" sz="1200" i="1" dirty="0"/>
              <a:t>je bez emisií, je tichý, bez vibrácií.</a:t>
            </a:r>
            <a:endParaRPr lang="sk-SK" sz="1400" dirty="0"/>
          </a:p>
          <a:p>
            <a:pPr lvl="1"/>
            <a:r>
              <a:rPr lang="sk-SK" sz="1200" i="1" dirty="0"/>
              <a:t>produkuje destilovanú vodu.</a:t>
            </a:r>
            <a:endParaRPr lang="sk-SK" sz="1400" dirty="0"/>
          </a:p>
          <a:p>
            <a:pPr lvl="1"/>
            <a:r>
              <a:rPr lang="sk-SK" sz="1200" i="1" dirty="0"/>
              <a:t>využíva ako palivo vodík – alternatívnu pohonnú látku.</a:t>
            </a:r>
            <a:endParaRPr lang="sk-SK" sz="1400" dirty="0"/>
          </a:p>
          <a:p>
            <a:pPr lvl="1"/>
            <a:r>
              <a:rPr lang="sk-SK" sz="1200" i="1" dirty="0"/>
              <a:t>je najnovším trendom, používajú ho v mnohých krajinách (aj v Českej republike).</a:t>
            </a:r>
            <a:endParaRPr lang="sk-SK" sz="1400" dirty="0"/>
          </a:p>
          <a:p>
            <a:pPr lvl="1"/>
            <a:r>
              <a:rPr lang="sk-SK" sz="1200" i="1" dirty="0"/>
              <a:t>v Prešove by znamenal veľkú reklamu mestu.</a:t>
            </a:r>
            <a:endParaRPr lang="sk-SK" sz="1400" dirty="0"/>
          </a:p>
          <a:p>
            <a:pPr lvl="0"/>
            <a:r>
              <a:rPr lang="sk-SK" sz="1400" i="1" dirty="0"/>
              <a:t>Prešov sa stane moderným, čistejším a progresívnym mestom.</a:t>
            </a:r>
            <a:endParaRPr lang="sk-SK" sz="1600" dirty="0"/>
          </a:p>
          <a:p>
            <a:pPr lvl="0"/>
            <a:r>
              <a:rPr lang="sk-SK" sz="1400" i="1" dirty="0"/>
              <a:t>Znížili by sme závislosť na rope a zemnom plyne.</a:t>
            </a:r>
            <a:endParaRPr lang="sk-SK" sz="1600" dirty="0"/>
          </a:p>
          <a:p>
            <a:pPr lvl="0"/>
            <a:r>
              <a:rPr lang="sk-SK" sz="1400" i="1" dirty="0"/>
              <a:t>Vytvorili  by sa nové pracovné príležitosti.</a:t>
            </a:r>
            <a:endParaRPr lang="sk-SK" sz="1600" dirty="0"/>
          </a:p>
          <a:p>
            <a:r>
              <a:rPr lang="sk-SK" sz="1400" i="1" dirty="0"/>
              <a:t>Schválením návrhu získa primátor mnoho ďalších volebných hlasov.</a:t>
            </a:r>
            <a:endParaRPr lang="sk-SK" sz="1400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="" xmlns:a16="http://schemas.microsoft.com/office/drawing/2014/main" id="{EE45D679-550B-4905-B93B-321B5494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606" y="1873085"/>
            <a:ext cx="4443087" cy="365700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sz="1400" b="1" dirty="0"/>
              <a:t>Argumenty proti:</a:t>
            </a:r>
          </a:p>
          <a:p>
            <a:r>
              <a:rPr lang="sk-SK" sz="1400" i="1" dirty="0"/>
              <a:t>Cena autobusu je vysoká, rovnako náklady na prerobenie autobusov na vodíkové.</a:t>
            </a:r>
          </a:p>
          <a:p>
            <a:r>
              <a:rPr lang="sk-SK" sz="1400" i="1" dirty="0"/>
              <a:t>Výroba vodíka je nákladná.</a:t>
            </a:r>
          </a:p>
          <a:p>
            <a:r>
              <a:rPr lang="sk-SK" sz="1400" i="1" dirty="0"/>
              <a:t>Skladovanie vodíka je nebezpečné, resp. náročné.</a:t>
            </a:r>
          </a:p>
          <a:p>
            <a:r>
              <a:rPr lang="sk-SK" sz="1400" i="1" dirty="0"/>
              <a:t>Potrebovali by sme vybudovať „čerpacie stanice“ na vodík.</a:t>
            </a:r>
          </a:p>
          <a:p>
            <a:r>
              <a:rPr lang="sk-SK" sz="1400" i="1" dirty="0"/>
              <a:t>Vznikne potreba výcviku vodičov.</a:t>
            </a:r>
          </a:p>
          <a:p>
            <a:r>
              <a:rPr lang="sk-SK" sz="1400" i="1" dirty="0"/>
              <a:t>Očakávame zvyšovanie cestovného. Zvýšenie cestovného by sa mnohým Prešovčanom nepáčilo.</a:t>
            </a:r>
          </a:p>
          <a:p>
            <a:r>
              <a:rPr lang="sk-SK" sz="1400" i="1" dirty="0"/>
              <a:t>V čase krízy nemáme dostatok finančných prostriedkov.</a:t>
            </a:r>
          </a:p>
          <a:p>
            <a:r>
              <a:rPr lang="sk-SK" sz="1400" i="1" dirty="0"/>
              <a:t>Potrebujeme získať finančnú pomoc z Európskej únie, z eurofondov</a:t>
            </a:r>
          </a:p>
        </p:txBody>
      </p:sp>
      <p:sp>
        <p:nvSpPr>
          <p:cNvPr id="8" name="Zástupný objekt pre obsah 6">
            <a:extLst>
              <a:ext uri="{FF2B5EF4-FFF2-40B4-BE49-F238E27FC236}">
                <a16:creationId xmlns="" xmlns:a16="http://schemas.microsoft.com/office/drawing/2014/main" id="{7A2199E1-D5A5-4A56-9EF4-728C5B0E5D89}"/>
              </a:ext>
            </a:extLst>
          </p:cNvPr>
          <p:cNvSpPr txBox="1">
            <a:spLocks/>
          </p:cNvSpPr>
          <p:nvPr/>
        </p:nvSpPr>
        <p:spPr>
          <a:xfrm>
            <a:off x="1820911" y="2024947"/>
            <a:ext cx="5427207" cy="32781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1400" b="1" dirty="0">
                <a:solidFill>
                  <a:schemeClr val="dk1"/>
                </a:solidFill>
              </a:rPr>
              <a:t>Argumenty vyjadrujúce </a:t>
            </a:r>
            <a:r>
              <a:rPr lang="sk-SK" sz="1400" b="1" dirty="0" err="1">
                <a:solidFill>
                  <a:schemeClr val="dk1"/>
                </a:solidFill>
              </a:rPr>
              <a:t>proenvironmentálne</a:t>
            </a:r>
            <a:r>
              <a:rPr lang="sk-SK" sz="1400" b="1" dirty="0">
                <a:solidFill>
                  <a:schemeClr val="dk1"/>
                </a:solidFill>
              </a:rPr>
              <a:t> postoje: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Naša povinnosť je chrániť životné prostredie pre ďalšie generácie.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Lepší vzduch na Hlavnej ulici v Prešove.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Veľmi znečistené ovzdušie je príčinou mnohých ochorení.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Náš región sa stane priekopníkom v ochrane životného prostredia.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Výsledky vlastnej ankety o tom, či by občania boli ochotní platiť vyššie cestovné vo vodíkovom autobuse, ktorý neznečisťuje ovzdušie.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Vodík je riešenie ako odbremeniť našu Matku Zem aspoň od jednej vrásky staroby.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Ozónová diera je čoraz väčšia.</a:t>
            </a:r>
          </a:p>
          <a:p>
            <a:r>
              <a:rPr lang="sk-SK" sz="1400" i="1" dirty="0">
                <a:solidFill>
                  <a:schemeClr val="dk1"/>
                </a:solidFill>
              </a:rPr>
              <a:t>Výroba vodíka je neekologická.</a:t>
            </a:r>
          </a:p>
        </p:txBody>
      </p:sp>
      <p:sp>
        <p:nvSpPr>
          <p:cNvPr id="9" name="Nadpis 1">
            <a:extLst>
              <a:ext uri="{FF2B5EF4-FFF2-40B4-BE49-F238E27FC236}">
                <a16:creationId xmlns="" xmlns:a16="http://schemas.microsoft.com/office/drawing/2014/main" id="{A5A49362-823A-44EE-8856-540FE5A9FF13}"/>
              </a:ext>
            </a:extLst>
          </p:cNvPr>
          <p:cNvSpPr txBox="1">
            <a:spLocks/>
          </p:cNvSpPr>
          <p:nvPr/>
        </p:nvSpPr>
        <p:spPr>
          <a:xfrm>
            <a:off x="5615796" y="331668"/>
            <a:ext cx="3338423" cy="1514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Esej ...</a:t>
            </a:r>
          </a:p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kritické myslenie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04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054C093-856F-4EC9-82FB-C22D05C9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785" y="382378"/>
            <a:ext cx="5314950" cy="730429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="" xmlns:a16="http://schemas.microsoft.com/office/drawing/2014/main" id="{8EF2A210-63D5-48A8-8A16-AB530C5DF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5" t="31467" r="33019" b="10000"/>
          <a:stretch/>
        </p:blipFill>
        <p:spPr>
          <a:xfrm>
            <a:off x="1356322" y="1112807"/>
            <a:ext cx="6824509" cy="4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3561648" y="416742"/>
            <a:ext cx="5772726" cy="14508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k-SK" alt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Zručnosti pre učenie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k-SK" alt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(označované ako nekognitívne </a:t>
            </a:r>
            <a:br>
              <a:rPr lang="sk-SK" alt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sk-SK" alt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alebo mäkké zručnosti) </a:t>
            </a:r>
          </a:p>
        </p:txBody>
      </p:sp>
      <p:pic>
        <p:nvPicPr>
          <p:cNvPr id="13317" name="Obrázok 3" descr="CCCC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7" y="2249090"/>
            <a:ext cx="2782491" cy="235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947062" y="2736501"/>
            <a:ext cx="50018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tabLst>
                <a:tab pos="338138" algn="l"/>
              </a:tabLst>
              <a:defRPr/>
            </a:pPr>
            <a:r>
              <a:rPr lang="sk-SK" altLang="sk-SK" sz="2100" dirty="0">
                <a:cs typeface="Times New Roman" pitchFamily="18" charset="0"/>
              </a:rPr>
              <a:t>Kritické myslenie</a:t>
            </a:r>
          </a:p>
          <a:p>
            <a:pPr algn="just">
              <a:tabLst>
                <a:tab pos="338138" algn="l"/>
              </a:tabLst>
              <a:defRPr/>
            </a:pPr>
            <a:r>
              <a:rPr lang="sk-SK" altLang="sk-SK" sz="2100" dirty="0">
                <a:cs typeface="Times New Roman" pitchFamily="18" charset="0"/>
              </a:rPr>
              <a:t>Spolupráca</a:t>
            </a:r>
          </a:p>
          <a:p>
            <a:pPr algn="just">
              <a:tabLst>
                <a:tab pos="338138" algn="l"/>
              </a:tabLst>
              <a:defRPr/>
            </a:pPr>
            <a:r>
              <a:rPr lang="sk-SK" altLang="sk-SK" sz="2100" dirty="0">
                <a:cs typeface="Times New Roman" pitchFamily="18" charset="0"/>
              </a:rPr>
              <a:t>Komunikácia</a:t>
            </a:r>
          </a:p>
          <a:p>
            <a:pPr algn="just">
              <a:tabLst>
                <a:tab pos="338138" algn="l"/>
              </a:tabLst>
              <a:defRPr/>
            </a:pPr>
            <a:r>
              <a:rPr lang="sk-SK" altLang="sk-SK" sz="2100" dirty="0">
                <a:cs typeface="Times New Roman" pitchFamily="18" charset="0"/>
              </a:rPr>
              <a:t>Kreativita – schopnosť riešenia problémov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8BBCCCEC-7ADC-483B-931F-DF42FB18AC91}"/>
              </a:ext>
            </a:extLst>
          </p:cNvPr>
          <p:cNvSpPr txBox="1"/>
          <p:nvPr/>
        </p:nvSpPr>
        <p:spPr>
          <a:xfrm>
            <a:off x="91294" y="4920864"/>
            <a:ext cx="89614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k-SK"/>
            </a:defPPr>
            <a:lvl1pPr>
              <a:spcBef>
                <a:spcPts val="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sk-SK" dirty="0"/>
              <a:t>Zdroje:</a:t>
            </a:r>
          </a:p>
          <a:p>
            <a:r>
              <a:rPr lang="sk-SK" b="0" dirty="0" err="1"/>
              <a:t>Reynolds</a:t>
            </a:r>
            <a:r>
              <a:rPr lang="sk-SK" b="0" dirty="0"/>
              <a:t>, M. </a:t>
            </a:r>
            <a:r>
              <a:rPr lang="en-US" b="0" dirty="0"/>
              <a:t>Partnership for 21 </a:t>
            </a:r>
            <a:r>
              <a:rPr lang="en-US" b="0" dirty="0" err="1"/>
              <a:t>st</a:t>
            </a:r>
            <a:r>
              <a:rPr lang="en-US" b="0" dirty="0"/>
              <a:t> Century Skills (P21) 21 </a:t>
            </a:r>
            <a:r>
              <a:rPr lang="en-US" b="0" dirty="0" err="1"/>
              <a:t>st</a:t>
            </a:r>
            <a:r>
              <a:rPr lang="en-US" b="0" dirty="0"/>
              <a:t> Century Citizenship February 28, 2013.</a:t>
            </a:r>
            <a:r>
              <a:rPr lang="sk-SK" b="0" dirty="0"/>
              <a:t> online: </a:t>
            </a:r>
            <a:r>
              <a:rPr lang="sk-SK" b="0" dirty="0">
                <a:hlinkClick r:id="rId3"/>
              </a:rPr>
              <a:t>http://slideplayer.com/slide/7567146/</a:t>
            </a:r>
            <a:r>
              <a:rPr lang="sk-SK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75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>
          <a:xfrm>
            <a:off x="3829878" y="354349"/>
            <a:ext cx="5136046" cy="1131164"/>
          </a:xfrm>
        </p:spPr>
        <p:txBody>
          <a:bodyPr/>
          <a:lstStyle/>
          <a:p>
            <a:pPr algn="ctr"/>
            <a:r>
              <a:rPr lang="sk-SK" alt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Vedecké zručnosti – spôsobilosti?</a:t>
            </a:r>
            <a:br>
              <a:rPr lang="sk-SK" alt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alt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76743"/>
              </p:ext>
            </p:extLst>
          </p:nvPr>
        </p:nvGraphicFramePr>
        <p:xfrm>
          <a:off x="536713" y="2030408"/>
          <a:ext cx="8070574" cy="2825314"/>
        </p:xfrm>
        <a:graphic>
          <a:graphicData uri="http://schemas.openxmlformats.org/drawingml/2006/table">
            <a:tbl>
              <a:tblPr firstRow="1" bandRow="1" bandCol="1">
                <a:tableStyleId>{3B4B98B0-60AC-42C2-AFA5-B58CD77FA1E5}</a:tableStyleId>
              </a:tblPr>
              <a:tblGrid>
                <a:gridCol w="4035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52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4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600" dirty="0">
                          <a:effectLst/>
                        </a:rPr>
                        <a:t>Základné spôsobilosti vedeckej práce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1437" marR="514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600">
                          <a:effectLst/>
                        </a:rPr>
                        <a:t>Integrované spôsobilosti vedeckej práce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1437" marR="5143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7213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pozorovať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usudzovať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predpokladať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klasifikovať (triediť)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merať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ymbol" panose="05050102010706020507" pitchFamily="18" charset="2"/>
                      </a:endParaRPr>
                    </a:p>
                  </a:txBody>
                  <a:tcPr marL="51437" marR="5143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interpretovať dáta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kontrolovať premenné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formulovať hypotézy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experimentovať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konštruovať tabuľky a grafy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opisovať vzťahy medzi premennými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  <a:tab pos="449580" algn="l"/>
                        </a:tabLst>
                      </a:pPr>
                      <a:r>
                        <a:rPr lang="sk-SK" sz="1600" dirty="0">
                          <a:effectLst/>
                        </a:rPr>
                        <a:t>Spôsobilosť tvoriť závery a zovšeobecnenia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ymbol" panose="05050102010706020507" pitchFamily="18" charset="2"/>
                      </a:endParaRPr>
                    </a:p>
                  </a:txBody>
                  <a:tcPr marL="51437" marR="5143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92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1437" marR="51437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04" name="Obdĺžnik 3"/>
          <p:cNvSpPr>
            <a:spLocks noChangeArrowheads="1"/>
          </p:cNvSpPr>
          <p:nvPr/>
        </p:nvSpPr>
        <p:spPr bwMode="auto">
          <a:xfrm>
            <a:off x="536713" y="1485513"/>
            <a:ext cx="62579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1400" i="1" dirty="0"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Tabuľka:	Spôsobilostí vedeckej práce podľa (</a:t>
            </a:r>
            <a:r>
              <a:rPr lang="sk-SK" altLang="sk-SK" sz="1400" i="1" dirty="0" err="1"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Held</a:t>
            </a:r>
            <a:r>
              <a:rPr lang="sk-SK" altLang="sk-SK" sz="1400" i="1" dirty="0"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a kol. 2011)</a:t>
            </a:r>
            <a:endParaRPr lang="sk-SK" altLang="sk-SK" sz="1400" i="1" dirty="0"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E14AEC74-9AD8-4115-A9C2-0524A24EDD03}"/>
              </a:ext>
            </a:extLst>
          </p:cNvPr>
          <p:cNvSpPr txBox="1"/>
          <p:nvPr/>
        </p:nvSpPr>
        <p:spPr>
          <a:xfrm>
            <a:off x="91294" y="4920864"/>
            <a:ext cx="89614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k-SK"/>
            </a:defPPr>
            <a:lvl1pPr>
              <a:spcBef>
                <a:spcPts val="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sk-SK" dirty="0"/>
              <a:t>Zdroje:</a:t>
            </a:r>
          </a:p>
          <a:p>
            <a:r>
              <a:rPr lang="sk-SK" b="0" dirty="0"/>
              <a:t>HELD, Ľ., a kol. 2011. Výskumne ladená koncepcia prírodovedného vzdelávania (IBSE v slovenskom kontexte). Trnava: </a:t>
            </a:r>
            <a:r>
              <a:rPr lang="sk-SK" b="0" dirty="0" err="1"/>
              <a:t>Typi</a:t>
            </a:r>
            <a:r>
              <a:rPr lang="sk-SK" b="0" dirty="0"/>
              <a:t> </a:t>
            </a:r>
            <a:r>
              <a:rPr lang="sk-SK" b="0" dirty="0" err="1"/>
              <a:t>Universitatis</a:t>
            </a:r>
            <a:r>
              <a:rPr lang="sk-SK" b="0" dirty="0"/>
              <a:t> </a:t>
            </a:r>
            <a:r>
              <a:rPr lang="sk-SK" b="0" dirty="0" err="1"/>
              <a:t>Tyrnaviensis</a:t>
            </a:r>
            <a:r>
              <a:rPr lang="sk-SK" b="0" dirty="0"/>
              <a:t>, 2011. s. 138. </a:t>
            </a:r>
            <a:br>
              <a:rPr lang="sk-SK" b="0" dirty="0"/>
            </a:br>
            <a:r>
              <a:rPr lang="sk-SK" b="0" dirty="0"/>
              <a:t>ISBN 978-80-8082-486-0.</a:t>
            </a:r>
          </a:p>
        </p:txBody>
      </p:sp>
    </p:spTree>
    <p:extLst>
      <p:ext uri="{BB962C8B-B14F-4D97-AF65-F5344CB8AC3E}">
        <p14:creationId xmlns:p14="http://schemas.microsoft.com/office/powerpoint/2010/main" val="8276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FFB681B-F23F-45E0-920B-3ED1B7DB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08" y="411308"/>
            <a:ext cx="5357092" cy="540037"/>
          </a:xfrm>
        </p:spPr>
        <p:txBody>
          <a:bodyPr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sz="3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CENTURY ASSESSMENT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950BB09-33B7-41AA-8DAF-C495002A2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926" y="2113129"/>
            <a:ext cx="7597136" cy="2419115"/>
          </a:xfrm>
        </p:spPr>
        <p:txBody>
          <a:bodyPr/>
          <a:lstStyle/>
          <a:p>
            <a:r>
              <a:rPr lang="sk-SK" sz="2600" dirty="0"/>
              <a:t>by malo podporovať učenie sa žiakov;</a:t>
            </a:r>
          </a:p>
          <a:p>
            <a:r>
              <a:rPr lang="sk-SK" sz="2600" dirty="0"/>
              <a:t>zahŕňať celú škálu stratégií – žiaci by mali byť schopní preukázať vedomosti a zručnosti prostredníctvom príslušných úloh, projektov a výkonov.</a:t>
            </a:r>
          </a:p>
          <a:p>
            <a:r>
              <a:rPr lang="sk-SK" sz="2600" dirty="0"/>
              <a:t>by malo byť založené na autentickej interpretácii (neovplyvniteľné, aby bolo účinné).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376417" y="1070417"/>
            <a:ext cx="4178074" cy="4618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z="2400" dirty="0"/>
              <a:t>HODNOTENIE PRE 21. STOROČIE</a:t>
            </a:r>
          </a:p>
        </p:txBody>
      </p:sp>
    </p:spTree>
    <p:extLst>
      <p:ext uri="{BB962C8B-B14F-4D97-AF65-F5344CB8AC3E}">
        <p14:creationId xmlns:p14="http://schemas.microsoft.com/office/powerpoint/2010/main" val="599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2DE0D84-4B72-4B88-BBFE-09835CDC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09" y="396050"/>
            <a:ext cx="5357091" cy="669346"/>
          </a:xfrm>
        </p:spPr>
        <p:txBody>
          <a:bodyPr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sa týmto myslí???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8BBE002-1809-44AD-BFDA-7492D2D6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04253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>
                <a:solidFill>
                  <a:srgbClr val="FF0000"/>
                </a:solidFill>
              </a:rPr>
              <a:t>Študent je ako ľadovec</a:t>
            </a:r>
          </a:p>
          <a:p>
            <a:pPr algn="just"/>
            <a:endParaRPr lang="sk-SK" sz="800" dirty="0"/>
          </a:p>
          <a:p>
            <a:pPr algn="just"/>
            <a:r>
              <a:rPr lang="sk-SK" sz="2400" dirty="0"/>
              <a:t>Časť študentovho učenia je vidno navonok – </a:t>
            </a:r>
            <a:r>
              <a:rPr lang="sk-SK" sz="2400" i="1" dirty="0"/>
              <a:t>vrchol ľadovca</a:t>
            </a:r>
          </a:p>
          <a:p>
            <a:pPr algn="just"/>
            <a:r>
              <a:rPr lang="sk-SK" sz="2400" dirty="0"/>
              <a:t>Väčšia časť študentovho učenia je často skrytá pod povrchom – </a:t>
            </a:r>
            <a:r>
              <a:rPr lang="sk-SK" sz="2400" i="1" dirty="0"/>
              <a:t>ľadovec pod hladinou mora</a:t>
            </a:r>
            <a:endParaRPr lang="sk-SK" sz="2000" dirty="0"/>
          </a:p>
          <a:p>
            <a:pPr>
              <a:buNone/>
            </a:pPr>
            <a:endParaRPr lang="sk-SK" sz="2000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6236AFB3-9608-4C47-B237-85011C287945}"/>
              </a:ext>
            </a:extLst>
          </p:cNvPr>
          <p:cNvSpPr txBox="1"/>
          <p:nvPr/>
        </p:nvSpPr>
        <p:spPr>
          <a:xfrm>
            <a:off x="1635389" y="4113053"/>
            <a:ext cx="587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učiteľ môže vidieť spodnú časť ľadovca počas výučby?</a:t>
            </a:r>
          </a:p>
        </p:txBody>
      </p:sp>
    </p:spTree>
    <p:extLst>
      <p:ext uri="{BB962C8B-B14F-4D97-AF65-F5344CB8AC3E}">
        <p14:creationId xmlns:p14="http://schemas.microsoft.com/office/powerpoint/2010/main" val="26025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325308" y="1288530"/>
            <a:ext cx="2933750" cy="34624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165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Sumatívne</a:t>
            </a:r>
            <a:r>
              <a:rPr lang="sk-SK" altLang="sk-SK" sz="165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hodnotenie (SH)</a:t>
            </a:r>
          </a:p>
        </p:txBody>
      </p:sp>
      <p:sp>
        <p:nvSpPr>
          <p:cNvPr id="16387" name="Obdĺžnik 1"/>
          <p:cNvSpPr>
            <a:spLocks noChangeArrowheads="1"/>
          </p:cNvSpPr>
          <p:nvPr/>
        </p:nvSpPr>
        <p:spPr bwMode="auto">
          <a:xfrm>
            <a:off x="4505278" y="1282668"/>
            <a:ext cx="3251954" cy="34624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165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Formatívne hodnotenie (FH)</a:t>
            </a:r>
          </a:p>
        </p:txBody>
      </p:sp>
      <p:sp>
        <p:nvSpPr>
          <p:cNvPr id="16388" name="BlokTextu 1"/>
          <p:cNvSpPr txBox="1">
            <a:spLocks noChangeArrowheads="1"/>
          </p:cNvSpPr>
          <p:nvPr/>
        </p:nvSpPr>
        <p:spPr bwMode="auto">
          <a:xfrm>
            <a:off x="4505278" y="1854808"/>
            <a:ext cx="4492948" cy="2540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Hodnotenie pre učenie sa 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sk-SK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altLang="sk-SK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assesssment</a:t>
            </a:r>
            <a:r>
              <a:rPr lang="sk-SK" altLang="sk-SK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altLang="sk-SK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sk-SK" altLang="sk-SK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altLang="sk-SK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sk-SK" altLang="sk-SK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pochádza z latinského slova </a:t>
            </a:r>
            <a:r>
              <a:rPr lang="sk-SK" altLang="sk-SK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formo</a:t>
            </a:r>
            <a:r>
              <a:rPr lang="sk-SK" altLang="sk-SK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čo znamená upravuj, pretváraj), 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poskytuje hodnotiacu informáciu – spätnú väzbu vo chvíli, keď sa určitý výkon dá zlepšiť,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poskytuje ho spravidla učiteľ – </a:t>
            </a:r>
            <a:r>
              <a:rPr lang="sk-SK" altLang="sk-SK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facilitátor</a:t>
            </a: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učenia, ale významná je aj rovesnícka spätná väzba od spolužiakov,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informuje žiaka o možnostiach, ako sa zlepšiť,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sz="1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prispieva k</a:t>
            </a:r>
            <a:r>
              <a:rPr lang="sk-SK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sebauvedomovaniu </a:t>
            </a:r>
            <a:r>
              <a:rPr lang="sk-SK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sk-SK" sz="1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uvedomovaniu   si vlastného procesu učenia sa  </a:t>
            </a:r>
            <a:r>
              <a:rPr 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Orna</a:t>
            </a:r>
            <a:r>
              <a:rPr 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2010).</a:t>
            </a:r>
            <a:endParaRPr lang="sk-SK" sz="12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BlokTextu 2"/>
          <p:cNvSpPr txBox="1">
            <a:spLocks noChangeArrowheads="1"/>
          </p:cNvSpPr>
          <p:nvPr/>
        </p:nvSpPr>
        <p:spPr bwMode="auto">
          <a:xfrm>
            <a:off x="363758" y="1857441"/>
            <a:ext cx="3810677" cy="20969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Hodnotenie výsledkov učenia sa </a:t>
            </a:r>
            <a:r>
              <a:rPr lang="sk-SK" altLang="sk-SK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altLang="sk-SK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assesssment</a:t>
            </a:r>
            <a:r>
              <a:rPr lang="sk-SK" altLang="sk-SK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sk-SK" altLang="sk-SK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sk-SK" altLang="sk-SK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pochádza z latinského slova </a:t>
            </a:r>
            <a:r>
              <a:rPr lang="sk-SK" altLang="sk-SK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(čo znamená hlavný obsah, celok, stručné vyjadrenie),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jeho nástrojmi sú testy z tematických celkov, záverečné testy, národné či medzinárodné merania,</a:t>
            </a:r>
          </a:p>
          <a:p>
            <a:pPr marL="214313" indent="-214313" algn="just">
              <a:lnSpc>
                <a:spcPct val="120000"/>
              </a:lnSpc>
              <a:spcBef>
                <a:spcPct val="0"/>
              </a:spcBef>
              <a:buClrTx/>
              <a:buSzTx/>
              <a:defRPr/>
            </a:pP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 predovšetkým kontrolnú funkciu (</a:t>
            </a:r>
            <a:r>
              <a:rPr lang="sk-SK" altLang="sk-SK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Tomengová</a:t>
            </a:r>
            <a:r>
              <a:rPr lang="sk-SK" altLang="sk-SK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2012). </a:t>
            </a:r>
          </a:p>
        </p:txBody>
      </p:sp>
      <p:sp>
        <p:nvSpPr>
          <p:cNvPr id="16390" name="Obdĺžnik 3"/>
          <p:cNvSpPr>
            <a:spLocks noChangeArrowheads="1"/>
          </p:cNvSpPr>
          <p:nvPr/>
        </p:nvSpPr>
        <p:spPr bwMode="auto">
          <a:xfrm>
            <a:off x="6383219" y="4502505"/>
            <a:ext cx="26279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lvl1pPr marL="2730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Formy FH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Sebahodnotenie</a:t>
            </a:r>
            <a:endParaRPr lang="sk-SK" altLang="sk-SK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Rovesnícke hodnotenie</a:t>
            </a:r>
            <a:endParaRPr lang="sk-SK" altLang="sk-SK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Hodnotenie učiteľom</a:t>
            </a:r>
          </a:p>
        </p:txBody>
      </p:sp>
      <p:sp>
        <p:nvSpPr>
          <p:cNvPr id="11" name="Zástupný symbol obsahu 2"/>
          <p:cNvSpPr txBox="1">
            <a:spLocks/>
          </p:cNvSpPr>
          <p:nvPr/>
        </p:nvSpPr>
        <p:spPr bwMode="auto">
          <a:xfrm>
            <a:off x="3177021" y="4888818"/>
            <a:ext cx="2781300" cy="473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  <a:extLst/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Kompetencia: </a:t>
            </a:r>
          </a:p>
          <a:p>
            <a:pPr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„Byť zodpovedný za svoje učenie“. </a:t>
            </a:r>
          </a:p>
        </p:txBody>
      </p:sp>
      <p:sp>
        <p:nvSpPr>
          <p:cNvPr id="12" name="Obdĺžnik 3"/>
          <p:cNvSpPr>
            <a:spLocks noChangeArrowheads="1"/>
          </p:cNvSpPr>
          <p:nvPr/>
        </p:nvSpPr>
        <p:spPr bwMode="auto">
          <a:xfrm>
            <a:off x="363758" y="4094309"/>
            <a:ext cx="2507905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lvl1pPr marL="2730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SH</a:t>
            </a:r>
            <a:endParaRPr lang="sk-SK" altLang="sk-SK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sk-SK" altLang="sk-SK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Hodnotenie učiteľom</a:t>
            </a:r>
          </a:p>
        </p:txBody>
      </p:sp>
      <p:sp>
        <p:nvSpPr>
          <p:cNvPr id="27662" name="BlokTextu 1"/>
          <p:cNvSpPr txBox="1">
            <a:spLocks noChangeArrowheads="1"/>
          </p:cNvSpPr>
          <p:nvPr/>
        </p:nvSpPr>
        <p:spPr bwMode="auto">
          <a:xfrm>
            <a:off x="1082268" y="4807975"/>
            <a:ext cx="1551385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16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„Učiť sa učiť“</a:t>
            </a:r>
          </a:p>
        </p:txBody>
      </p:sp>
      <p:sp>
        <p:nvSpPr>
          <p:cNvPr id="16" name="Šípka doľava 15"/>
          <p:cNvSpPr/>
          <p:nvPr/>
        </p:nvSpPr>
        <p:spPr>
          <a:xfrm>
            <a:off x="2566900" y="5014308"/>
            <a:ext cx="558404" cy="250031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sz="1350"/>
          </a:p>
        </p:txBody>
      </p:sp>
      <p:sp>
        <p:nvSpPr>
          <p:cNvPr id="17" name="Nadpis 1"/>
          <p:cNvSpPr txBox="1">
            <a:spLocks/>
          </p:cNvSpPr>
          <p:nvPr/>
        </p:nvSpPr>
        <p:spPr bwMode="auto">
          <a:xfrm>
            <a:off x="3631096" y="232412"/>
            <a:ext cx="5504246" cy="10839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err="1"/>
              <a:t>Sumatívne</a:t>
            </a:r>
            <a:r>
              <a:rPr lang="sk-SK" dirty="0"/>
              <a:t> a </a:t>
            </a:r>
            <a:r>
              <a:rPr lang="sk-SK" dirty="0" err="1"/>
              <a:t>formatívne</a:t>
            </a:r>
            <a:r>
              <a:rPr lang="sk-SK" dirty="0"/>
              <a:t> HODNOTENIE</a:t>
            </a:r>
            <a:endParaRPr lang="sk-SK" altLang="sk-SK" dirty="0"/>
          </a:p>
        </p:txBody>
      </p:sp>
      <p:sp>
        <p:nvSpPr>
          <p:cNvPr id="18" name="BlokTextu 12"/>
          <p:cNvSpPr txBox="1">
            <a:spLocks noChangeArrowheads="1"/>
          </p:cNvSpPr>
          <p:nvPr/>
        </p:nvSpPr>
        <p:spPr bwMode="auto">
          <a:xfrm>
            <a:off x="0" y="5534561"/>
            <a:ext cx="913534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sk-SK" altLang="sk-SK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Zdroje: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sk-SK" sz="800" b="1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Ganajová, M. 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(2015). </a:t>
            </a:r>
            <a:r>
              <a:rPr lang="sk-SK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Metodika tvorby učebných úloh a didaktických testov pre chémiu.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vyd. Košice : Univerzita Pavla Jozefa Šafárika v Košiciach, 95 s. ISBN 9788081522376 (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brož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.). Dostupné z: </a:t>
            </a:r>
            <a:r>
              <a:rPr lang="sk-SK" sz="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http://unibook.upjs.sk/image/data/knihy%202015/PF/Metodika-tvorby-ucebnych-uloh-a-didaktickych-testov-pre-chemiu-Ganajova.pdf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k-SK" altLang="sk-SK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Harlen</a:t>
            </a:r>
            <a:r>
              <a:rPr lang="sk-SK" sz="8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W. 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(2013).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Inquiry-Based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Academies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(IAP)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(SEP)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Trieste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Dostupné z: </a:t>
            </a:r>
            <a:r>
              <a:rPr lang="sk-SK" sz="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http://www.interacademies.net/File.aspx?id=21245</a:t>
            </a:r>
            <a:endParaRPr lang="sk-SK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Harlen</a:t>
            </a:r>
            <a:r>
              <a:rPr lang="sk-SK" sz="8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W. 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(2009).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3-13: International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37(3),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247-257.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Harlen</a:t>
            </a:r>
            <a:r>
              <a:rPr lang="sk-SK" sz="800" i="1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sk-SK" sz="8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Deakin</a:t>
            </a:r>
            <a:r>
              <a:rPr lang="sk-SK" sz="8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Crick</a:t>
            </a:r>
            <a:r>
              <a:rPr lang="sk-SK" sz="800" i="1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sk-SK" sz="8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(2003).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Routledge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UK, 10 (2), </a:t>
            </a:r>
            <a:r>
              <a:rPr lang="sk-SK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169-207.  </a:t>
            </a:r>
          </a:p>
          <a:p>
            <a:pPr algn="just">
              <a:spcBef>
                <a:spcPts val="0"/>
              </a:spcBef>
              <a:buClrTx/>
              <a:buSzTx/>
              <a:buNone/>
              <a:defRPr/>
            </a:pP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Orna</a:t>
            </a:r>
            <a:r>
              <a:rPr lang="sk-SK" sz="8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V. 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(2010).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SourceBook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21st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sk-SK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SourceBook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Dostupné z: </a:t>
            </a:r>
            <a:r>
              <a:rPr lang="sk-SK" sz="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http://dwb4.unl.edu/ChemSource/SourceBook/15221SE.pdf</a:t>
            </a:r>
            <a:endParaRPr lang="sk-SK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ClrTx/>
              <a:buSzTx/>
              <a:buNone/>
              <a:defRPr/>
            </a:pPr>
            <a:r>
              <a:rPr lang="sk-SK" sz="8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Tomengová</a:t>
            </a:r>
            <a:r>
              <a:rPr lang="sk-SK" sz="8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(2012). </a:t>
            </a:r>
            <a:r>
              <a:rPr lang="sk-SK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Aktívne učenie sa žiakov − stratégie a metódy</a:t>
            </a:r>
            <a:r>
              <a:rPr lang="sk-SK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Bratislava: Metodicko-pedagogické centrum. ISBN 978-80-8052-421-0. Dostupné z:  </a:t>
            </a:r>
            <a:r>
              <a:rPr lang="sk-SK" sz="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http://www.mpc-edu.sk/library/files/aktivne_ucenie_tomengova_web.pdf</a:t>
            </a:r>
            <a:endParaRPr lang="sk-SK" sz="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Šípka doľava 15">
            <a:extLst>
              <a:ext uri="{FF2B5EF4-FFF2-40B4-BE49-F238E27FC236}">
                <a16:creationId xmlns="" xmlns:a16="http://schemas.microsoft.com/office/drawing/2014/main" id="{D9E2795B-4310-4CFF-B541-0403BD4B8503}"/>
              </a:ext>
            </a:extLst>
          </p:cNvPr>
          <p:cNvSpPr/>
          <p:nvPr/>
        </p:nvSpPr>
        <p:spPr>
          <a:xfrm rot="16200000">
            <a:off x="5018953" y="4618308"/>
            <a:ext cx="576000" cy="2160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323309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/>
      <p:bldP spid="16389" grpId="0" animBg="1"/>
      <p:bldP spid="16390" grpId="0" animBg="1"/>
      <p:bldP spid="11" grpId="0" animBg="1"/>
      <p:bldP spid="12" grpId="0" animBg="1"/>
      <p:bldP spid="27662" grpId="0" animBg="1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0D2D1F9-AD31-4145-9DC4-706280AEE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35178"/>
            <a:ext cx="7886700" cy="3387643"/>
          </a:xfrm>
        </p:spPr>
        <p:txBody>
          <a:bodyPr/>
          <a:lstStyle/>
          <a:p>
            <a:r>
              <a:rPr lang="sk-SK" sz="2600" dirty="0" err="1"/>
              <a:t>Summatívne</a:t>
            </a:r>
            <a:r>
              <a:rPr lang="sk-SK" sz="2600" dirty="0"/>
              <a:t> (súhrnné) hodnotenie je </a:t>
            </a:r>
            <a:r>
              <a:rPr lang="cs-CZ" sz="2600" dirty="0"/>
              <a:t>celkové </a:t>
            </a:r>
            <a:r>
              <a:rPr lang="cs-CZ" sz="2600" dirty="0" err="1"/>
              <a:t>hodnotenie</a:t>
            </a:r>
            <a:r>
              <a:rPr lang="cs-CZ" sz="2600" dirty="0"/>
              <a:t> výkonu </a:t>
            </a:r>
            <a:r>
              <a:rPr lang="cs-CZ" sz="2600" dirty="0" err="1"/>
              <a:t>žiakov</a:t>
            </a:r>
            <a:r>
              <a:rPr lang="cs-CZ" sz="2600" dirty="0"/>
              <a:t> –  testy, </a:t>
            </a:r>
            <a:r>
              <a:rPr lang="cs-CZ" sz="2600" dirty="0" err="1"/>
              <a:t>skúšky</a:t>
            </a:r>
            <a:r>
              <a:rPr lang="cs-CZ" sz="2600" dirty="0"/>
              <a:t> a známky </a:t>
            </a:r>
            <a:br>
              <a:rPr lang="cs-CZ" sz="2600" dirty="0"/>
            </a:br>
            <a:r>
              <a:rPr lang="cs-CZ" sz="2600" dirty="0"/>
              <a:t>na konci roka. </a:t>
            </a:r>
            <a:r>
              <a:rPr lang="sk-SK" sz="2600" dirty="0"/>
              <a:t>Poskytuje prehľad o vedomostiach </a:t>
            </a:r>
            <a:br>
              <a:rPr lang="sk-SK" sz="2600" dirty="0"/>
            </a:br>
            <a:r>
              <a:rPr lang="sk-SK" sz="2600" dirty="0"/>
              <a:t>žiaka v danom čase.</a:t>
            </a:r>
          </a:p>
          <a:p>
            <a:r>
              <a:rPr lang="sk-SK" sz="2600" dirty="0"/>
              <a:t>Formatívne hodnotenie si vyžaduje systematický </a:t>
            </a:r>
            <a:br>
              <a:rPr lang="sk-SK" sz="2600" dirty="0"/>
            </a:br>
            <a:r>
              <a:rPr lang="sk-SK" sz="2600" dirty="0"/>
              <a:t>a plánovaný prístup. Dôkazy zhromaždené </a:t>
            </a:r>
            <a:br>
              <a:rPr lang="sk-SK" sz="2600" dirty="0"/>
            </a:br>
            <a:r>
              <a:rPr lang="sk-SK" sz="2600" dirty="0"/>
              <a:t>v priebehu vyučovacieho procesu a výučba reaguje </a:t>
            </a:r>
            <a:br>
              <a:rPr lang="sk-SK" sz="2600" dirty="0"/>
            </a:br>
            <a:r>
              <a:rPr lang="sk-SK" sz="2600" dirty="0"/>
              <a:t>na tieto dôkazy.</a:t>
            </a:r>
          </a:p>
          <a:p>
            <a:endParaRPr lang="sk-SK" sz="2600" dirty="0"/>
          </a:p>
        </p:txBody>
      </p:sp>
      <p:sp>
        <p:nvSpPr>
          <p:cNvPr id="8" name="Nadpis 1">
            <a:extLst>
              <a:ext uri="{FF2B5EF4-FFF2-40B4-BE49-F238E27FC236}">
                <a16:creationId xmlns="" xmlns:a16="http://schemas.microsoft.com/office/drawing/2014/main" id="{E0B7563D-58BE-400C-A26A-C61EAC9B5969}"/>
              </a:ext>
            </a:extLst>
          </p:cNvPr>
          <p:cNvSpPr txBox="1">
            <a:spLocks/>
          </p:cNvSpPr>
          <p:nvPr/>
        </p:nvSpPr>
        <p:spPr bwMode="auto">
          <a:xfrm>
            <a:off x="3631096" y="232412"/>
            <a:ext cx="5504246" cy="10839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err="1"/>
              <a:t>Sumatívne</a:t>
            </a:r>
            <a:r>
              <a:rPr lang="sk-SK" dirty="0"/>
              <a:t> a </a:t>
            </a:r>
            <a:r>
              <a:rPr lang="sk-SK" dirty="0" err="1"/>
              <a:t>formatívne</a:t>
            </a:r>
            <a:r>
              <a:rPr lang="sk-SK" dirty="0"/>
              <a:t> HODNOTENIE</a:t>
            </a:r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18965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2208</Words>
  <Application>Microsoft Office PowerPoint</Application>
  <PresentationFormat>Prezentácia na obrazovke (4:3)</PresentationFormat>
  <Paragraphs>359</Paragraphs>
  <Slides>39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Motív balíka Office</vt:lpstr>
      <vt:lpstr>Hodnotenie 21. storočia</vt:lpstr>
      <vt:lpstr>Prezentácia programu PowerPoint</vt:lpstr>
      <vt:lpstr>AKÉ ZRUČNOSTI SI VYŽADUJE 21. STOROČIE?</vt:lpstr>
      <vt:lpstr>Prezentácia programu PowerPoint</vt:lpstr>
      <vt:lpstr>Vedecké zručnosti – spôsobilosti? </vt:lpstr>
      <vt:lpstr>21st CENTURY ASSESSMENT</vt:lpstr>
      <vt:lpstr>Čo sa týmto myslí???</vt:lpstr>
      <vt:lpstr>Prezentácia programu PowerPoint</vt:lpstr>
      <vt:lpstr>Prezentácia programu PowerPoint</vt:lpstr>
      <vt:lpstr>Formatívne hodnotenie</vt:lpstr>
      <vt:lpstr>Úloha formatívneho hodnotenia</vt:lpstr>
      <vt:lpstr>Formatívne hodnotenie  na Slovensku </vt:lpstr>
      <vt:lpstr>Prečo by mali učitelia používať FORMATÍVNE HODNOTENIE</vt:lpstr>
      <vt:lpstr>Formy formatívneho hodnotenia</vt:lpstr>
      <vt:lpstr>Sebahodnotenie  ako forma FH</vt:lpstr>
      <vt:lpstr>Sebahodnotenie ako forma FH</vt:lpstr>
      <vt:lpstr>Sebahodnotiaca karta </vt:lpstr>
      <vt:lpstr>Sebahodnotiaca karta </vt:lpstr>
      <vt:lpstr>Metakognícia </vt:lpstr>
      <vt:lpstr>Metakognícia</vt:lpstr>
      <vt:lpstr>Prezentácia programu PowerPoint</vt:lpstr>
      <vt:lpstr>Karta zmapovania procesu učenia sa</vt:lpstr>
      <vt:lpstr>Prezentácia programu PowerPoint</vt:lpstr>
      <vt:lpstr>Lístok pri odchode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Guest</cp:lastModifiedBy>
  <cp:revision>94</cp:revision>
  <dcterms:created xsi:type="dcterms:W3CDTF">2017-10-23T08:52:40Z</dcterms:created>
  <dcterms:modified xsi:type="dcterms:W3CDTF">2018-06-12T06:29:36Z</dcterms:modified>
</cp:coreProperties>
</file>