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3" r:id="rId8"/>
    <p:sldId id="314" r:id="rId9"/>
    <p:sldId id="312" r:id="rId10"/>
    <p:sldId id="293" r:id="rId11"/>
    <p:sldId id="317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  <a:srgbClr val="453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Tmavý štýl 1 - zvýrazneni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7" autoAdjust="0"/>
  </p:normalViewPr>
  <p:slideViewPr>
    <p:cSldViewPr>
      <p:cViewPr>
        <p:scale>
          <a:sx n="70" d="100"/>
          <a:sy n="70" d="100"/>
        </p:scale>
        <p:origin x="-13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9. 6. 2020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933306" y="404664"/>
            <a:ext cx="6652886" cy="1080120"/>
          </a:xfrm>
        </p:spPr>
        <p:txBody>
          <a:bodyPr>
            <a:normAutofit/>
          </a:bodyPr>
          <a:lstStyle/>
          <a:p>
            <a:pPr algn="ctr"/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79712" y="4797152"/>
            <a:ext cx="6696744" cy="10801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sk-SK" sz="3600" dirty="0" smtClean="0"/>
              <a:t>Rýchlosť chemickej reakcie a faktory ovplyvňujúce rýchlosť chemických reakcií</a:t>
            </a:r>
            <a:endParaRPr lang="sk-SK" sz="3600" dirty="0"/>
          </a:p>
        </p:txBody>
      </p:sp>
      <p:pic>
        <p:nvPicPr>
          <p:cNvPr id="5122" name="Picture 2" descr="VÃ½sledok vyhÄ¾adÃ¡vania obrÃ¡zkov pre dopyt slow and fast"/>
          <p:cNvPicPr>
            <a:picLocks noChangeAspect="1" noChangeArrowheads="1"/>
          </p:cNvPicPr>
          <p:nvPr/>
        </p:nvPicPr>
        <p:blipFill>
          <a:blip r:embed="rId2" cstate="print"/>
          <a:srcRect l="2370" t="1578" r="59712" b="52652"/>
          <a:stretch>
            <a:fillRect/>
          </a:stretch>
        </p:blipFill>
        <p:spPr bwMode="auto">
          <a:xfrm>
            <a:off x="2051720" y="1232755"/>
            <a:ext cx="2867594" cy="2598757"/>
          </a:xfrm>
          <a:prstGeom prst="rect">
            <a:avLst/>
          </a:prstGeom>
          <a:noFill/>
        </p:spPr>
      </p:pic>
      <p:pic>
        <p:nvPicPr>
          <p:cNvPr id="5124" name="Picture 4" descr="VÃ½sledok vyhÄ¾adÃ¡vania obrÃ¡zkov pre dopyt slow and fast"/>
          <p:cNvPicPr>
            <a:picLocks noChangeAspect="1" noChangeArrowheads="1"/>
          </p:cNvPicPr>
          <p:nvPr/>
        </p:nvPicPr>
        <p:blipFill>
          <a:blip r:embed="rId2" cstate="print"/>
          <a:srcRect l="2370" t="45770" r="58527" b="2147"/>
          <a:stretch>
            <a:fillRect/>
          </a:stretch>
        </p:blipFill>
        <p:spPr bwMode="auto">
          <a:xfrm>
            <a:off x="4937403" y="1772816"/>
            <a:ext cx="2952328" cy="2865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pPr algn="ctr"/>
            <a:r>
              <a:rPr lang="sk-SK" sz="2800" b="1" dirty="0" smtClean="0"/>
              <a:t>Ovplyvňovanie  priebehu chemickej reakcie:</a:t>
            </a:r>
            <a:endParaRPr lang="sk-SK" sz="2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964488" cy="5277200"/>
          </a:xfrm>
        </p:spPr>
        <p:txBody>
          <a:bodyPr/>
          <a:lstStyle/>
          <a:p>
            <a:r>
              <a:rPr lang="sk-SK" dirty="0" smtClean="0"/>
              <a:t>chemickú reakciu môžeme </a:t>
            </a:r>
            <a:r>
              <a:rPr lang="sk-SK" b="1" dirty="0" smtClean="0"/>
              <a:t>urýchliť </a:t>
            </a:r>
            <a:r>
              <a:rPr lang="sk-SK" dirty="0" smtClean="0"/>
              <a:t>alebo </a:t>
            </a:r>
            <a:r>
              <a:rPr lang="sk-SK" b="1" dirty="0" smtClean="0"/>
              <a:t>spomaliť</a:t>
            </a:r>
            <a:r>
              <a:rPr lang="sk-SK" dirty="0" smtClean="0"/>
              <a:t>.</a:t>
            </a:r>
          </a:p>
          <a:p>
            <a:r>
              <a:rPr lang="sk-SK" b="1" i="1" dirty="0" smtClean="0"/>
              <a:t>Ako to môžeme urobiť?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rgbClr val="FF0000"/>
                </a:solidFill>
              </a:rPr>
              <a:t>1.Zmeníme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množstvo reagujúcich častíc (zvýšime koncentráciu)</a:t>
            </a:r>
            <a:r>
              <a:rPr lang="sk-SK" sz="2400" b="1" dirty="0" smtClean="0">
                <a:solidFill>
                  <a:srgbClr val="FF0000"/>
                </a:solidFill>
              </a:rPr>
              <a:t>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2.Zmeníme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teplotu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chemickej reakcie.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</a:rPr>
              <a:t>3.Zmeníme </a:t>
            </a: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plochu </a:t>
            </a:r>
            <a:r>
              <a:rPr lang="sk-SK" sz="2400" b="1" dirty="0" err="1" smtClean="0">
                <a:solidFill>
                  <a:schemeClr val="accent5">
                    <a:lumMod val="50000"/>
                  </a:schemeClr>
                </a:solidFill>
              </a:rPr>
              <a:t>reaktantov</a:t>
            </a:r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365760" lvl="1" indent="0">
              <a:buNone/>
            </a:pPr>
            <a:r>
              <a:rPr lang="sk-SK" sz="2400" b="1" dirty="0" smtClean="0">
                <a:solidFill>
                  <a:srgbClr val="0070C0"/>
                </a:solidFill>
              </a:rPr>
              <a:t>4.Pridáme </a:t>
            </a:r>
            <a:r>
              <a:rPr lang="sk-SK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katalyzátor</a:t>
            </a:r>
            <a:r>
              <a:rPr lang="sk-SK" sz="2400" b="1" dirty="0" smtClean="0">
                <a:solidFill>
                  <a:srgbClr val="0070C0"/>
                </a:solidFill>
              </a:rPr>
              <a:t>.</a:t>
            </a:r>
          </a:p>
          <a:p>
            <a:pPr marL="365760" lvl="1" indent="0">
              <a:buNone/>
            </a:pPr>
            <a:endParaRPr lang="sk-SK" sz="2400" b="1" dirty="0" smtClean="0">
              <a:solidFill>
                <a:srgbClr val="0070C0"/>
              </a:solidFill>
            </a:endParaRPr>
          </a:p>
          <a:p>
            <a:pPr lvl="1"/>
            <a:endParaRPr lang="sk-SK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Pravá zložená zátvorka 3"/>
          <p:cNvSpPr/>
          <p:nvPr/>
        </p:nvSpPr>
        <p:spPr>
          <a:xfrm rot="18792800">
            <a:off x="7300604" y="4000216"/>
            <a:ext cx="432048" cy="1944216"/>
          </a:xfrm>
          <a:prstGeom prst="rightBrace">
            <a:avLst>
              <a:gd name="adj1" fmla="val 67123"/>
              <a:gd name="adj2" fmla="val 5130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804248" y="3638136"/>
            <a:ext cx="201622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ŠTYRI FAKTORY</a:t>
            </a:r>
            <a:endParaRPr lang="sk-SK" sz="2400" b="1" dirty="0"/>
          </a:p>
        </p:txBody>
      </p:sp>
      <p:sp>
        <p:nvSpPr>
          <p:cNvPr id="6" name="Oblak 5"/>
          <p:cNvSpPr/>
          <p:nvPr/>
        </p:nvSpPr>
        <p:spPr>
          <a:xfrm>
            <a:off x="0" y="5255393"/>
            <a:ext cx="2736305" cy="16561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b="1" dirty="0" smtClean="0">
                <a:solidFill>
                  <a:schemeClr val="tx1"/>
                </a:solidFill>
              </a:rPr>
              <a:t>1.Koncentrácia látok</a:t>
            </a:r>
            <a:endParaRPr lang="sk-SK" sz="1600" b="1" dirty="0">
              <a:solidFill>
                <a:schemeClr val="tx1"/>
              </a:solidFill>
            </a:endParaRPr>
          </a:p>
        </p:txBody>
      </p:sp>
      <p:sp>
        <p:nvSpPr>
          <p:cNvPr id="7" name="Oblak 6"/>
          <p:cNvSpPr/>
          <p:nvPr/>
        </p:nvSpPr>
        <p:spPr>
          <a:xfrm>
            <a:off x="1941268" y="4437112"/>
            <a:ext cx="2376264" cy="1656184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>
                <a:solidFill>
                  <a:schemeClr val="tx1"/>
                </a:solidFill>
              </a:rPr>
              <a:t>2.Teplota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8" name="Oblak 7"/>
          <p:cNvSpPr/>
          <p:nvPr/>
        </p:nvSpPr>
        <p:spPr>
          <a:xfrm>
            <a:off x="5004048" y="5074552"/>
            <a:ext cx="2884201" cy="1656184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4.katalyzátor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3779911" y="4149265"/>
            <a:ext cx="2666235" cy="1656184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10000"/>
                  </a:schemeClr>
                </a:solidFill>
              </a:rPr>
              <a:t>3.Veľkosť častíc = povrch</a:t>
            </a:r>
            <a:endParaRPr lang="sk-SK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7335512" y="5953831"/>
            <a:ext cx="18084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10000"/>
                  </a:schemeClr>
                </a:solidFill>
              </a:rPr>
              <a:t>Pri plynoch aj tlak!!!!</a:t>
            </a:r>
            <a:endParaRPr lang="sk-SK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02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jekt pre obsah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38" y="5284076"/>
            <a:ext cx="4878387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2067" y="272562"/>
            <a:ext cx="7467600" cy="4873752"/>
          </a:xfrm>
        </p:spPr>
        <p:txBody>
          <a:bodyPr/>
          <a:lstStyle/>
          <a:p>
            <a:r>
              <a:rPr lang="sk-SK" dirty="0" smtClean="0"/>
              <a:t>rýchlosť chemickej reakcie a faktory, ktoré ju ovplyvňujú skúma </a:t>
            </a:r>
            <a:r>
              <a:rPr lang="sk-SK" b="1" dirty="0" smtClean="0">
                <a:solidFill>
                  <a:srgbClr val="FF0000"/>
                </a:solidFill>
              </a:rPr>
              <a:t>CHEMICKÁ KINETIKA</a:t>
            </a:r>
          </a:p>
          <a:p>
            <a:r>
              <a:rPr lang="sk-SK" dirty="0" smtClean="0"/>
              <a:t>označuje sa </a:t>
            </a:r>
            <a:r>
              <a:rPr lang="sk-SK" sz="2800" b="1" dirty="0" smtClean="0">
                <a:solidFill>
                  <a:srgbClr val="FF0000"/>
                </a:solidFill>
              </a:rPr>
              <a:t>v</a:t>
            </a:r>
            <a:r>
              <a:rPr lang="sk-SK" dirty="0" smtClean="0"/>
              <a:t> – je fyzikálna veličina a jej jednotkou je [mol.dm</a:t>
            </a:r>
            <a:r>
              <a:rPr lang="sk-SK" baseline="30000" dirty="0" smtClean="0"/>
              <a:t>-3</a:t>
            </a:r>
            <a:r>
              <a:rPr lang="sk-SK" dirty="0" smtClean="0"/>
              <a:t>.s</a:t>
            </a:r>
            <a:r>
              <a:rPr lang="sk-SK" baseline="30000" dirty="0" smtClean="0"/>
              <a:t>-1</a:t>
            </a:r>
            <a:r>
              <a:rPr lang="sk-SK" dirty="0" smtClean="0"/>
              <a:t>]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46568" y="1988840"/>
            <a:ext cx="8401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sk-SK" dirty="0">
                <a:latin typeface="Comic Sans MS" panose="030F0702030302020204" pitchFamily="66" charset="0"/>
              </a:rPr>
              <a:t>odhadneme </a:t>
            </a:r>
            <a:r>
              <a:rPr lang="sk-SK" dirty="0" smtClean="0">
                <a:latin typeface="Comic Sans MS" panose="030F0702030302020204" pitchFamily="66" charset="0"/>
              </a:rPr>
              <a:t>ju pozorovaním </a:t>
            </a:r>
            <a:r>
              <a:rPr lang="sk-SK" dirty="0">
                <a:latin typeface="Comic Sans MS" panose="030F0702030302020204" pitchFamily="66" charset="0"/>
              </a:rPr>
              <a:t>ako rýchlo: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>
                <a:latin typeface="Comic Sans MS" panose="030F0702030302020204" pitchFamily="66" charset="0"/>
              </a:rPr>
              <a:t>vzniká produkt alebo vznikajú bublinky, </a:t>
            </a:r>
            <a:r>
              <a:rPr lang="sk-SK" dirty="0" smtClean="0">
                <a:latin typeface="Comic Sans MS" panose="030F0702030302020204" pitchFamily="66" charset="0"/>
              </a:rPr>
              <a:t> ubúdajú </a:t>
            </a:r>
            <a:r>
              <a:rPr lang="sk-SK" dirty="0">
                <a:latin typeface="Comic Sans MS" panose="030F0702030302020204" pitchFamily="66" charset="0"/>
              </a:rPr>
              <a:t>tuhé </a:t>
            </a:r>
            <a:r>
              <a:rPr lang="sk-SK" dirty="0" err="1">
                <a:latin typeface="Comic Sans MS" panose="030F0702030302020204" pitchFamily="66" charset="0"/>
              </a:rPr>
              <a:t>reaktanty</a:t>
            </a:r>
            <a:r>
              <a:rPr lang="sk-SK" dirty="0">
                <a:latin typeface="Comic Sans MS" panose="030F0702030302020204" pitchFamily="66" charset="0"/>
              </a:rPr>
              <a:t> alebo sa mení </a:t>
            </a:r>
            <a:r>
              <a:rPr lang="sk-SK" dirty="0" smtClean="0">
                <a:latin typeface="Comic Sans MS" panose="030F0702030302020204" pitchFamily="66" charset="0"/>
              </a:rPr>
              <a:t>napr. ich </a:t>
            </a:r>
            <a:r>
              <a:rPr lang="sk-SK" dirty="0">
                <a:latin typeface="Comic Sans MS" panose="030F0702030302020204" pitchFamily="66" charset="0"/>
              </a:rPr>
              <a:t>sfarbenie</a:t>
            </a:r>
            <a:r>
              <a:rPr lang="sk-SK" sz="1050" i="1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333439" y="3056186"/>
            <a:ext cx="2664296" cy="325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  <a:defRPr/>
            </a:pPr>
            <a:endParaRPr lang="sk-SK" dirty="0" smtClean="0">
              <a:latin typeface="Comic Sans MS" panose="030F0702030302020204" pitchFamily="66" charset="0"/>
            </a:endParaRPr>
          </a:p>
          <a:p>
            <a:pPr>
              <a:defRPr/>
            </a:pPr>
            <a:r>
              <a:rPr lang="sk-SK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POMALÉ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rozklad </a:t>
            </a:r>
            <a:r>
              <a:rPr lang="sk-SK" dirty="0">
                <a:solidFill>
                  <a:srgbClr val="0070C0"/>
                </a:solidFill>
                <a:latin typeface="Comic Sans MS" panose="030F0702030302020204" pitchFamily="66" charset="0"/>
              </a:rPr>
              <a:t>budov a </a:t>
            </a:r>
            <a:r>
              <a:rPr lang="sk-SK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sôch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>
                <a:solidFill>
                  <a:srgbClr val="0070C0"/>
                </a:solidFill>
                <a:latin typeface="Comic Sans MS" panose="030F0702030302020204" pitchFamily="66" charset="0"/>
              </a:rPr>
              <a:t>v</a:t>
            </a:r>
            <a:r>
              <a:rPr lang="sk-SK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znik kvapľov v jaskyniach</a:t>
            </a:r>
            <a:endParaRPr lang="sk-SK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 err="1">
                <a:solidFill>
                  <a:srgbClr val="0070C0"/>
                </a:solidFill>
                <a:latin typeface="Comic Sans MS" panose="030F0702030302020204" pitchFamily="66" charset="0"/>
              </a:rPr>
              <a:t>h</a:t>
            </a:r>
            <a:r>
              <a:rPr lang="sk-SK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rdzavenie=korózia</a:t>
            </a:r>
            <a:endParaRPr lang="sk-SK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>
                <a:solidFill>
                  <a:srgbClr val="0070C0"/>
                </a:solidFill>
                <a:latin typeface="Comic Sans MS" panose="030F0702030302020204" pitchFamily="66" charset="0"/>
              </a:rPr>
              <a:t>hnitie </a:t>
            </a:r>
            <a:r>
              <a:rPr lang="sk-SK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ovocia</a:t>
            </a:r>
            <a:endParaRPr lang="sk-SK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>
                <a:solidFill>
                  <a:srgbClr val="0070C0"/>
                </a:solidFill>
                <a:latin typeface="Comic Sans MS" panose="030F0702030302020204" pitchFamily="66" charset="0"/>
              </a:rPr>
              <a:t>rozklad plastov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>
                <a:solidFill>
                  <a:srgbClr val="0070C0"/>
                </a:solidFill>
                <a:latin typeface="Comic Sans MS" panose="030F0702030302020204" pitchFamily="66" charset="0"/>
              </a:rPr>
              <a:t>vznik uhlia, ropy, zemného plynu</a:t>
            </a:r>
          </a:p>
          <a:p>
            <a:pPr>
              <a:defRPr/>
            </a:pPr>
            <a:endParaRPr lang="sk-SK" dirty="0">
              <a:latin typeface="Comic Sans MS" panose="030F0702030302020204" pitchFamily="66" charset="0"/>
            </a:endParaRPr>
          </a:p>
          <a:p>
            <a:pPr algn="ctr"/>
            <a:endParaRPr lang="sk-SK" dirty="0"/>
          </a:p>
        </p:txBody>
      </p:sp>
      <p:sp>
        <p:nvSpPr>
          <p:cNvPr id="7" name="Zaoblený obdĺžnik 6"/>
          <p:cNvSpPr/>
          <p:nvPr/>
        </p:nvSpPr>
        <p:spPr>
          <a:xfrm>
            <a:off x="3203848" y="3033731"/>
            <a:ext cx="2376264" cy="2267477"/>
          </a:xfrm>
          <a:prstGeom prst="round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sk-SK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RÝCHLE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horenie</a:t>
            </a:r>
            <a:endParaRPr lang="sk-SK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>
                <a:solidFill>
                  <a:srgbClr val="FFFF00"/>
                </a:solidFill>
                <a:latin typeface="Comic Sans MS" panose="030F0702030302020204" pitchFamily="66" charset="0"/>
              </a:rPr>
              <a:t>dýchanie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>
                <a:solidFill>
                  <a:srgbClr val="FFFF00"/>
                </a:solidFill>
                <a:latin typeface="Comic Sans MS" panose="030F0702030302020204" pitchFamily="66" charset="0"/>
              </a:rPr>
              <a:t>rozpúšťanie cukru v čaji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výroba vodíka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sk-SK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>výroba kyslíka</a:t>
            </a:r>
            <a:endParaRPr lang="sk-SK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algn="ctr"/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8" name="Zaoblený obdĺžnik 7"/>
          <p:cNvSpPr/>
          <p:nvPr/>
        </p:nvSpPr>
        <p:spPr>
          <a:xfrm>
            <a:off x="5868144" y="3056186"/>
            <a:ext cx="2880320" cy="1956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sk-SK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VEĽMI RÝCHLE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výbuch</a:t>
            </a:r>
            <a:endParaRPr lang="sk-SK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00B050"/>
                </a:solidFill>
                <a:latin typeface="Comic Sans MS" panose="030F0702030302020204" pitchFamily="66" charset="0"/>
              </a:rPr>
              <a:t>e</a:t>
            </a:r>
            <a:r>
              <a:rPr lang="sk-SK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xplózia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00B050"/>
                </a:solidFill>
                <a:latin typeface="Comic Sans MS" panose="030F0702030302020204" pitchFamily="66" charset="0"/>
              </a:rPr>
              <a:t>o</a:t>
            </a:r>
            <a:r>
              <a:rPr lang="sk-SK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hňostroj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sk-SK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eakcia alkalických kovov s vodou</a:t>
            </a:r>
            <a:endParaRPr lang="sk-SK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Obrázek 3">
            <a:extLst>
              <a:ext uri="{FF2B5EF4-FFF2-40B4-BE49-F238E27FC236}">
                <a16:creationId xmlns:a16="http://schemas.microsoft.com/office/drawing/2014/main" xmlns="" id="{88642858-CDAE-4711-A970-BDB159905A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80" y="5301208"/>
            <a:ext cx="1719430" cy="1587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4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8" t="602" r="15174" b="8998"/>
          <a:stretch/>
        </p:blipFill>
        <p:spPr bwMode="auto">
          <a:xfrm>
            <a:off x="1" y="116632"/>
            <a:ext cx="9144000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dĺžnik 3"/>
          <p:cNvSpPr/>
          <p:nvPr/>
        </p:nvSpPr>
        <p:spPr>
          <a:xfrm>
            <a:off x="971600" y="1059681"/>
            <a:ext cx="60486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sk-SK" sz="2400" dirty="0"/>
              <a:t>Pre </a:t>
            </a:r>
            <a:r>
              <a:rPr lang="sk-SK" sz="2400" dirty="0" smtClean="0"/>
              <a:t>chemickú reakciu       </a:t>
            </a:r>
            <a:r>
              <a:rPr lang="sk-SK" sz="2400" dirty="0"/>
              <a:t>A + B  </a:t>
            </a:r>
            <a:r>
              <a:rPr lang="sk-SK" sz="2400" dirty="0">
                <a:latin typeface="Times New Roman"/>
                <a:cs typeface="Times New Roman"/>
              </a:rPr>
              <a:t>→</a:t>
            </a:r>
            <a:r>
              <a:rPr lang="sk-SK" sz="2400" dirty="0"/>
              <a:t> AB </a:t>
            </a:r>
          </a:p>
        </p:txBody>
      </p:sp>
      <p:sp>
        <p:nvSpPr>
          <p:cNvPr id="5" name="Rovnoramenný trojuholník 4"/>
          <p:cNvSpPr/>
          <p:nvPr/>
        </p:nvSpPr>
        <p:spPr>
          <a:xfrm>
            <a:off x="431540" y="6442528"/>
            <a:ext cx="360040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971600" y="6295616"/>
            <a:ext cx="4032448" cy="476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rgbClr val="002060"/>
                </a:solidFill>
              </a:rPr>
              <a:t>delta, čítame zmena koncentrácie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t="389" r="12860" b="9809"/>
          <a:stretch/>
        </p:blipFill>
        <p:spPr bwMode="auto">
          <a:xfrm>
            <a:off x="9711" y="188640"/>
            <a:ext cx="9155300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-463" r="12357" b="66450"/>
          <a:stretch/>
        </p:blipFill>
        <p:spPr bwMode="auto">
          <a:xfrm>
            <a:off x="880211" y="0"/>
            <a:ext cx="8263789" cy="211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31245" r="12357" b="10108"/>
          <a:stretch/>
        </p:blipFill>
        <p:spPr bwMode="auto">
          <a:xfrm>
            <a:off x="696267" y="2569364"/>
            <a:ext cx="8263789" cy="365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305780" y="2045230"/>
            <a:ext cx="8838469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 smtClean="0"/>
              <a:t>Ak majú častice reagovať, musia sa: </a:t>
            </a:r>
            <a:r>
              <a:rPr lang="sk-SK" b="1" dirty="0" smtClean="0">
                <a:solidFill>
                  <a:schemeClr val="bg2">
                    <a:lumMod val="10000"/>
                  </a:schemeClr>
                </a:solidFill>
              </a:rPr>
              <a:t>1.najprv k sebe priblížiť, zraziť sa</a:t>
            </a:r>
          </a:p>
          <a:p>
            <a:pPr algn="ctr"/>
            <a:r>
              <a:rPr lang="sk-SK" b="1" dirty="0" smtClean="0">
                <a:solidFill>
                  <a:schemeClr val="bg2">
                    <a:lumMod val="10000"/>
                  </a:schemeClr>
                </a:solidFill>
              </a:rPr>
              <a:t>                                                    Zrážka musí byť účinná !!!!</a:t>
            </a:r>
            <a:endParaRPr lang="sk-SK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5-cípa hviezda 3"/>
          <p:cNvSpPr/>
          <p:nvPr/>
        </p:nvSpPr>
        <p:spPr>
          <a:xfrm>
            <a:off x="305780" y="677078"/>
            <a:ext cx="1331640" cy="13681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2">
                    <a:lumMod val="10000"/>
                  </a:schemeClr>
                </a:solidFill>
              </a:rPr>
              <a:t>1.</a:t>
            </a:r>
            <a:endParaRPr lang="sk-SK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3131840" y="2693302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10000"/>
                  </a:schemeClr>
                </a:solidFill>
              </a:rPr>
              <a:t>2.</a:t>
            </a:r>
            <a:endParaRPr lang="sk-SK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Šípka doprava 7"/>
          <p:cNvSpPr/>
          <p:nvPr/>
        </p:nvSpPr>
        <p:spPr>
          <a:xfrm>
            <a:off x="3101149" y="3501008"/>
            <a:ext cx="5832648" cy="100811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solidFill>
                  <a:schemeClr val="bg2">
                    <a:lumMod val="10000"/>
                  </a:schemeClr>
                </a:solidFill>
              </a:rPr>
              <a:t>Je to minimálna kinetická energia </a:t>
            </a:r>
            <a:endParaRPr lang="sk-SK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t="28651" r="13028" b="10704"/>
          <a:stretch/>
        </p:blipFill>
        <p:spPr bwMode="auto">
          <a:xfrm>
            <a:off x="-86595" y="584580"/>
            <a:ext cx="9212142" cy="4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aoblený obdĺžnik 4"/>
          <p:cNvSpPr/>
          <p:nvPr/>
        </p:nvSpPr>
        <p:spPr>
          <a:xfrm>
            <a:off x="1745888" y="692696"/>
            <a:ext cx="5040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10000"/>
                  </a:schemeClr>
                </a:solidFill>
              </a:rPr>
              <a:t>3.</a:t>
            </a:r>
            <a:endParaRPr lang="sk-SK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467600" cy="1143000"/>
          </a:xfrm>
        </p:spPr>
        <p:txBody>
          <a:bodyPr/>
          <a:lstStyle/>
          <a:p>
            <a:r>
              <a:rPr lang="sk-SK" dirty="0" smtClean="0"/>
              <a:t>TEÓRIA </a:t>
            </a:r>
            <a:r>
              <a:rPr lang="sk-SK" dirty="0" err="1" smtClean="0"/>
              <a:t>aktivovaného=prechodového</a:t>
            </a:r>
            <a:r>
              <a:rPr lang="sk-SK" dirty="0" smtClean="0"/>
              <a:t> komplexu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sk-SK" dirty="0" smtClean="0"/>
              <a:t>Novšia teória</a:t>
            </a:r>
          </a:p>
          <a:p>
            <a:pPr algn="just"/>
            <a:r>
              <a:rPr lang="sk-SK" dirty="0" smtClean="0"/>
              <a:t>Pri účinnej zrážke vzniká aktivovaný komplex, ktorým je energeticky bohatý medziprodukt, je nestabilný a rýchlo sa rozpadá na produkty</a:t>
            </a:r>
          </a:p>
          <a:p>
            <a:pPr algn="just"/>
            <a:r>
              <a:rPr lang="sk-SK" dirty="0" smtClean="0"/>
              <a:t>Pôvodné chemické väzby zanikajú(v A</a:t>
            </a:r>
            <a:r>
              <a:rPr lang="sk-SK" baseline="-25000" dirty="0" smtClean="0"/>
              <a:t>2</a:t>
            </a:r>
            <a:r>
              <a:rPr lang="sk-SK" dirty="0" smtClean="0"/>
              <a:t>,B</a:t>
            </a:r>
            <a:r>
              <a:rPr lang="sk-SK" baseline="-25000" dirty="0" smtClean="0"/>
              <a:t>2</a:t>
            </a:r>
            <a:r>
              <a:rPr lang="sk-SK" dirty="0" smtClean="0"/>
              <a:t>) a nové (v AB) vznikajú</a:t>
            </a:r>
          </a:p>
          <a:p>
            <a:endParaRPr lang="sk-SK" dirty="0"/>
          </a:p>
        </p:txBody>
      </p:sp>
      <p:sp>
        <p:nvSpPr>
          <p:cNvPr id="4" name="5-cípa hviezda 3"/>
          <p:cNvSpPr/>
          <p:nvPr/>
        </p:nvSpPr>
        <p:spPr>
          <a:xfrm>
            <a:off x="26343" y="260648"/>
            <a:ext cx="1115616" cy="11521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2">
                    <a:lumMod val="10000"/>
                  </a:schemeClr>
                </a:solidFill>
              </a:rPr>
              <a:t>2.</a:t>
            </a:r>
            <a:endParaRPr lang="sk-SK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3" t="20263" r="16062" b="31187"/>
          <a:stretch/>
        </p:blipFill>
        <p:spPr bwMode="auto">
          <a:xfrm>
            <a:off x="1331640" y="4027446"/>
            <a:ext cx="6696744" cy="266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4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r="13647" b="10927"/>
          <a:stretch/>
        </p:blipFill>
        <p:spPr bwMode="auto">
          <a:xfrm>
            <a:off x="8567" y="404664"/>
            <a:ext cx="9136593" cy="621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2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67600" cy="1143000"/>
          </a:xfrm>
        </p:spPr>
        <p:txBody>
          <a:bodyPr/>
          <a:lstStyle/>
          <a:p>
            <a:r>
              <a:rPr lang="sk-SK" b="1" dirty="0" smtClean="0"/>
              <a:t>GULDBERG-WAAGEHO ZÁKON</a:t>
            </a:r>
            <a:endParaRPr lang="sk-SK" b="1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endParaRPr lang="sk-SK" dirty="0" smtClean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endParaRPr lang="sk-SK" dirty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r>
              <a:rPr lang="el-GR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sk-SK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 A  + </a:t>
            </a:r>
            <a:r>
              <a:rPr lang="sk-SK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ß</a:t>
            </a:r>
            <a:r>
              <a:rPr lang="sk-SK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B  → </a:t>
            </a:r>
            <a:r>
              <a:rPr lang="el-GR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γ</a:t>
            </a:r>
            <a:r>
              <a:rPr lang="sk-SK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C  +  </a:t>
            </a:r>
            <a:r>
              <a:rPr lang="el-GR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δ</a:t>
            </a:r>
            <a:r>
              <a:rPr lang="sk-SK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D</a:t>
            </a:r>
          </a:p>
          <a:p>
            <a:pPr marL="0" indent="0">
              <a:buNone/>
            </a:pPr>
            <a:endParaRPr lang="sk-SK" dirty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sk-SK" dirty="0" smtClean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sk-SK" dirty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sk-SK" dirty="0" smtClean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k – rýchlostná konštanta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c – koncentrácie reagujúcich látok</a:t>
            </a:r>
          </a:p>
          <a:p>
            <a:pPr marL="0" indent="0">
              <a:buNone/>
            </a:pPr>
            <a:r>
              <a:rPr lang="el-GR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sk-SK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sk-SK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, ß – experimentálne koeficienty (iné ako </a:t>
            </a:r>
            <a:r>
              <a:rPr lang="sk-SK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stechiometrické</a:t>
            </a:r>
            <a:r>
              <a:rPr lang="sk-SK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)</a:t>
            </a:r>
            <a:endParaRPr lang="sk-SK" dirty="0"/>
          </a:p>
          <a:p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1187624" y="3212976"/>
            <a:ext cx="460851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>
                <a:solidFill>
                  <a:schemeClr val="bg2">
                    <a:lumMod val="10000"/>
                  </a:schemeClr>
                </a:solidFill>
              </a:rPr>
              <a:t>v = k. c</a:t>
            </a:r>
            <a:r>
              <a:rPr lang="el-GR" sz="3600" baseline="300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α</a:t>
            </a:r>
            <a:r>
              <a:rPr lang="sk-SK" sz="3600" dirty="0" smtClean="0">
                <a:solidFill>
                  <a:schemeClr val="bg2">
                    <a:lumMod val="10000"/>
                  </a:schemeClr>
                </a:solidFill>
              </a:rPr>
              <a:t>(A) .</a:t>
            </a:r>
            <a:r>
              <a:rPr lang="sk-SK" sz="3600" dirty="0" err="1" smtClean="0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lang="sk-SK" sz="3600" baseline="30000" dirty="0" err="1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ß</a:t>
            </a:r>
            <a:r>
              <a:rPr lang="sk-SK" sz="3600" dirty="0" smtClean="0">
                <a:solidFill>
                  <a:schemeClr val="bg2">
                    <a:lumMod val="10000"/>
                  </a:schemeClr>
                </a:solidFill>
              </a:rPr>
              <a:t>(B)</a:t>
            </a:r>
            <a:endParaRPr lang="sk-SK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251520" y="1412776"/>
            <a:ext cx="8352928" cy="10801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rgbClr val="002060"/>
                </a:solidFill>
              </a:rPr>
              <a:t>Rýchlosť chemickej reakcie je priamo úmerná súčinu koncentrácie nezreagovaných </a:t>
            </a:r>
            <a:r>
              <a:rPr lang="sk-SK" sz="2400" b="1" dirty="0" err="1" smtClean="0">
                <a:solidFill>
                  <a:srgbClr val="002060"/>
                </a:solidFill>
              </a:rPr>
              <a:t>reaktantov</a:t>
            </a:r>
            <a:r>
              <a:rPr lang="sk-SK" sz="2400" b="1" dirty="0" smtClean="0">
                <a:solidFill>
                  <a:srgbClr val="002060"/>
                </a:solidFill>
              </a:rPr>
              <a:t>.</a:t>
            </a:r>
            <a:endParaRPr lang="sk-SK" sz="2400" b="1" dirty="0">
              <a:solidFill>
                <a:srgbClr val="002060"/>
              </a:solidFill>
            </a:endParaRPr>
          </a:p>
          <a:p>
            <a:pPr algn="ctr"/>
            <a:endParaRPr lang="sk-SK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4547</TotalTime>
  <Words>293</Words>
  <Application>Microsoft Office PowerPoint</Application>
  <PresentationFormat>Prezentácia na obrazovke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Arkáda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TEÓRIA aktivovaného=prechodového komplexu</vt:lpstr>
      <vt:lpstr>Prezentácia programu PowerPoint</vt:lpstr>
      <vt:lpstr>GULDBERG-WAAGEHO ZÁKON</vt:lpstr>
      <vt:lpstr>Ovplyvňovanie  priebehu chemickej reakcie: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spravca</cp:lastModifiedBy>
  <cp:revision>793</cp:revision>
  <dcterms:created xsi:type="dcterms:W3CDTF">2017-09-03T06:20:55Z</dcterms:created>
  <dcterms:modified xsi:type="dcterms:W3CDTF">2020-06-09T12:12:56Z</dcterms:modified>
</cp:coreProperties>
</file>