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FB4C-830A-4200-AF27-0019EBE76D06}" type="datetimeFigureOut">
              <a:rPr lang="sk-SK" smtClean="0"/>
              <a:t>21. 5. 2020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077C-27F5-42E1-921C-FC7AED270A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1352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FB4C-830A-4200-AF27-0019EBE76D06}" type="datetimeFigureOut">
              <a:rPr lang="sk-SK" smtClean="0"/>
              <a:t>21. 5. 2020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077C-27F5-42E1-921C-FC7AED270A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2711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FB4C-830A-4200-AF27-0019EBE76D06}" type="datetimeFigureOut">
              <a:rPr lang="sk-SK" smtClean="0"/>
              <a:t>21. 5. 2020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077C-27F5-42E1-921C-FC7AED270A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12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FB4C-830A-4200-AF27-0019EBE76D06}" type="datetimeFigureOut">
              <a:rPr lang="sk-SK" smtClean="0"/>
              <a:t>21. 5. 2020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077C-27F5-42E1-921C-FC7AED270A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494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FB4C-830A-4200-AF27-0019EBE76D06}" type="datetimeFigureOut">
              <a:rPr lang="sk-SK" smtClean="0"/>
              <a:t>21. 5. 2020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077C-27F5-42E1-921C-FC7AED270A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5587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FB4C-830A-4200-AF27-0019EBE76D06}" type="datetimeFigureOut">
              <a:rPr lang="sk-SK" smtClean="0"/>
              <a:t>21. 5. 2020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077C-27F5-42E1-921C-FC7AED270A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744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FB4C-830A-4200-AF27-0019EBE76D06}" type="datetimeFigureOut">
              <a:rPr lang="sk-SK" smtClean="0"/>
              <a:t>21. 5. 2020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077C-27F5-42E1-921C-FC7AED270A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5735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FB4C-830A-4200-AF27-0019EBE76D06}" type="datetimeFigureOut">
              <a:rPr lang="sk-SK" smtClean="0"/>
              <a:t>21. 5. 2020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077C-27F5-42E1-921C-FC7AED270A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430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FB4C-830A-4200-AF27-0019EBE76D06}" type="datetimeFigureOut">
              <a:rPr lang="sk-SK" smtClean="0"/>
              <a:t>21. 5. 2020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077C-27F5-42E1-921C-FC7AED270A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0072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FB4C-830A-4200-AF27-0019EBE76D06}" type="datetimeFigureOut">
              <a:rPr lang="sk-SK" smtClean="0"/>
              <a:t>21. 5. 2020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077C-27F5-42E1-921C-FC7AED270A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019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FB4C-830A-4200-AF27-0019EBE76D06}" type="datetimeFigureOut">
              <a:rPr lang="sk-SK" smtClean="0"/>
              <a:t>21. 5. 2020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077C-27F5-42E1-921C-FC7AED270A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621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EFB4C-830A-4200-AF27-0019EBE76D06}" type="datetimeFigureOut">
              <a:rPr lang="sk-SK" smtClean="0"/>
              <a:t>21. 5. 2020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2077C-27F5-42E1-921C-FC7AED270A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3323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499992" y="6309320"/>
            <a:ext cx="4496544" cy="334888"/>
          </a:xfrm>
        </p:spPr>
        <p:txBody>
          <a:bodyPr>
            <a:normAutofit lnSpcReduction="10000"/>
          </a:bodyPr>
          <a:lstStyle/>
          <a:p>
            <a:endParaRPr lang="sk-SK" sz="1600" dirty="0"/>
          </a:p>
        </p:txBody>
      </p:sp>
      <p:pic>
        <p:nvPicPr>
          <p:cNvPr id="1026" name="Picture 2" descr="Súvisiaci obráz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00228"/>
            <a:ext cx="8856984" cy="498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 rot="1848285">
            <a:off x="3464031" y="1427048"/>
            <a:ext cx="7772400" cy="1470025"/>
          </a:xfrm>
        </p:spPr>
        <p:txBody>
          <a:bodyPr/>
          <a:lstStyle/>
          <a:p>
            <a:r>
              <a:rPr lang="sk-SK" dirty="0" smtClean="0"/>
              <a:t>Rozmnožovacia</a:t>
            </a:r>
            <a:br>
              <a:rPr lang="sk-SK" dirty="0" smtClean="0"/>
            </a:br>
            <a:r>
              <a:rPr lang="sk-SK" dirty="0" smtClean="0"/>
              <a:t> sústava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77813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>
                <a:latin typeface="Comic Sans MS" pitchFamily="66" charset="0"/>
              </a:rPr>
              <a:t>Oplodnené vajíčko - </a:t>
            </a:r>
            <a:r>
              <a:rPr lang="sk-SK" b="1" dirty="0" smtClean="0">
                <a:latin typeface="Comic Sans MS" pitchFamily="66" charset="0"/>
              </a:rPr>
              <a:t>embryo</a:t>
            </a:r>
            <a:endParaRPr lang="sk-SK" b="1" dirty="0">
              <a:latin typeface="Comic Sans MS" pitchFamily="66" charset="0"/>
            </a:endParaRPr>
          </a:p>
        </p:txBody>
      </p:sp>
      <p:pic>
        <p:nvPicPr>
          <p:cNvPr id="10242" name="Picture 2" descr="Súvisiaci obráz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8423252" cy="488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625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Výsledok vyhľadávania obrázkov pre dopyt embry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2" r="20499"/>
          <a:stretch/>
        </p:blipFill>
        <p:spPr bwMode="auto">
          <a:xfrm>
            <a:off x="539552" y="188640"/>
            <a:ext cx="6912768" cy="655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 rot="2192724">
            <a:off x="5439177" y="1030912"/>
            <a:ext cx="34692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dirty="0" smtClean="0">
                <a:latin typeface="Comic Sans MS" pitchFamily="66" charset="0"/>
              </a:rPr>
              <a:t>Ďakujem za</a:t>
            </a:r>
          </a:p>
          <a:p>
            <a:r>
              <a:rPr lang="sk-SK" sz="4000" dirty="0" smtClean="0">
                <a:latin typeface="Comic Sans MS" pitchFamily="66" charset="0"/>
              </a:rPr>
              <a:t> pozornosť :D</a:t>
            </a:r>
          </a:p>
          <a:p>
            <a:endParaRPr lang="sk-SK" sz="4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943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47667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- </a:t>
            </a:r>
            <a:r>
              <a:rPr lang="sk-SK" dirty="0" smtClean="0">
                <a:latin typeface="Comic Sans MS" pitchFamily="66" charset="0"/>
              </a:rPr>
              <a:t>zabezpečenie novej generácie a prenos DNA</a:t>
            </a:r>
            <a:endParaRPr lang="sk-SK" dirty="0">
              <a:latin typeface="Comic Sans MS" pitchFamily="66" charset="0"/>
            </a:endParaRPr>
          </a:p>
        </p:txBody>
      </p:sp>
      <p:pic>
        <p:nvPicPr>
          <p:cNvPr id="2050" name="Picture 2" descr="Súvisiaci obráz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0585"/>
            <a:ext cx="8815543" cy="495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75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771800" y="260648"/>
            <a:ext cx="6264696" cy="61206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b="1" dirty="0" smtClean="0">
                <a:latin typeface="Comic Sans MS" pitchFamily="66" charset="0"/>
              </a:rPr>
              <a:t>Mužské pohlavné orgány</a:t>
            </a:r>
          </a:p>
          <a:p>
            <a:pPr marL="514350" indent="-514350">
              <a:buAutoNum type="arabicPeriod"/>
            </a:pPr>
            <a:r>
              <a:rPr lang="sk-SK" dirty="0" smtClean="0">
                <a:solidFill>
                  <a:srgbClr val="FF0000"/>
                </a:solidFill>
                <a:latin typeface="Comic Sans MS" pitchFamily="66" charset="0"/>
              </a:rPr>
              <a:t>Vnútorné </a:t>
            </a:r>
          </a:p>
          <a:p>
            <a:pPr>
              <a:buFontTx/>
              <a:buChar char="-"/>
            </a:pPr>
            <a:r>
              <a:rPr lang="sk-SK" b="1" dirty="0" smtClean="0">
                <a:latin typeface="Comic Sans MS" pitchFamily="66" charset="0"/>
              </a:rPr>
              <a:t>semenníky</a:t>
            </a:r>
            <a:r>
              <a:rPr lang="sk-SK" dirty="0" smtClean="0">
                <a:latin typeface="Comic Sans MS" pitchFamily="66" charset="0"/>
              </a:rPr>
              <a:t> </a:t>
            </a:r>
          </a:p>
          <a:p>
            <a:pPr>
              <a:buFontTx/>
              <a:buChar char="-"/>
            </a:pPr>
            <a:endParaRPr lang="sk-SK" dirty="0">
              <a:latin typeface="Comic Sans MS" pitchFamily="66" charset="0"/>
            </a:endParaRPr>
          </a:p>
          <a:p>
            <a:pPr>
              <a:buFontTx/>
              <a:buChar char="-"/>
            </a:pPr>
            <a:r>
              <a:rPr lang="sk-SK" b="1" dirty="0" err="1">
                <a:latin typeface="Comic Sans MS" pitchFamily="66" charset="0"/>
              </a:rPr>
              <a:t>n</a:t>
            </a:r>
            <a:r>
              <a:rPr lang="sk-SK" b="1" dirty="0" err="1" smtClean="0">
                <a:latin typeface="Comic Sans MS" pitchFamily="66" charset="0"/>
              </a:rPr>
              <a:t>adsemenníky</a:t>
            </a:r>
            <a:r>
              <a:rPr lang="sk-SK" dirty="0" smtClean="0">
                <a:latin typeface="Comic Sans MS" pitchFamily="66" charset="0"/>
              </a:rPr>
              <a:t> – dozrievanie spermií</a:t>
            </a:r>
          </a:p>
          <a:p>
            <a:pPr>
              <a:buFontTx/>
              <a:buChar char="-"/>
            </a:pPr>
            <a:r>
              <a:rPr lang="sk-SK" b="1" dirty="0">
                <a:latin typeface="Comic Sans MS" pitchFamily="66" charset="0"/>
              </a:rPr>
              <a:t>s</a:t>
            </a:r>
            <a:r>
              <a:rPr lang="sk-SK" b="1" dirty="0" smtClean="0">
                <a:latin typeface="Comic Sans MS" pitchFamily="66" charset="0"/>
              </a:rPr>
              <a:t>emenovod</a:t>
            </a:r>
            <a:r>
              <a:rPr lang="sk-SK" dirty="0" smtClean="0">
                <a:latin typeface="Comic Sans MS" pitchFamily="66" charset="0"/>
              </a:rPr>
              <a:t>- spája </a:t>
            </a:r>
            <a:r>
              <a:rPr lang="sk-SK" dirty="0" err="1" smtClean="0">
                <a:latin typeface="Comic Sans MS" pitchFamily="66" charset="0"/>
              </a:rPr>
              <a:t>nadsemenníky</a:t>
            </a:r>
            <a:r>
              <a:rPr lang="sk-SK" dirty="0" smtClean="0">
                <a:latin typeface="Comic Sans MS" pitchFamily="66" charset="0"/>
              </a:rPr>
              <a:t> s močovou rúrou</a:t>
            </a:r>
          </a:p>
          <a:p>
            <a:pPr>
              <a:buFontTx/>
              <a:buChar char="-"/>
            </a:pPr>
            <a:r>
              <a:rPr lang="sk-SK" b="1" dirty="0" err="1">
                <a:latin typeface="Comic Sans MS" pitchFamily="66" charset="0"/>
              </a:rPr>
              <a:t>p</a:t>
            </a:r>
            <a:r>
              <a:rPr lang="sk-SK" b="1" dirty="0" err="1" smtClean="0">
                <a:latin typeface="Comic Sans MS" pitchFamily="66" charset="0"/>
              </a:rPr>
              <a:t>redstonica</a:t>
            </a:r>
            <a:r>
              <a:rPr lang="sk-SK" dirty="0" smtClean="0">
                <a:latin typeface="Comic Sans MS" pitchFamily="66" charset="0"/>
              </a:rPr>
              <a:t> (prostata)- ovplyvňuje životnosť a pohyblivosť spermií</a:t>
            </a:r>
          </a:p>
          <a:p>
            <a:pPr>
              <a:buFontTx/>
              <a:buChar char="-"/>
            </a:pPr>
            <a:endParaRPr lang="sk-SK" dirty="0"/>
          </a:p>
        </p:txBody>
      </p:sp>
      <p:pic>
        <p:nvPicPr>
          <p:cNvPr id="3074" name="Picture 2" descr="Výsledok vyhľadávania obrázkov pre dopyt ikona muž že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6064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Rovná spojovacia šípka 4"/>
          <p:cNvCxnSpPr/>
          <p:nvPr/>
        </p:nvCxnSpPr>
        <p:spPr>
          <a:xfrm flipV="1">
            <a:off x="5312767" y="1191816"/>
            <a:ext cx="432048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>
            <a:off x="5312767" y="1515470"/>
            <a:ext cx="432048" cy="2763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5744815" y="1007150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>
                <a:latin typeface="Comic Sans MS" pitchFamily="66" charset="0"/>
              </a:rPr>
              <a:t>s</a:t>
            </a:r>
            <a:r>
              <a:rPr lang="sk-SK" sz="2400" dirty="0" smtClean="0">
                <a:latin typeface="Comic Sans MS" pitchFamily="66" charset="0"/>
              </a:rPr>
              <a:t>permie </a:t>
            </a:r>
            <a:endParaRPr lang="sk-SK" sz="2400" dirty="0">
              <a:latin typeface="Comic Sans MS" pitchFamily="66" charset="0"/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5764083" y="1607142"/>
            <a:ext cx="1991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err="1">
                <a:latin typeface="Comic Sans MS" pitchFamily="66" charset="0"/>
              </a:rPr>
              <a:t>t</a:t>
            </a:r>
            <a:r>
              <a:rPr lang="sk-SK" sz="2400" dirty="0" err="1" smtClean="0">
                <a:latin typeface="Comic Sans MS" pitchFamily="66" charset="0"/>
              </a:rPr>
              <a:t>estosterón</a:t>
            </a:r>
            <a:r>
              <a:rPr lang="sk-SK" dirty="0" smtClean="0"/>
              <a:t> 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63193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419872" y="1286720"/>
            <a:ext cx="5122912" cy="4925144"/>
          </a:xfrm>
        </p:spPr>
        <p:txBody>
          <a:bodyPr/>
          <a:lstStyle/>
          <a:p>
            <a:pPr marL="0" indent="0">
              <a:buNone/>
            </a:pPr>
            <a:r>
              <a:rPr lang="sk-SK" b="1" dirty="0" smtClean="0">
                <a:solidFill>
                  <a:srgbClr val="FF0000"/>
                </a:solidFill>
                <a:latin typeface="Comic Sans MS" pitchFamily="66" charset="0"/>
              </a:rPr>
              <a:t>2. Vonkajšie</a:t>
            </a:r>
          </a:p>
          <a:p>
            <a:pPr>
              <a:buFontTx/>
              <a:buChar char="-"/>
            </a:pPr>
            <a:r>
              <a:rPr lang="sk-SK" b="1" dirty="0" smtClean="0">
                <a:latin typeface="Comic Sans MS" pitchFamily="66" charset="0"/>
              </a:rPr>
              <a:t>pohlavný úd </a:t>
            </a:r>
            <a:r>
              <a:rPr lang="sk-SK" dirty="0" smtClean="0">
                <a:latin typeface="Comic Sans MS" pitchFamily="66" charset="0"/>
              </a:rPr>
              <a:t>(penis)- spojenie močovej a pohlavnej sústavy</a:t>
            </a:r>
          </a:p>
          <a:p>
            <a:pPr>
              <a:buFontTx/>
              <a:buChar char="-"/>
            </a:pPr>
            <a:r>
              <a:rPr lang="sk-SK" b="1" dirty="0">
                <a:latin typeface="Comic Sans MS" pitchFamily="66" charset="0"/>
              </a:rPr>
              <a:t>m</a:t>
            </a:r>
            <a:r>
              <a:rPr lang="sk-SK" b="1" dirty="0" smtClean="0">
                <a:latin typeface="Comic Sans MS" pitchFamily="66" charset="0"/>
              </a:rPr>
              <a:t>iešok</a:t>
            </a:r>
            <a:r>
              <a:rPr lang="sk-SK" dirty="0" smtClean="0">
                <a:latin typeface="Comic Sans MS" pitchFamily="66" charset="0"/>
              </a:rPr>
              <a:t> – termoregulácia</a:t>
            </a:r>
          </a:p>
          <a:p>
            <a:pPr>
              <a:buFontTx/>
              <a:buChar char="-"/>
            </a:pPr>
            <a:endParaRPr lang="sk-SK" dirty="0" smtClean="0"/>
          </a:p>
          <a:p>
            <a:pPr>
              <a:buFontTx/>
              <a:buChar char="-"/>
            </a:pPr>
            <a:endParaRPr lang="sk-SK" dirty="0"/>
          </a:p>
        </p:txBody>
      </p:sp>
      <p:pic>
        <p:nvPicPr>
          <p:cNvPr id="4" name="Picture 2" descr="Výsledok vyhľadávania obrázkov pre dopyt ikona muž že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6889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Výsledok vyhľadávania obrázkov pre dopyt sperm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068175"/>
            <a:ext cx="2304256" cy="321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94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úvisiaci obrázo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71"/>
          <a:stretch/>
        </p:blipFill>
        <p:spPr bwMode="auto">
          <a:xfrm>
            <a:off x="179512" y="1881188"/>
            <a:ext cx="8640959" cy="469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4" descr="Výsledok vyhľadávania obrázkov pre dopyt spermia"/>
          <p:cNvSpPr>
            <a:spLocks noChangeAspect="1" noChangeArrowheads="1"/>
          </p:cNvSpPr>
          <p:nvPr/>
        </p:nvSpPr>
        <p:spPr bwMode="auto">
          <a:xfrm>
            <a:off x="155575" y="-1728788"/>
            <a:ext cx="2590800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" name="AutoShape 6" descr="Výsledok vyhľadávania obrázkov pre dopyt spermia"/>
          <p:cNvSpPr>
            <a:spLocks noChangeAspect="1" noChangeArrowheads="1"/>
          </p:cNvSpPr>
          <p:nvPr/>
        </p:nvSpPr>
        <p:spPr bwMode="auto">
          <a:xfrm>
            <a:off x="307975" y="-1576388"/>
            <a:ext cx="2590800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7332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419350" y="404664"/>
            <a:ext cx="6223658" cy="61206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sz="3600" b="1" dirty="0" smtClean="0">
                <a:latin typeface="Comic Sans MS" pitchFamily="66" charset="0"/>
              </a:rPr>
              <a:t>Ženské pohlavné orgány</a:t>
            </a:r>
          </a:p>
          <a:p>
            <a:pPr marL="514350" indent="-514350">
              <a:buAutoNum type="arabicPeriod"/>
            </a:pPr>
            <a:r>
              <a:rPr lang="sk-SK" sz="3600" b="1" dirty="0" smtClean="0">
                <a:solidFill>
                  <a:srgbClr val="FF0000"/>
                </a:solidFill>
                <a:latin typeface="Comic Sans MS" pitchFamily="66" charset="0"/>
              </a:rPr>
              <a:t>Vnútorné</a:t>
            </a:r>
          </a:p>
          <a:p>
            <a:pPr>
              <a:buFontTx/>
              <a:buChar char="-"/>
            </a:pPr>
            <a:r>
              <a:rPr lang="sk-SK" sz="3600" b="1" dirty="0" smtClean="0">
                <a:latin typeface="Comic Sans MS" pitchFamily="66" charset="0"/>
              </a:rPr>
              <a:t>vaječníky</a:t>
            </a:r>
          </a:p>
          <a:p>
            <a:pPr marL="0" indent="0">
              <a:buNone/>
            </a:pPr>
            <a:endParaRPr lang="sk-SK" sz="3600" dirty="0" smtClean="0">
              <a:latin typeface="Comic Sans MS" pitchFamily="66" charset="0"/>
            </a:endParaRPr>
          </a:p>
          <a:p>
            <a:pPr marL="0" indent="0">
              <a:buNone/>
            </a:pPr>
            <a:endParaRPr lang="sk-SK" sz="3600" dirty="0" smtClean="0">
              <a:latin typeface="Comic Sans MS" pitchFamily="66" charset="0"/>
            </a:endParaRPr>
          </a:p>
          <a:p>
            <a:pPr marL="0" indent="0">
              <a:buNone/>
            </a:pPr>
            <a:endParaRPr lang="sk-SK" sz="3600" dirty="0">
              <a:latin typeface="Comic Sans MS" pitchFamily="66" charset="0"/>
            </a:endParaRPr>
          </a:p>
          <a:p>
            <a:pPr>
              <a:buFontTx/>
              <a:buChar char="-"/>
            </a:pPr>
            <a:r>
              <a:rPr lang="sk-SK" sz="3600" b="1" dirty="0" smtClean="0">
                <a:latin typeface="Comic Sans MS" pitchFamily="66" charset="0"/>
              </a:rPr>
              <a:t>vajíčkovod</a:t>
            </a:r>
            <a:r>
              <a:rPr lang="sk-SK" sz="3600" dirty="0" smtClean="0">
                <a:latin typeface="Comic Sans MS" pitchFamily="66" charset="0"/>
              </a:rPr>
              <a:t>- zachytáva vajíčko</a:t>
            </a:r>
          </a:p>
          <a:p>
            <a:pPr>
              <a:buFontTx/>
              <a:buChar char="-"/>
            </a:pPr>
            <a:r>
              <a:rPr lang="sk-SK" sz="3600" b="1" dirty="0" smtClean="0">
                <a:latin typeface="Comic Sans MS" pitchFamily="66" charset="0"/>
              </a:rPr>
              <a:t>maternica</a:t>
            </a:r>
            <a:r>
              <a:rPr lang="sk-SK" sz="3600" dirty="0" smtClean="0">
                <a:latin typeface="Comic Sans MS" pitchFamily="66" charset="0"/>
              </a:rPr>
              <a:t> (telo a </a:t>
            </a:r>
            <a:r>
              <a:rPr lang="sk-SK" sz="3600" dirty="0" err="1" smtClean="0">
                <a:latin typeface="Comic Sans MS" pitchFamily="66" charset="0"/>
              </a:rPr>
              <a:t>krčok</a:t>
            </a:r>
            <a:r>
              <a:rPr lang="sk-SK" sz="3600" dirty="0" smtClean="0">
                <a:latin typeface="Comic Sans MS" pitchFamily="66" charset="0"/>
              </a:rPr>
              <a:t>)</a:t>
            </a:r>
          </a:p>
          <a:p>
            <a:pPr>
              <a:buFontTx/>
              <a:buChar char="-"/>
            </a:pPr>
            <a:r>
              <a:rPr lang="sk-SK" sz="3600" b="1" dirty="0">
                <a:latin typeface="Comic Sans MS" pitchFamily="66" charset="0"/>
              </a:rPr>
              <a:t>p</a:t>
            </a:r>
            <a:r>
              <a:rPr lang="sk-SK" sz="3600" b="1" dirty="0" smtClean="0">
                <a:latin typeface="Comic Sans MS" pitchFamily="66" charset="0"/>
              </a:rPr>
              <a:t>ošva </a:t>
            </a:r>
            <a:r>
              <a:rPr lang="sk-SK" sz="3600" dirty="0" smtClean="0">
                <a:latin typeface="Comic Sans MS" pitchFamily="66" charset="0"/>
              </a:rPr>
              <a:t>– svalovo- väzivová trubica</a:t>
            </a:r>
          </a:p>
          <a:p>
            <a:pPr>
              <a:buFontTx/>
              <a:buChar char="-"/>
            </a:pPr>
            <a:endParaRPr lang="sk-SK" sz="3600" dirty="0">
              <a:latin typeface="Comic Sans MS" pitchFamily="66" charset="0"/>
            </a:endParaRPr>
          </a:p>
        </p:txBody>
      </p:sp>
      <p:pic>
        <p:nvPicPr>
          <p:cNvPr id="6146" name="Picture 2" descr="Súvisiaci obrázo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8" t="15471" r="16442" b="12234"/>
          <a:stretch/>
        </p:blipFill>
        <p:spPr bwMode="auto">
          <a:xfrm>
            <a:off x="533400" y="628650"/>
            <a:ext cx="188595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Rovná spojovacia šípka 4"/>
          <p:cNvCxnSpPr/>
          <p:nvPr/>
        </p:nvCxnSpPr>
        <p:spPr>
          <a:xfrm flipV="1">
            <a:off x="5004048" y="1519694"/>
            <a:ext cx="756084" cy="2923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>
            <a:off x="5004048" y="1843336"/>
            <a:ext cx="504056" cy="4325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kTextu 9"/>
          <p:cNvSpPr txBox="1"/>
          <p:nvPr/>
        </p:nvSpPr>
        <p:spPr>
          <a:xfrm>
            <a:off x="5784490" y="1348800"/>
            <a:ext cx="1677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>
                <a:latin typeface="Comic Sans MS" pitchFamily="66" charset="0"/>
              </a:rPr>
              <a:t>v</a:t>
            </a:r>
            <a:r>
              <a:rPr lang="sk-SK" sz="3200" dirty="0" smtClean="0">
                <a:latin typeface="Comic Sans MS" pitchFamily="66" charset="0"/>
              </a:rPr>
              <a:t>ajíčka </a:t>
            </a:r>
            <a:endParaRPr lang="sk-SK" sz="3200" dirty="0">
              <a:latin typeface="Comic Sans MS" pitchFamily="66" charset="0"/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5525252" y="1933575"/>
            <a:ext cx="26308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>
                <a:latin typeface="Comic Sans MS" pitchFamily="66" charset="0"/>
              </a:rPr>
              <a:t>e</a:t>
            </a:r>
            <a:r>
              <a:rPr lang="sk-SK" sz="3200" dirty="0" smtClean="0">
                <a:latin typeface="Comic Sans MS" pitchFamily="66" charset="0"/>
              </a:rPr>
              <a:t>strogén a </a:t>
            </a:r>
          </a:p>
          <a:p>
            <a:r>
              <a:rPr lang="sk-SK" sz="3200" dirty="0" err="1" smtClean="0">
                <a:latin typeface="Comic Sans MS" pitchFamily="66" charset="0"/>
              </a:rPr>
              <a:t>progesterón</a:t>
            </a:r>
            <a:r>
              <a:rPr lang="sk-SK" sz="3200" dirty="0" smtClean="0">
                <a:latin typeface="Comic Sans MS" pitchFamily="66" charset="0"/>
              </a:rPr>
              <a:t> </a:t>
            </a:r>
            <a:endParaRPr lang="sk-SK" sz="32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832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135291" y="229914"/>
            <a:ext cx="5915000" cy="4525963"/>
          </a:xfrm>
        </p:spPr>
        <p:txBody>
          <a:bodyPr/>
          <a:lstStyle/>
          <a:p>
            <a:pPr marL="0" indent="0">
              <a:buNone/>
            </a:pPr>
            <a:r>
              <a:rPr lang="sk-SK" b="1" dirty="0" smtClean="0">
                <a:solidFill>
                  <a:srgbClr val="FF0000"/>
                </a:solidFill>
                <a:latin typeface="Comic Sans MS" pitchFamily="66" charset="0"/>
              </a:rPr>
              <a:t>2. Vonkajšie</a:t>
            </a:r>
          </a:p>
          <a:p>
            <a:pPr>
              <a:buFontTx/>
              <a:buChar char="-"/>
            </a:pPr>
            <a:r>
              <a:rPr lang="sk-SK" dirty="0">
                <a:latin typeface="Comic Sans MS" pitchFamily="66" charset="0"/>
              </a:rPr>
              <a:t>v</a:t>
            </a:r>
            <a:r>
              <a:rPr lang="sk-SK" dirty="0" smtClean="0">
                <a:latin typeface="Comic Sans MS" pitchFamily="66" charset="0"/>
              </a:rPr>
              <a:t>rch ohanbia</a:t>
            </a:r>
          </a:p>
          <a:p>
            <a:pPr>
              <a:buFontTx/>
              <a:buChar char="-"/>
            </a:pPr>
            <a:r>
              <a:rPr lang="sk-SK" dirty="0">
                <a:latin typeface="Comic Sans MS" pitchFamily="66" charset="0"/>
              </a:rPr>
              <a:t>v</a:t>
            </a:r>
            <a:r>
              <a:rPr lang="sk-SK" dirty="0" smtClean="0">
                <a:latin typeface="Comic Sans MS" pitchFamily="66" charset="0"/>
              </a:rPr>
              <a:t>eľké pysky</a:t>
            </a:r>
          </a:p>
          <a:p>
            <a:pPr>
              <a:buFontTx/>
              <a:buChar char="-"/>
            </a:pPr>
            <a:r>
              <a:rPr lang="sk-SK" dirty="0">
                <a:latin typeface="Comic Sans MS" pitchFamily="66" charset="0"/>
              </a:rPr>
              <a:t>m</a:t>
            </a:r>
            <a:r>
              <a:rPr lang="sk-SK" dirty="0" smtClean="0">
                <a:latin typeface="Comic Sans MS" pitchFamily="66" charset="0"/>
              </a:rPr>
              <a:t>alé pysky</a:t>
            </a:r>
          </a:p>
          <a:p>
            <a:pPr>
              <a:buFontTx/>
              <a:buChar char="-"/>
            </a:pPr>
            <a:r>
              <a:rPr lang="sk-SK" dirty="0" smtClean="0">
                <a:latin typeface="Comic Sans MS" pitchFamily="66" charset="0"/>
              </a:rPr>
              <a:t>dráždec</a:t>
            </a:r>
          </a:p>
          <a:p>
            <a:pPr>
              <a:buFontTx/>
              <a:buChar char="-"/>
            </a:pPr>
            <a:endParaRPr lang="sk-SK" dirty="0"/>
          </a:p>
        </p:txBody>
      </p:sp>
      <p:pic>
        <p:nvPicPr>
          <p:cNvPr id="4" name="Picture 2" descr="Súvisiaci obrázo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8" t="15471" r="16442" b="12234"/>
          <a:stretch/>
        </p:blipFill>
        <p:spPr bwMode="auto">
          <a:xfrm>
            <a:off x="3702227" y="311361"/>
            <a:ext cx="188595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Súvisiaci obráz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02" y="2924944"/>
            <a:ext cx="5019675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298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8194" name="Picture 2" descr="Výsledok vyhľadávania obrázkov pre dopyt ženské pohlavné žľaz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548680"/>
            <a:ext cx="8955665" cy="598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541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8864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>
                <a:latin typeface="Comic Sans MS" pitchFamily="66" charset="0"/>
              </a:rPr>
              <a:t>Neoplodnené vajíčko sa vyplaví von cez pošvu spolu s krvou – </a:t>
            </a:r>
            <a:r>
              <a:rPr lang="sk-SK" b="1" dirty="0" smtClean="0">
                <a:latin typeface="Comic Sans MS" pitchFamily="66" charset="0"/>
              </a:rPr>
              <a:t>menštruácia. </a:t>
            </a:r>
            <a:endParaRPr lang="sk-SK" b="1" dirty="0">
              <a:latin typeface="Comic Sans MS" pitchFamily="66" charset="0"/>
            </a:endParaRPr>
          </a:p>
        </p:txBody>
      </p:sp>
      <p:pic>
        <p:nvPicPr>
          <p:cNvPr id="9218" name="Picture 2" descr="Výsledok vyhľadávania obrázkov pre dopyt menštruačný cykl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8405486" cy="483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494529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106</Words>
  <Application>Microsoft Office PowerPoint</Application>
  <PresentationFormat>Prezentácia na obrazovke (4:3)</PresentationFormat>
  <Paragraphs>35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Motív Office</vt:lpstr>
      <vt:lpstr>Rozmnožovacia  sústava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Rozmnožovacia  sústava</dc:title>
  <dc:creator>Michalka</dc:creator>
  <cp:lastModifiedBy>spravca</cp:lastModifiedBy>
  <cp:revision>7</cp:revision>
  <dcterms:created xsi:type="dcterms:W3CDTF">2018-05-30T16:17:35Z</dcterms:created>
  <dcterms:modified xsi:type="dcterms:W3CDTF">2020-05-21T12:11:43Z</dcterms:modified>
</cp:coreProperties>
</file>