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81" r:id="rId18"/>
    <p:sldId id="272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6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14. 6. 2018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cc-international.com/sk/innovationen/energie/" TargetMode="External"/><Relationship Id="rId3" Type="http://schemas.openxmlformats.org/officeDocument/2006/relationships/hyperlink" Target="http://www.priateliazeme.sk/cepa/eportal/princip-vyroby-energie-z-biomasy/vyroba-energie-biochemickou-premenou-biomasy/anaerobna-fermentacia-vyroba-bioplynu" TargetMode="External"/><Relationship Id="rId7" Type="http://schemas.openxmlformats.org/officeDocument/2006/relationships/hyperlink" Target="http://newton.cnice.mec.es/materiales_didacticos/energia/biomasa.htm" TargetMode="External"/><Relationship Id="rId2" Type="http://schemas.openxmlformats.org/officeDocument/2006/relationships/hyperlink" Target="http://www.bioodpady.sk/anaerobna-digescia/bioplyn-a-jeho-vyuzit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kule.science.upjs.sk/chemia/digitalna_kniznica/assets/data/Fosilne%20zdroje%20energie.pdf" TargetMode="External"/><Relationship Id="rId5" Type="http://schemas.openxmlformats.org/officeDocument/2006/relationships/hyperlink" Target="http://brokenfixit.com/house-clipart/" TargetMode="External"/><Relationship Id="rId4" Type="http://schemas.openxmlformats.org/officeDocument/2006/relationships/hyperlink" Target="http://www.infovek.sk/predmety/biologia/seminar/energia.ph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xmlns="" id="{497D31C0-2E34-4E83-B3AE-F06C610A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760" y="3771900"/>
            <a:ext cx="7772400" cy="890331"/>
          </a:xfrm>
        </p:spPr>
        <p:txBody>
          <a:bodyPr/>
          <a:lstStyle/>
          <a:p>
            <a:r>
              <a:rPr lang="sk-SK" sz="3600" b="1" dirty="0" smtClean="0"/>
              <a:t>Zdroje </a:t>
            </a:r>
            <a:r>
              <a:rPr lang="sk-SK" sz="3600" b="1" dirty="0" smtClean="0"/>
              <a:t>uhľovodíkov a ich využitie </a:t>
            </a:r>
            <a:r>
              <a:rPr lang="sk-SK" sz="3600" b="1" dirty="0" smtClean="0"/>
              <a:t>- nie je všetko zlato, čo sa blyští</a:t>
            </a:r>
            <a:endParaRPr lang="sk-SK" sz="3600" b="1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xmlns="" id="{EDE5F767-E0BC-4DC4-89E8-81993560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5033319"/>
            <a:ext cx="3837803" cy="3810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3750" y="962026"/>
            <a:ext cx="7886700" cy="1325563"/>
          </a:xfrm>
        </p:spPr>
        <p:txBody>
          <a:bodyPr/>
          <a:lstStyle/>
          <a:p>
            <a:r>
              <a:rPr lang="sk-SK" b="1" dirty="0" smtClean="0"/>
              <a:t>Problémová 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7550" y="1584325"/>
            <a:ext cx="7886700" cy="4351338"/>
          </a:xfrm>
        </p:spPr>
        <p:txBody>
          <a:bodyPr/>
          <a:lstStyle/>
          <a:p>
            <a:pPr algn="just"/>
            <a:r>
              <a:rPr lang="sk-SK" i="1" dirty="0" smtClean="0"/>
              <a:t>Ako je možné, že zemný plyn je bez zápachu a pri jeho unikaní ho cítime? Aký to má praktický význam?  </a:t>
            </a:r>
          </a:p>
          <a:p>
            <a:pPr algn="just"/>
            <a:r>
              <a:rPr lang="sk-SK" dirty="0" smtClean="0"/>
              <a:t>___zemný plyn sa </a:t>
            </a:r>
            <a:r>
              <a:rPr lang="sk-SK" dirty="0" err="1" smtClean="0"/>
              <a:t>odorizuje</a:t>
            </a:r>
            <a:r>
              <a:rPr lang="sk-SK" dirty="0" smtClean="0"/>
              <a:t> -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pridávajú  sa k nemu sírne zlúčeniny (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tioly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), konkrétne terciárny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butylmerkaptán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sk-SK" dirty="0" smtClean="0"/>
              <a:t>__</a:t>
            </a:r>
          </a:p>
          <a:p>
            <a:r>
              <a:rPr lang="sk-SK" dirty="0" smtClean="0"/>
              <a:t>Praktický význam: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 dôvodu bezpečnosti - pre ľahšiu detekciu, identifikácia a signalizácia úniku plynu</a:t>
            </a:r>
            <a:r>
              <a:rPr lang="sk-SK" dirty="0" smtClean="0"/>
              <a:t>__</a:t>
            </a:r>
            <a:endParaRPr lang="sk-SK" dirty="0"/>
          </a:p>
        </p:txBody>
      </p:sp>
      <p:pic>
        <p:nvPicPr>
          <p:cNvPr id="4" name="Obrázok 3" descr="HEUREKÁ! (U&amp;zcaron; to mám!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31" y="10087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55600" y="2108200"/>
            <a:ext cx="8788400" cy="1130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                                 ÚLOHA 5: </a:t>
            </a:r>
            <a:br>
              <a:rPr lang="sk-SK" dirty="0" smtClean="0"/>
            </a:br>
            <a:r>
              <a:rPr lang="sk-SK" sz="2800" i="1" dirty="0" smtClean="0"/>
              <a:t>Zapíšte a vyrovnajte chemickú reakciu spaľovania metánu.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0200" y="1825625"/>
            <a:ext cx="8813800" cy="4351338"/>
          </a:xfrm>
        </p:spPr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    CO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 + E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Uvedená chemická reakcia je (zakrúžkujte):   </a:t>
            </a:r>
          </a:p>
          <a:p>
            <a:pPr algn="ctr">
              <a:buNone/>
            </a:pPr>
            <a:r>
              <a:rPr lang="sk-SK" dirty="0" smtClean="0"/>
              <a:t>     </a:t>
            </a:r>
            <a:r>
              <a:rPr lang="sk-SK" b="1" dirty="0" smtClean="0"/>
              <a:t>ENDOTERMICKÁ / EXOTERMICKÁ     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5130800" y="3987800"/>
            <a:ext cx="26416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4000500" y="26797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https://encrypted-tbn2.gstatic.com/images?q=tbn:ANd9GcRjjW349fppPcMeCFy2FnTyY29Ui7nigZi9jzMgfTxqPQQac_htPw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794000"/>
            <a:ext cx="2305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7350" y="190500"/>
            <a:ext cx="8578850" cy="1325563"/>
          </a:xfrm>
        </p:spPr>
        <p:txBody>
          <a:bodyPr/>
          <a:lstStyle/>
          <a:p>
            <a:r>
              <a:rPr lang="sk-SK" dirty="0" smtClean="0"/>
              <a:t>                                     ÚLOHA 6:</a:t>
            </a:r>
            <a:br>
              <a:rPr lang="sk-SK" dirty="0" smtClean="0"/>
            </a:br>
            <a:r>
              <a:rPr lang="sk-SK" sz="2800" i="1" dirty="0" smtClean="0"/>
              <a:t>Do obláčikov doplňte chýbajúce produkty spaľovania vybraných fosílnych palív.</a:t>
            </a:r>
            <a:r>
              <a:rPr lang="sk-SK" sz="3200" i="1" dirty="0" smtClean="0"/>
              <a:t/>
            </a:r>
            <a:br>
              <a:rPr lang="sk-SK" sz="3200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7850" y="1485900"/>
            <a:ext cx="7886700" cy="3721100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Odôvodnenie:  </a:t>
            </a:r>
            <a:r>
              <a:rPr lang="sk-SK" sz="1600" dirty="0" smtClean="0">
                <a:solidFill>
                  <a:schemeClr val="accent1">
                    <a:lumMod val="75000"/>
                  </a:schemeClr>
                </a:solidFill>
              </a:rPr>
              <a:t>ekologická energia, nevznikajú nebezpečné a zdraviu škodlivé látky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4" name="Obláčik 7"/>
          <p:cNvSpPr>
            <a:spLocks noChangeArrowheads="1"/>
          </p:cNvSpPr>
          <p:nvPr/>
        </p:nvSpPr>
        <p:spPr bwMode="auto">
          <a:xfrm>
            <a:off x="4507049" y="1173116"/>
            <a:ext cx="2730500" cy="1659709"/>
          </a:xfrm>
          <a:prstGeom prst="cloudCallout">
            <a:avLst>
              <a:gd name="adj1" fmla="val -46421"/>
              <a:gd name="adj2" fmla="val 59697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 siričitý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(_SO</a:t>
            </a:r>
            <a:r>
              <a:rPr kumimoji="0" lang="sk-SK" sz="1600" b="1" i="0" u="none" strike="noStrike" cap="none" normalizeH="0" baseline="-2500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_), 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oxidy dusíka -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NO</a:t>
            </a:r>
            <a:r>
              <a:rPr kumimoji="0" lang="sk-SK" sz="1200" b="1" i="0" u="none" strike="noStrike" cap="none" normalizeH="0" baseline="-2500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x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, zlúčeniny arzénu a olova, popolček, sadze</a:t>
            </a:r>
            <a:endParaRPr kumimoji="0" lang="sk-SK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Obláčik 9"/>
          <p:cNvSpPr>
            <a:spLocks noChangeArrowheads="1"/>
          </p:cNvSpPr>
          <p:nvPr/>
        </p:nvSpPr>
        <p:spPr bwMode="auto">
          <a:xfrm>
            <a:off x="1822450" y="1609725"/>
            <a:ext cx="1939925" cy="1214438"/>
          </a:xfrm>
          <a:prstGeom prst="cloudCallout">
            <a:avLst>
              <a:gd name="adj1" fmla="val 79198"/>
              <a:gd name="adj2" fmla="val 68972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vodná para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Blok textu 27"/>
          <p:cNvSpPr txBox="1">
            <a:spLocks noChangeArrowheads="1"/>
          </p:cNvSpPr>
          <p:nvPr/>
        </p:nvSpPr>
        <p:spPr bwMode="auto">
          <a:xfrm>
            <a:off x="1125538" y="29162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ZEMNÉHO PLYNU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Blok textu 27"/>
          <p:cNvSpPr txBox="1">
            <a:spLocks noChangeArrowheads="1"/>
          </p:cNvSpPr>
          <p:nvPr/>
        </p:nvSpPr>
        <p:spPr bwMode="auto">
          <a:xfrm>
            <a:off x="5278438" y="28908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UHLIA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015127" y="33162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178550" y="32908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26346" y="4716742"/>
            <a:ext cx="8098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Úloha A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kumimoji="0" lang="sk-S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Smajlíkom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označte pre životné prostredie ekologickejšie palivo a svoj výber stručne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 odôvodnite.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                                 ÚLOHA 7:</a:t>
            </a:r>
            <a:br>
              <a:rPr lang="sk-SK" dirty="0" smtClean="0"/>
            </a:br>
            <a:r>
              <a:rPr lang="sk-SK" sz="1800" dirty="0" smtClean="0"/>
              <a:t>V súčasnosti sa čoraz častejšie hovorí o tom, že zásoby prírodných zdrojov ropy, uhlia a zemného plynu sa veľmi rýchle míňajú. </a:t>
            </a:r>
            <a:r>
              <a:rPr lang="sk-SK" sz="1800" b="1" dirty="0" smtClean="0"/>
              <a:t>Za najbližších 40 rokov sa minú celosvetové zásoby ropy. </a:t>
            </a:r>
            <a:r>
              <a:rPr lang="sk-SK" sz="1800" dirty="0" smtClean="0"/>
              <a:t>Podľa obrázka pomenujte možné alternatívne obnoviteľné zdroje energie.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geotermálna elektráre&amp;ncaron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6101" y="2794000"/>
            <a:ext cx="1524632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vodná elektráre&amp;ncaron;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93286" y="2438400"/>
            <a:ext cx="1477013" cy="108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veterné mlyny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1587" y="2857500"/>
            <a:ext cx="1344613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 descr="http://www.vcc-international.com/wp-content/uploads/2013/01/Energie.jpg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514600"/>
            <a:ext cx="15367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ok 7" descr="http://newton.cnice.mec.es/materiales_didacticos/energia/images/biomasa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9586" t="4809" r="9326" b="55662"/>
          <a:stretch/>
        </p:blipFill>
        <p:spPr bwMode="auto">
          <a:xfrm>
            <a:off x="6985000" y="3022600"/>
            <a:ext cx="1798739" cy="8018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4068119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sk-SK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geotermálna</a:t>
            </a:r>
            <a:r>
              <a:rPr kumimoji="0" lang="sk-SK" sz="16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vodná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_c_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veterná</a:t>
            </a:r>
            <a:r>
              <a:rPr kumimoji="0" lang="sk-SK" sz="16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_d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slnečná energia</a:t>
            </a:r>
            <a:r>
              <a:rPr lang="sk-SK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 e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 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biomasa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</a:pP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(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bioplyn)</a:t>
            </a:r>
            <a:r>
              <a:rPr lang="sk-SK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          ÚLOHA 8: </a:t>
            </a:r>
            <a:br>
              <a:rPr lang="sk-SK" dirty="0" smtClean="0"/>
            </a:br>
            <a:r>
              <a:rPr lang="sk-SK" sz="2400" i="1" u="sng" dirty="0" smtClean="0"/>
              <a:t>Pozorne si čítajte</a:t>
            </a:r>
            <a:r>
              <a:rPr lang="sk-SK" sz="2400" i="1" dirty="0" smtClean="0"/>
              <a:t> nasledujúci text. Postupujte po </a:t>
            </a:r>
            <a:r>
              <a:rPr lang="sk-SK" sz="2400" i="1" dirty="0" err="1" smtClean="0"/>
              <a:t>odstavcoch</a:t>
            </a:r>
            <a:r>
              <a:rPr lang="sk-SK" sz="2400" i="1" dirty="0" smtClean="0"/>
              <a:t>. Na pravý okraj textu </a:t>
            </a:r>
            <a:r>
              <a:rPr lang="sk-SK" sz="2400" i="1" u="sng" dirty="0" smtClean="0"/>
              <a:t>označte</a:t>
            </a:r>
            <a:r>
              <a:rPr lang="sk-SK" sz="2400" i="1" dirty="0" smtClean="0"/>
              <a:t> jednotlivé informácie značkami nasledovne: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689100" y="2044699"/>
          <a:ext cx="5437187" cy="3010218"/>
        </p:xfrm>
        <a:graphic>
          <a:graphicData uri="http://schemas.openxmlformats.org/drawingml/2006/table">
            <a:tbl>
              <a:tblPr/>
              <a:tblGrid>
                <a:gridCol w="391536"/>
                <a:gridCol w="5045651"/>
              </a:tblGrid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MS Mincho"/>
                          <a:ea typeface="Times New Roman"/>
                          <a:cs typeface="MS Mincho"/>
                        </a:rPr>
                        <a:t>✓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 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„fajku“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ak je vám čítaná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známa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</a:rPr>
                        <a:t>-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mínus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v rozpore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s tým, čo ste si mysleli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plus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pre vás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nová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b="1">
                          <a:latin typeface="Times New Roman"/>
                          <a:ea typeface="Times New Roman"/>
                          <a:cs typeface="Tahoma"/>
                        </a:rPr>
                        <a:t>?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otáznik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informácii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nerozumiete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,,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ahoma"/>
                        </a:rPr>
                        <a:t>smajlíka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k informácii, ku ktorej by ste sa chceli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 dozvedieť viac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800100" y="5101224"/>
            <a:ext cx="79766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Poznámka:</a:t>
            </a: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Pri označovaní v jednom </a:t>
            </a:r>
            <a:r>
              <a:rPr kumimoji="0" lang="sk-S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odstavci</a:t>
            </a: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môžete súčasne využívať aj viac znakov. </a:t>
            </a:r>
            <a:endParaRPr kumimoji="0" lang="sk-S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838200" y="266700"/>
          <a:ext cx="7505699" cy="6057900"/>
        </p:xfrm>
        <a:graphic>
          <a:graphicData uri="http://schemas.openxmlformats.org/drawingml/2006/table">
            <a:tbl>
              <a:tblPr/>
              <a:tblGrid>
                <a:gridCol w="6970172"/>
                <a:gridCol w="535527"/>
              </a:tblGrid>
              <a:tr h="6057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600" b="1" dirty="0">
                          <a:latin typeface="Times New Roman"/>
                          <a:ea typeface="Times New Roman"/>
                          <a:cs typeface="Tahoma"/>
                        </a:rPr>
                        <a:t>BIOPLYN A JEHO VYUŽITIE</a:t>
                      </a:r>
                      <a:endParaRPr lang="sk-SK" sz="14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         Jednu z možností náhrady fosílnych surovín poskytujú alternatívne zdroje energie  získanej z biomasy. 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050" dirty="0">
                          <a:latin typeface="Times New Roman"/>
                          <a:ea typeface="Times New Roman"/>
                          <a:cs typeface="Tahoma"/>
                        </a:rPr>
                        <a:t>     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Bioplyn je plyn ktorý vzniká činnosťou </a:t>
                      </a:r>
                      <a:r>
                        <a:rPr lang="sk-SK" sz="2000" dirty="0" err="1">
                          <a:latin typeface="Times New Roman"/>
                          <a:ea typeface="Times New Roman"/>
                          <a:cs typeface="Tahoma"/>
                        </a:rPr>
                        <a:t>metanogénnych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baktérií v podmienkach bez prístupu vzduchu rozkladom organických materiálov. 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    Môže vznikať aj v prírode a je známy ako napr. bahenný plyn uvoľňujúci sa pri rozklade organických látok v močiaroch.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    Obsahuje najmä metán (CH</a:t>
                      </a:r>
                      <a:r>
                        <a:rPr lang="sk-SK" sz="2000" baseline="-25000" dirty="0">
                          <a:latin typeface="Times New Roman"/>
                          <a:ea typeface="Times New Roman"/>
                          <a:cs typeface="Tahoma"/>
                        </a:rPr>
                        <a:t>4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) a oxid uhličitý (CO</a:t>
                      </a:r>
                      <a:r>
                        <a:rPr lang="sk-SK" sz="20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) a tiež ďalšie plyny ako </a:t>
                      </a:r>
                      <a:r>
                        <a:rPr lang="sk-SK" sz="2000" dirty="0" err="1">
                          <a:latin typeface="Times New Roman"/>
                          <a:ea typeface="Times New Roman"/>
                          <a:cs typeface="Tahoma"/>
                        </a:rPr>
                        <a:t>sulfán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(H</a:t>
                      </a:r>
                      <a:r>
                        <a:rPr lang="sk-SK" sz="20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S) a amoniak (NH</a:t>
                      </a:r>
                      <a:r>
                        <a:rPr lang="sk-SK" sz="2000" baseline="-25000" dirty="0">
                          <a:latin typeface="Times New Roman"/>
                          <a:ea typeface="Times New Roman"/>
                          <a:cs typeface="Tahoma"/>
                        </a:rPr>
                        <a:t>3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). 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    Bioplyn môže plne nahradiť zemný plyn a je považovaný za jeden z najekologickejších obnoviteľných zdrojov energie.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Suroviny na výrobu bioplynu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    Najviac bioplynu vzniká zo surovín bohatých na tuky a škrob.</a:t>
                      </a:r>
                      <a:endParaRPr lang="sk-SK" sz="18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dirty="0">
                          <a:latin typeface="Calibri"/>
                          <a:ea typeface="Times New Roman"/>
                          <a:cs typeface="Tahoma"/>
                        </a:rPr>
                        <a:t>       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Po poľnohospodárstve je druhým najvýznamnejším zdrojom bioplynu na Slovensku kal z čistiarní odpadových vôd (ČOV).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600" dirty="0" smtClean="0">
                          <a:latin typeface="MS Mincho"/>
                          <a:ea typeface="Times New Roman"/>
                          <a:cs typeface="MS Mincho"/>
                        </a:rPr>
                        <a:t>✓</a:t>
                      </a:r>
                      <a:endParaRPr lang="sk-SK" sz="16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600" dirty="0" smtClean="0">
                        <a:latin typeface="MS Mincho"/>
                        <a:ea typeface="Times New Roman"/>
                        <a:cs typeface="MS Mincho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600" dirty="0" smtClean="0">
                        <a:latin typeface="MS Mincho"/>
                        <a:ea typeface="Times New Roman"/>
                        <a:cs typeface="MS Mincho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600" dirty="0" smtClean="0">
                          <a:latin typeface="MS Mincho"/>
                          <a:ea typeface="Times New Roman"/>
                          <a:cs typeface="Tahoma"/>
                        </a:rPr>
                        <a:t>+</a:t>
                      </a:r>
                      <a:endParaRPr lang="sk-SK" sz="16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6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6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600" dirty="0" smtClean="0">
                          <a:latin typeface="MS Mincho"/>
                          <a:ea typeface="Times New Roman"/>
                          <a:cs typeface="MS Mincho"/>
                        </a:rPr>
                        <a:t>✓</a:t>
                      </a:r>
                      <a:endParaRPr lang="sk-SK" sz="16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  <a:sym typeface="Wingding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2000" dirty="0" smtClean="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endParaRPr lang="sk-SK" sz="20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4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4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4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sk-SK" sz="1400" dirty="0" smtClean="0">
                          <a:latin typeface="Times New Roman"/>
                          <a:ea typeface="Times New Roman"/>
                          <a:cs typeface="Tahoma"/>
                        </a:rPr>
                        <a:t>+    ?</a:t>
                      </a:r>
                      <a:endParaRPr lang="sk-SK" sz="1200" dirty="0" smtClean="0">
                        <a:latin typeface="+mn-lt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4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774700" y="215900"/>
          <a:ext cx="7289799" cy="6223000"/>
        </p:xfrm>
        <a:graphic>
          <a:graphicData uri="http://schemas.openxmlformats.org/drawingml/2006/table">
            <a:tbl>
              <a:tblPr/>
              <a:tblGrid>
                <a:gridCol w="6769676"/>
                <a:gridCol w="520123"/>
              </a:tblGrid>
              <a:tr h="6223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 smtClean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600" b="0" dirty="0" smtClean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600" b="0" dirty="0" smtClean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600" b="0" dirty="0" smtClean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600" b="0" dirty="0" smtClean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600" b="0" dirty="0" smtClean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Obr</a:t>
                      </a:r>
                      <a:r>
                        <a:rPr lang="sk-SK" sz="16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.  Výťažok bioplynu z rozličných druhov </a:t>
                      </a:r>
                      <a:r>
                        <a:rPr lang="sk-SK" sz="1600" b="0" dirty="0" smtClean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substrátov</a:t>
                      </a:r>
                      <a:endParaRPr lang="sk-SK" sz="800" b="0" dirty="0" smtClean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b="0" dirty="0" smtClean="0">
                          <a:solidFill>
                            <a:srgbClr val="4F81B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Princíp </a:t>
                      </a:r>
                      <a:r>
                        <a:rPr lang="sk-SK" sz="1800" b="0" dirty="0">
                          <a:solidFill>
                            <a:srgbClr val="4F81BD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výroby bioplynu</a:t>
                      </a:r>
                      <a:endParaRPr lang="sk-SK" sz="1600" b="1" dirty="0">
                        <a:solidFill>
                          <a:srgbClr val="4F81BD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sk-SK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</a:t>
                      </a:r>
                      <a:r>
                        <a:rPr lang="sk-SK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Výroba bioplynu sa uskutočňuje vo </a:t>
                      </a:r>
                      <a:r>
                        <a:rPr lang="sk-SK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fermentore</a:t>
                      </a:r>
                      <a:r>
                        <a:rPr lang="sk-SK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kde sa biomasa zahrieva. Pri teplote 5 až 60 °C sa činnosťou baktérií biomasa rozkladá a vzniká bioplyn a kvapalný, kašovitý zvyšok - </a:t>
                      </a:r>
                      <a:r>
                        <a:rPr lang="sk-SK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digestát</a:t>
                      </a:r>
                      <a:r>
                        <a:rPr lang="sk-SK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</a:t>
                      </a:r>
                      <a:endParaRPr lang="sk-SK" sz="18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sk-SK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Digestát</a:t>
                      </a:r>
                      <a:r>
                        <a:rPr lang="sk-SK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sk-SK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 využíva ako veľmi kvalitné hnojivo</a:t>
                      </a:r>
                      <a:r>
                        <a:rPr lang="sk-SK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sk-SK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  <a:cs typeface="Tahoma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24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Obrázok 4" descr="http://www.bioodpady.sk/files/graf-vytazok-bioplynu.jpg"/>
          <p:cNvPicPr/>
          <p:nvPr/>
        </p:nvPicPr>
        <p:blipFill>
          <a:blip r:embed="rId2" cstate="print"/>
          <a:srcRect t="6879"/>
          <a:stretch>
            <a:fillRect/>
          </a:stretch>
        </p:blipFill>
        <p:spPr bwMode="auto">
          <a:xfrm>
            <a:off x="876300" y="419100"/>
            <a:ext cx="63119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130300" y="228600"/>
          <a:ext cx="7035799" cy="6235700"/>
        </p:xfrm>
        <a:graphic>
          <a:graphicData uri="http://schemas.openxmlformats.org/drawingml/2006/table">
            <a:tbl>
              <a:tblPr/>
              <a:tblGrid>
                <a:gridCol w="6533799"/>
                <a:gridCol w="502000"/>
              </a:tblGrid>
              <a:tr h="6235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Využitie </a:t>
                      </a:r>
                      <a:r>
                        <a:rPr lang="sk-SK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bioplynu</a:t>
                      </a:r>
                      <a:endParaRPr lang="sk-SK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</a:t>
                      </a:r>
                      <a:r>
                        <a:rPr lang="sk-SK" sz="18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súčasnosti sa na výrobu bioplynu budujú </a:t>
                      </a:r>
                      <a:r>
                        <a:rPr lang="sk-SK" sz="1800" b="0" i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bioplynové</a:t>
                      </a:r>
                      <a:r>
                        <a:rPr lang="sk-SK" sz="18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stanice. </a:t>
                      </a:r>
                      <a:endParaRPr lang="sk-SK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Vyrobený </a:t>
                      </a:r>
                      <a:r>
                        <a:rPr lang="sk-SK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bioplyn</a:t>
                      </a:r>
                      <a:r>
                        <a:rPr lang="sk-SK" sz="18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sk-SK" sz="18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 </a:t>
                      </a:r>
                      <a:r>
                        <a:rPr lang="sk-SK" sz="18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používaný na vykurovanie, ohrev vody, výrobu elektrickej energie,  chladenie a stlačený na pohon dopravných prostriedkov (automobily, autobusy, poľnohospodárska technika, vlaky). </a:t>
                      </a:r>
                      <a:endParaRPr lang="sk-SK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Energia získaná z bioplynu je oveľa lacnejšia a ekologickejšia. Jeho výroba predstavuje veľmi významný spôsob ako znížiť množstvo biologického odpadu a hlavne ako tento odpad zhodnotiť a využiť.  </a:t>
                      </a:r>
                      <a:endParaRPr lang="sk-SK" sz="16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endParaRPr lang="sk-SK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4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4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 smtClean="0">
                          <a:latin typeface="Times New Roman"/>
                          <a:ea typeface="Times New Roman"/>
                          <a:cs typeface="Tahoma"/>
                        </a:rPr>
                        <a:t>-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 smtClean="0">
                          <a:latin typeface="Times New Roman"/>
                          <a:ea typeface="Times New Roman"/>
                          <a:cs typeface="Tahoma"/>
                        </a:rPr>
                        <a:t>?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0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800" dirty="0" smtClean="0">
                          <a:latin typeface="Times New Roman"/>
                          <a:ea typeface="Times New Roman"/>
                          <a:cs typeface="Tahoma"/>
                        </a:rPr>
                        <a:t>+ </a:t>
                      </a:r>
                      <a:r>
                        <a:rPr lang="sk-SK" sz="2800" dirty="0" smtClean="0">
                          <a:latin typeface="Times New Roman"/>
                          <a:ea typeface="Times New Roman"/>
                          <a:cs typeface="Tahoma"/>
                          <a:sym typeface="Wingdings" pitchFamily="2" charset="2"/>
                        </a:rPr>
                        <a:t></a:t>
                      </a:r>
                      <a:endParaRPr lang="sk-SK" sz="28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Obrázok 5" descr="domaca-bioplynova-stanica-fungovani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08400"/>
            <a:ext cx="548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/>
          </p:cNvGraphicFramePr>
          <p:nvPr/>
        </p:nvGraphicFramePr>
        <p:xfrm>
          <a:off x="850900" y="876300"/>
          <a:ext cx="6832600" cy="4597400"/>
        </p:xfrm>
        <a:graphic>
          <a:graphicData uri="http://schemas.openxmlformats.org/drawingml/2006/table">
            <a:tbl>
              <a:tblPr/>
              <a:tblGrid>
                <a:gridCol w="6371018"/>
                <a:gridCol w="461582"/>
              </a:tblGrid>
              <a:tr h="4597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2800" b="0" dirty="0" smtClean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8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8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8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8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800" dirty="0" smtClean="0">
                        <a:latin typeface="Times New Roman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800" dirty="0" smtClean="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18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rázok 4" descr="domaca-bioplynova-stanica-fungovani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72" y="1219200"/>
            <a:ext cx="610482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0" y="314326"/>
            <a:ext cx="7886700" cy="1325563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Formatívne</a:t>
            </a:r>
            <a:r>
              <a:rPr lang="sk-SK" dirty="0" smtClean="0"/>
              <a:t> hodnotenie: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Nakoniec žiaci vyplnia tabuľku:</a:t>
            </a:r>
            <a:endParaRPr lang="sk-SK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l="20143" t="34731" r="18143" b="27332"/>
          <a:stretch>
            <a:fillRect/>
          </a:stretch>
        </p:blipFill>
        <p:spPr bwMode="auto">
          <a:xfrm>
            <a:off x="834571" y="2372359"/>
            <a:ext cx="7524206" cy="27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r>
              <a:rPr lang="sk-SK" b="1" dirty="0" smtClean="0"/>
              <a:t>Tematický celok/téma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3600" dirty="0" smtClean="0"/>
              <a:t>Uhľovodíky dôležité v praxi – fosílne suroviny, zdroje uhľovodíkov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04850" y="3831567"/>
            <a:ext cx="7886700" cy="10955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ISCED/odporúčaný</a:t>
            </a:r>
            <a:r>
              <a:rPr kumimoji="0" lang="sk-SK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ročník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aseline="0" dirty="0" smtClean="0">
                <a:latin typeface="+mj-lt"/>
                <a:ea typeface="+mj-ea"/>
                <a:cs typeface="+mj-cs"/>
              </a:rPr>
              <a:t>ISCED 3A/2</a:t>
            </a:r>
            <a:r>
              <a:rPr lang="sk-SK" sz="3200" dirty="0" smtClean="0">
                <a:latin typeface="+mj-lt"/>
                <a:ea typeface="+mj-ea"/>
                <a:cs typeface="+mj-cs"/>
              </a:rPr>
              <a:t>. ročník</a:t>
            </a:r>
            <a:endParaRPr kumimoji="0" lang="sk-SK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/>
              <a:t>Úloha na rozšírenie </a:t>
            </a:r>
            <a:br>
              <a:rPr lang="sk-SK" b="1" dirty="0" smtClean="0"/>
            </a:br>
            <a:r>
              <a:rPr lang="sk-SK" b="1" dirty="0" smtClean="0"/>
              <a:t>(napr. ako DÚ):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Ako budúci podnikatelia v tímových skupinách navrhnite podnikateľský </a:t>
            </a:r>
            <a:r>
              <a:rPr lang="sk-SK" dirty="0" err="1" smtClean="0"/>
              <a:t>ekozámer</a:t>
            </a:r>
            <a:r>
              <a:rPr lang="sk-SK" dirty="0" smtClean="0"/>
              <a:t> vo svojom meste pre výstavbu </a:t>
            </a:r>
            <a:r>
              <a:rPr lang="sk-SK" dirty="0" err="1" smtClean="0"/>
              <a:t>Bioplynovej</a:t>
            </a:r>
            <a:r>
              <a:rPr lang="sk-SK" dirty="0" smtClean="0"/>
              <a:t> stanice. Uvažujte a rozhodnite o jej lokalizácii a najvýhodnejších vstupných surovinách pre výrobu bioplynu. </a:t>
            </a:r>
          </a:p>
          <a:p>
            <a:pPr algn="just"/>
            <a:r>
              <a:rPr lang="sk-SK" dirty="0" smtClean="0"/>
              <a:t>Návrh papierovo alebo elektronicky čo najoriginálnejšie spracujte a </a:t>
            </a:r>
            <a:r>
              <a:rPr lang="sk-SK" dirty="0" err="1" smtClean="0"/>
              <a:t>odprezentujte</a:t>
            </a:r>
            <a:r>
              <a:rPr lang="sk-SK" dirty="0" smtClean="0"/>
              <a:t>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. 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1650" y="110172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sk-SK" sz="1800" b="1" dirty="0" smtClean="0"/>
              <a:t>Zdroje: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3"/>
              </a:rPr>
              <a:t>http://www.priateliazeme.sk/cepa/eportal/princip-vyroby-energie-z-biomasy/vyroba-energie-biochemickou-premenou-biomasy/anaerobna-fermentacia-vyroba-bioplynu</a:t>
            </a:r>
            <a:endParaRPr lang="sk-SK" sz="1800" dirty="0" smtClean="0"/>
          </a:p>
          <a:p>
            <a:r>
              <a:rPr lang="sk-SK" sz="1800" dirty="0" smtClean="0"/>
              <a:t>Zdroje obrázkov:</a:t>
            </a:r>
          </a:p>
          <a:p>
            <a:r>
              <a:rPr lang="sk-SK" sz="1800" u="sng" dirty="0" smtClean="0">
                <a:hlinkClick r:id="rId4"/>
              </a:rPr>
              <a:t>http://www.infovek.sk/predmety/biologia/seminar/energia.php</a:t>
            </a:r>
            <a:endParaRPr lang="sk-SK" sz="1800" dirty="0" smtClean="0"/>
          </a:p>
          <a:p>
            <a:r>
              <a:rPr lang="sk-SK" sz="1800" u="sng" dirty="0" smtClean="0">
                <a:hlinkClick r:id="rId5"/>
              </a:rPr>
              <a:t>http://brokenfixit.com/house-clipart/</a:t>
            </a:r>
            <a:endParaRPr lang="sk-SK" sz="1800" dirty="0" smtClean="0"/>
          </a:p>
          <a:p>
            <a:r>
              <a:rPr lang="sk-SK" sz="1800" u="sng" dirty="0" smtClean="0">
                <a:hlinkClick r:id="rId6"/>
              </a:rPr>
              <a:t>http://kekule.science.upjs.sk/chemia/digitalna_kniznica/assets/data/Fosilne%20zdroje%20energie.pdf</a:t>
            </a:r>
            <a:r>
              <a:rPr lang="sk-SK" sz="1800" u="sng" dirty="0" smtClean="0"/>
              <a:t>)</a:t>
            </a:r>
            <a:endParaRPr lang="sk-SK" sz="1800" dirty="0" smtClean="0"/>
          </a:p>
          <a:p>
            <a:r>
              <a:rPr lang="sk-SK" sz="1800" u="sng" dirty="0" smtClean="0">
                <a:hlinkClick r:id="rId7"/>
              </a:rPr>
              <a:t>http://newton.cnice.mec.es/materiales_didacticos/energia/biomasa.htm</a:t>
            </a:r>
            <a:endParaRPr lang="sk-SK" sz="1800" dirty="0" smtClean="0"/>
          </a:p>
          <a:p>
            <a:r>
              <a:rPr lang="sk-SK" sz="1800" u="sng" dirty="0" smtClean="0">
                <a:hlinkClick r:id="rId8"/>
              </a:rPr>
              <a:t>http://www.vcc-international.com/sk/innovationen/energie/</a:t>
            </a:r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4846" y="846638"/>
            <a:ext cx="8177348" cy="1325563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074" name="Picture 2" descr="Výsledok vyh&amp;lcaron;adávania obrázkov pre dopyt den Z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642" y="1541417"/>
            <a:ext cx="5408306" cy="301362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97127" y="4637314"/>
            <a:ext cx="8646873" cy="138499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Aby sa to naše zelené zlato ,,blyšťalo“, máme </a:t>
            </a:r>
          </a:p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vo svojich rukách ... </a:t>
            </a:r>
          </a:p>
          <a:p>
            <a:pPr algn="ctr"/>
            <a:r>
              <a:rPr lang="sk-SK" sz="28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...</a:t>
            </a:r>
            <a:r>
              <a:rPr lang="sk-SK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aj malá kvapka vody tvorí oceán </a:t>
            </a:r>
            <a:r>
              <a:rPr lang="sk-SK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</a:t>
            </a:r>
            <a:endParaRPr lang="sk-SK" sz="28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8250" t="22037" r="27821" b="11173"/>
          <a:stretch>
            <a:fillRect/>
          </a:stretch>
        </p:blipFill>
        <p:spPr bwMode="auto">
          <a:xfrm>
            <a:off x="1041400" y="139504"/>
            <a:ext cx="7226300" cy="66094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0550" y="238126"/>
            <a:ext cx="7886700" cy="1325563"/>
          </a:xfrm>
        </p:spPr>
        <p:txBody>
          <a:bodyPr/>
          <a:lstStyle/>
          <a:p>
            <a:pPr algn="r"/>
            <a:r>
              <a:rPr lang="sk-SK" dirty="0" smtClean="0"/>
              <a:t>                     ÚLOHA 1:</a:t>
            </a:r>
            <a:br>
              <a:rPr lang="sk-SK" dirty="0" smtClean="0"/>
            </a:br>
            <a:r>
              <a:rPr lang="sk-SK" sz="3200" i="1" dirty="0" smtClean="0"/>
              <a:t>Doplňte chýbajúce slová v texte.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5150" y="1368425"/>
            <a:ext cx="7886700" cy="4351338"/>
          </a:xfrm>
        </p:spPr>
        <p:txBody>
          <a:bodyPr/>
          <a:lstStyle/>
          <a:p>
            <a:pPr algn="just"/>
            <a:r>
              <a:rPr lang="sk-SK" sz="2400" dirty="0" smtClean="0"/>
              <a:t>K prírodným zdrojom uhľovodíkov patrí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uhlie</a:t>
            </a:r>
            <a:r>
              <a:rPr lang="sk-SK" sz="2400" dirty="0" smtClean="0"/>
              <a:t>__, ropa a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zemný plyn</a:t>
            </a:r>
            <a:r>
              <a:rPr lang="sk-SK" sz="2400" dirty="0" smtClean="0"/>
              <a:t>__. Z hľadiska obnoviteľnosti ich zdrojov patria k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neobnoviteľným</a:t>
            </a:r>
            <a:r>
              <a:rPr lang="sk-SK" sz="2400" dirty="0" err="1" smtClean="0"/>
              <a:t>__zdrojom</a:t>
            </a:r>
            <a:r>
              <a:rPr lang="sk-SK" sz="2400" dirty="0" smtClean="0"/>
              <a:t> a nazývame ich aj ___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fosílne</a:t>
            </a:r>
            <a:r>
              <a:rPr lang="sk-SK" sz="2400" dirty="0" smtClean="0"/>
              <a:t>__ palivá, (</a:t>
            </a:r>
            <a:r>
              <a:rPr lang="sk-SK" sz="2400" dirty="0" err="1" smtClean="0"/>
              <a:t>fossilis</a:t>
            </a:r>
            <a:r>
              <a:rPr lang="sk-SK" sz="2400" dirty="0" smtClean="0"/>
              <a:t> = skamenený). Vznikli pred mnohými miliónmi rokov.</a:t>
            </a:r>
          </a:p>
          <a:p>
            <a:pPr algn="just"/>
            <a:r>
              <a:rPr lang="sk-SK" sz="2400" dirty="0" smtClean="0"/>
              <a:t>Uhlie je prevažne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rastlinného</a:t>
            </a:r>
            <a:r>
              <a:rPr lang="sk-SK" sz="2400" dirty="0" smtClean="0"/>
              <a:t>__ pôvodu. Obsahuje hlavne chemické prvky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sk-SK" sz="2400" dirty="0" smtClean="0"/>
              <a:t>, N a S. Vzniklo v anaeróbnych podmienkach za pôsobenia teploty</a:t>
            </a:r>
          </a:p>
          <a:p>
            <a:pPr algn="just">
              <a:buNone/>
            </a:pPr>
            <a:r>
              <a:rPr lang="sk-SK" sz="2400" dirty="0" smtClean="0"/>
              <a:t>    a tlaku  zo stromovitých 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papraďov</a:t>
            </a:r>
            <a:r>
              <a:rPr lang="sk-SK" sz="2400" dirty="0" smtClean="0"/>
              <a:t>__,</a:t>
            </a:r>
          </a:p>
          <a:p>
            <a:pPr algn="just">
              <a:buNone/>
            </a:pPr>
            <a:r>
              <a:rPr lang="sk-SK" sz="2400" dirty="0" smtClean="0"/>
              <a:t>   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prasličiek</a:t>
            </a:r>
            <a:r>
              <a:rPr lang="sk-SK" sz="2400" dirty="0" err="1" smtClean="0"/>
              <a:t>__a</a:t>
            </a:r>
            <a:r>
              <a:rPr lang="sk-SK" sz="2400" dirty="0" smtClean="0"/>
              <a:t>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plavúňov_</a:t>
            </a:r>
            <a:r>
              <a:rPr lang="sk-SK" sz="2400" dirty="0" smtClean="0"/>
              <a:t>_ (Obr. 1).</a:t>
            </a:r>
          </a:p>
          <a:p>
            <a:pPr algn="just"/>
            <a:endParaRPr lang="sk-SK" dirty="0" smtClean="0"/>
          </a:p>
          <a:p>
            <a:r>
              <a:rPr lang="sk-SK" sz="1050" dirty="0" smtClean="0"/>
              <a:t>	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/>
          <a:srcRect l="15545" t="21142" r="35172" b="21188"/>
          <a:stretch/>
        </p:blipFill>
        <p:spPr bwMode="auto">
          <a:xfrm>
            <a:off x="5929098" y="3885540"/>
            <a:ext cx="2492804" cy="1626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5450" y="1190625"/>
            <a:ext cx="831215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sk-SK" dirty="0" smtClean="0"/>
              <a:t>	</a:t>
            </a:r>
            <a:r>
              <a:rPr lang="sk-SK" sz="3200" dirty="0" smtClean="0"/>
              <a:t>Kvalita uhlia závisí od </a:t>
            </a:r>
            <a:r>
              <a:rPr lang="sk-SK" sz="3200" dirty="0" err="1" smtClean="0"/>
              <a:t>obsahu_</a:t>
            </a:r>
            <a:r>
              <a:rPr lang="sk-SK" sz="3200" dirty="0" err="1" smtClean="0">
                <a:solidFill>
                  <a:schemeClr val="accent1">
                    <a:lumMod val="75000"/>
                  </a:schemeClr>
                </a:solidFill>
              </a:rPr>
              <a:t>uhlíka</a:t>
            </a:r>
            <a:r>
              <a:rPr lang="sk-SK" sz="3200" dirty="0" smtClean="0"/>
              <a:t>_. Čím a jeho obsah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vyšší</a:t>
            </a:r>
            <a:r>
              <a:rPr lang="sk-SK" sz="3200" dirty="0" smtClean="0"/>
              <a:t>__, je kvalita uhlia vyššia. Hnedé uhlie = 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lignit</a:t>
            </a:r>
            <a:r>
              <a:rPr lang="sk-SK" sz="3200" dirty="0" smtClean="0"/>
              <a:t>___ obsahuje iba okolo 70% uhlíka. Je vekovo __</a:t>
            </a:r>
            <a:r>
              <a:rPr lang="sk-SK" sz="3200" dirty="0" err="1" smtClean="0">
                <a:solidFill>
                  <a:schemeClr val="accent1">
                    <a:lumMod val="75000"/>
                  </a:schemeClr>
                </a:solidFill>
              </a:rPr>
              <a:t>mladšie</a:t>
            </a:r>
            <a:r>
              <a:rPr lang="sk-SK" sz="3200" dirty="0" err="1" smtClean="0"/>
              <a:t>__a</a:t>
            </a:r>
            <a:r>
              <a:rPr lang="sk-SK" sz="3200" dirty="0" smtClean="0"/>
              <a:t> má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nižšiu</a:t>
            </a:r>
            <a:r>
              <a:rPr lang="sk-SK" sz="3200" dirty="0" smtClean="0"/>
              <a:t>__ kvalitu ako čierne uhlie.   	Najkvalitnejšie uhlie sa volá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antracit</a:t>
            </a:r>
            <a:r>
              <a:rPr lang="sk-SK" sz="3200" dirty="0" smtClean="0"/>
              <a:t>__ a používa sa na vykurovanie. Koks sa využíva pri výrobe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železa</a:t>
            </a:r>
            <a:r>
              <a:rPr lang="sk-SK" sz="3200" dirty="0" smtClean="0"/>
              <a:t>__ a vápna.</a:t>
            </a:r>
          </a:p>
          <a:p>
            <a:pPr algn="just">
              <a:lnSpc>
                <a:spcPct val="100000"/>
              </a:lnSpc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091"/>
          </a:xfrm>
        </p:spPr>
        <p:txBody>
          <a:bodyPr/>
          <a:lstStyle/>
          <a:p>
            <a:r>
              <a:rPr lang="sk-SK" b="1" dirty="0" smtClean="0"/>
              <a:t>Problémová úloha</a:t>
            </a:r>
            <a:r>
              <a:rPr lang="sk-SK" dirty="0" smtClean="0"/>
              <a:t> (doplňte):                                                              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2697" y="1175657"/>
            <a:ext cx="9144000" cy="5001306"/>
          </a:xfrm>
        </p:spPr>
        <p:txBody>
          <a:bodyPr/>
          <a:lstStyle/>
          <a:p>
            <a:pPr lvl="0"/>
            <a:r>
              <a:rPr lang="sk-SK" dirty="0" smtClean="0"/>
              <a:t>Akej farby bude filtrát, ktorý získame po prefiltrovaní červeného vína cez aktívne uhlie?   </a:t>
            </a:r>
          </a:p>
          <a:p>
            <a:pPr lvl="0">
              <a:buNone/>
            </a:pPr>
            <a:r>
              <a:rPr lang="sk-SK" dirty="0" smtClean="0"/>
              <a:t>       Predpoklad:____________  </a:t>
            </a:r>
          </a:p>
          <a:p>
            <a:pPr lvl="0"/>
            <a:r>
              <a:rPr lang="sk-SK" dirty="0" smtClean="0"/>
              <a:t>Overte experimentálne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  </a:t>
            </a:r>
          </a:p>
          <a:p>
            <a:pPr>
              <a:buNone/>
            </a:pPr>
            <a:r>
              <a:rPr lang="sk-SK" b="1" dirty="0" smtClean="0"/>
              <a:t>   Výsledok po experimente:</a:t>
            </a:r>
          </a:p>
          <a:p>
            <a:pPr>
              <a:buNone/>
            </a:pPr>
            <a:r>
              <a:rPr lang="sk-SK" b="1" dirty="0" smtClean="0"/>
              <a:t>                                                             </a:t>
            </a:r>
            <a:r>
              <a:rPr lang="sk-SK" sz="2400" b="1" dirty="0" smtClean="0">
                <a:solidFill>
                  <a:srgbClr val="C00000"/>
                </a:solidFill>
              </a:rPr>
              <a:t>červená</a:t>
            </a:r>
            <a:r>
              <a:rPr lang="sk-SK" sz="2400" dirty="0" smtClean="0"/>
              <a:t>   ?_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bezfarebná(číra)</a:t>
            </a:r>
            <a:r>
              <a:rPr lang="sk-SK" sz="2400" dirty="0" smtClean="0"/>
              <a:t>_?</a:t>
            </a:r>
            <a:endParaRPr lang="sk-SK" dirty="0" smtClean="0"/>
          </a:p>
          <a:p>
            <a:pPr lvl="0"/>
            <a:r>
              <a:rPr lang="sk-SK" dirty="0" smtClean="0"/>
              <a:t>Princíp spočíva v deji, ktorý sa nazýva: ____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adsorpcia</a:t>
            </a:r>
            <a:r>
              <a:rPr lang="sk-SK" dirty="0" smtClean="0"/>
              <a:t>___________________</a:t>
            </a:r>
          </a:p>
          <a:p>
            <a:pPr lvl="0"/>
            <a:r>
              <a:rPr lang="sk-SK" dirty="0" smtClean="0"/>
              <a:t>Praktické </a:t>
            </a:r>
            <a:r>
              <a:rPr lang="sk-SK" dirty="0" err="1" smtClean="0"/>
              <a:t>využitie:__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žalúdočno-črevné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 ťažkosti, plynové masky</a:t>
            </a:r>
            <a:r>
              <a:rPr lang="sk-SK" sz="2400" dirty="0" smtClean="0"/>
              <a:t>__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7" name="Obrázok 6" descr="Výsledok vyh&amp;lcaron;adávania obrázkov pre dopyt ?cervene vin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18" y="2133204"/>
            <a:ext cx="539090" cy="12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Výsledok vyh&amp;lcaron;adávania obrázkov pre dopyt ?cervene vino"/>
          <p:cNvPicPr/>
          <p:nvPr/>
        </p:nvPicPr>
        <p:blipFill>
          <a:blip r:embed="rId3" cstate="print"/>
          <a:srcRect l="12762" r="15209"/>
          <a:stretch>
            <a:fillRect/>
          </a:stretch>
        </p:blipFill>
        <p:spPr bwMode="auto">
          <a:xfrm>
            <a:off x="5438569" y="2089661"/>
            <a:ext cx="1084085" cy="13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HEUREKÁ! (U&amp;zcaron; to mám!)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31" y="1959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                                ÚLOHA 2:</a:t>
            </a:r>
            <a:br>
              <a:rPr lang="sk-SK" dirty="0" smtClean="0"/>
            </a:br>
            <a:r>
              <a:rPr lang="sk-SK" sz="2400" i="1" dirty="0" smtClean="0"/>
              <a:t>Logicky priraďte a čiarou </a:t>
            </a:r>
            <a:r>
              <a:rPr lang="sk-SK" sz="2400" i="1" u="sng" dirty="0" smtClean="0"/>
              <a:t>spojte</a:t>
            </a:r>
            <a:r>
              <a:rPr lang="sk-SK" sz="2400" i="1" dirty="0" smtClean="0"/>
              <a:t> jednotlivé vrstvy ložiska na obrázku</a:t>
            </a:r>
            <a:r>
              <a:rPr lang="sk-SK" sz="4800" i="1" dirty="0" smtClean="0"/>
              <a:t>. 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6571" t="24710" r="37266" b="20378"/>
          <a:stretch/>
        </p:blipFill>
        <p:spPr bwMode="auto">
          <a:xfrm>
            <a:off x="1587500" y="2193141"/>
            <a:ext cx="3436463" cy="2658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2530" name="Blok textu 2"/>
          <p:cNvSpPr txBox="1">
            <a:spLocks noChangeArrowheads="1"/>
          </p:cNvSpPr>
          <p:nvPr/>
        </p:nvSpPr>
        <p:spPr bwMode="auto">
          <a:xfrm>
            <a:off x="6584950" y="2921001"/>
            <a:ext cx="1454150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voda</a:t>
            </a:r>
            <a:endParaRPr kumimoji="0" lang="sk-S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Blok textu 2"/>
          <p:cNvSpPr txBox="1">
            <a:spLocks noChangeArrowheads="1"/>
          </p:cNvSpPr>
          <p:nvPr/>
        </p:nvSpPr>
        <p:spPr bwMode="auto">
          <a:xfrm>
            <a:off x="6597650" y="2209801"/>
            <a:ext cx="144145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zemný plyn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572250" y="3403601"/>
            <a:ext cx="14668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ropa</a:t>
            </a:r>
            <a:endParaRPr kumimoji="0" lang="sk-SK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10350" y="4051301"/>
            <a:ext cx="145415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rstva </a:t>
            </a:r>
            <a:r>
              <a:rPr kumimoji="0" lang="sk-SK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ílovca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Rovná spojnica 9"/>
          <p:cNvCxnSpPr>
            <a:endCxn id="22530" idx="1"/>
          </p:cNvCxnSpPr>
          <p:nvPr/>
        </p:nvCxnSpPr>
        <p:spPr>
          <a:xfrm flipV="1">
            <a:off x="4902200" y="3117851"/>
            <a:ext cx="1682750" cy="42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endCxn id="22531" idx="1"/>
          </p:cNvCxnSpPr>
          <p:nvPr/>
        </p:nvCxnSpPr>
        <p:spPr>
          <a:xfrm flipV="1">
            <a:off x="4851400" y="2438401"/>
            <a:ext cx="174625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endCxn id="22533" idx="1"/>
          </p:cNvCxnSpPr>
          <p:nvPr/>
        </p:nvCxnSpPr>
        <p:spPr>
          <a:xfrm>
            <a:off x="4864100" y="2997200"/>
            <a:ext cx="1746250" cy="127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22532" idx="1"/>
          </p:cNvCxnSpPr>
          <p:nvPr/>
        </p:nvCxnSpPr>
        <p:spPr>
          <a:xfrm>
            <a:off x="4876800" y="3403600"/>
            <a:ext cx="1695450" cy="2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63612" y="4781550"/>
            <a:ext cx="378618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Obr. 2 Ložisko ropy a zemného plynu</a:t>
            </a:r>
            <a:endParaRPr kumimoji="0" lang="sk-SK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          ÚLOHA 3: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3250" y="1177925"/>
            <a:ext cx="7886700" cy="4351338"/>
          </a:xfrm>
        </p:spPr>
        <p:txBody>
          <a:bodyPr/>
          <a:lstStyle/>
          <a:p>
            <a:pPr algn="just"/>
            <a:r>
              <a:rPr lang="sk-SK" i="1" dirty="0" smtClean="0"/>
              <a:t>Navrhnite, ktorú frakciu by ste s využitím niektorej z frakcie ropy bez väčšej námahy vyčistili zelenú škvrnu od trávy na obľúbených rifliach. </a:t>
            </a:r>
          </a:p>
          <a:p>
            <a:pPr algn="just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škvrny by nemali pred čistením prísť do styku s vodou </a:t>
            </a:r>
          </a:p>
          <a:p>
            <a:pPr algn="just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potrieme ich benzínom a potom ich dobre vyperieme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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účinný je aj lieh a ocot </a:t>
            </a:r>
          </a:p>
        </p:txBody>
      </p:sp>
      <p:pic>
        <p:nvPicPr>
          <p:cNvPr id="16386" name="Picture 2" descr="Výsledok vyh&amp;lcaron;adávania obrázkov pre dopyt rifle skvrny od tra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675" y="4108450"/>
            <a:ext cx="2562225" cy="256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          ÚLOHA 4: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5950" y="1203325"/>
            <a:ext cx="7886700" cy="4351338"/>
          </a:xfrm>
        </p:spPr>
        <p:txBody>
          <a:bodyPr/>
          <a:lstStyle/>
          <a:p>
            <a:pPr algn="just">
              <a:buNone/>
            </a:pPr>
            <a:r>
              <a:rPr lang="sk-SK" sz="3200" dirty="0" smtClean="0"/>
              <a:t>   Zemný plyn je bezfarebná ­_</a:t>
            </a:r>
            <a:r>
              <a:rPr lang="sk-SK" sz="3200" dirty="0" smtClean="0">
                <a:solidFill>
                  <a:srgbClr val="0070C0"/>
                </a:solidFill>
              </a:rPr>
              <a:t>plynná</a:t>
            </a:r>
            <a:r>
              <a:rPr lang="sk-SK" sz="3200" dirty="0" smtClean="0"/>
              <a:t>____ zmes uhľovodíkov. Veľmi často sa vyskytuje nad ložiskom ropy. Hlavnú zložku zemného plynu tvorí prvý </a:t>
            </a:r>
            <a:r>
              <a:rPr lang="sk-SK" sz="3200" dirty="0" err="1" smtClean="0"/>
              <a:t>alkán</a:t>
            </a:r>
            <a:r>
              <a:rPr lang="sk-SK" sz="3200" dirty="0" smtClean="0"/>
              <a:t> -_</a:t>
            </a:r>
            <a:r>
              <a:rPr lang="sk-SK" sz="3200" dirty="0" smtClean="0">
                <a:solidFill>
                  <a:srgbClr val="0070C0"/>
                </a:solidFill>
              </a:rPr>
              <a:t>metán</a:t>
            </a:r>
            <a:r>
              <a:rPr lang="sk-SK" sz="3200" dirty="0" smtClean="0"/>
              <a:t>_(až 95 %). Ďalšími zložkami zemného plynu sú C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H</a:t>
            </a:r>
            <a:r>
              <a:rPr lang="sk-SK" sz="3200" baseline="-25000" dirty="0" smtClean="0"/>
              <a:t>6 </a:t>
            </a:r>
            <a:r>
              <a:rPr lang="sk-SK" sz="3200" dirty="0" smtClean="0"/>
              <a:t>_</a:t>
            </a:r>
            <a:r>
              <a:rPr lang="sk-SK" sz="3200" dirty="0" smtClean="0">
                <a:solidFill>
                  <a:srgbClr val="0070C0"/>
                </a:solidFill>
              </a:rPr>
              <a:t>etán</a:t>
            </a:r>
            <a:r>
              <a:rPr lang="sk-SK" sz="3200" dirty="0" smtClean="0"/>
              <a:t>_, propán a 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_</a:t>
            </a:r>
            <a:r>
              <a:rPr lang="sk-SK" sz="3200" dirty="0" smtClean="0">
                <a:solidFill>
                  <a:srgbClr val="0070C0"/>
                </a:solidFill>
              </a:rPr>
              <a:t>bután</a:t>
            </a:r>
            <a:r>
              <a:rPr lang="sk-SK" sz="3200" dirty="0" smtClean="0"/>
              <a:t>__ a anorganické plyny CO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a </a:t>
            </a:r>
            <a:r>
              <a:rPr lang="sk-SK" sz="3200" dirty="0" err="1" smtClean="0"/>
              <a:t>sulfán</a:t>
            </a:r>
            <a:r>
              <a:rPr lang="sk-SK" sz="3200" dirty="0" smtClean="0"/>
              <a:t>.  Využíva sa v domácnosti najmä pri __</a:t>
            </a:r>
            <a:r>
              <a:rPr lang="sk-SK" sz="3200" dirty="0" err="1" smtClean="0">
                <a:solidFill>
                  <a:srgbClr val="0070C0"/>
                </a:solidFill>
              </a:rPr>
              <a:t>varení</a:t>
            </a:r>
            <a:r>
              <a:rPr lang="sk-SK" sz="3200" dirty="0" err="1" smtClean="0"/>
              <a:t>___a</a:t>
            </a:r>
            <a:r>
              <a:rPr lang="sk-SK" sz="3200" dirty="0" smtClean="0"/>
              <a:t>  na _</a:t>
            </a:r>
            <a:r>
              <a:rPr lang="sk-SK" sz="3200" dirty="0" smtClean="0">
                <a:solidFill>
                  <a:srgbClr val="0070C0"/>
                </a:solidFill>
              </a:rPr>
              <a:t>vykurovaní</a:t>
            </a:r>
            <a:r>
              <a:rPr lang="sk-SK" sz="3200" dirty="0" smtClean="0"/>
              <a:t>__. Ľahko vybuchuje a môže spôsobiť udusenie. </a:t>
            </a:r>
          </a:p>
          <a:p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482</Words>
  <Application>Microsoft Office PowerPoint</Application>
  <PresentationFormat>Prezentácia na obrazovke (4:3)</PresentationFormat>
  <Paragraphs>184</Paragraphs>
  <Slides>22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balíka Office</vt:lpstr>
      <vt:lpstr>Zdroje uhľovodíkov a ich využitie - nie je všetko zlato, čo sa blyští</vt:lpstr>
      <vt:lpstr>Tematický celok/téma Uhľovodíky dôležité v praxi – fosílne suroviny, zdroje uhľovodíkov </vt:lpstr>
      <vt:lpstr>Snímka 3</vt:lpstr>
      <vt:lpstr>                     ÚLOHA 1: Doplňte chýbajúce slová v texte. </vt:lpstr>
      <vt:lpstr>Snímka 5</vt:lpstr>
      <vt:lpstr>Problémová úloha (doplňte):                                                                 </vt:lpstr>
      <vt:lpstr>                                ÚLOHA 2: Logicky priraďte a čiarou spojte jednotlivé vrstvy ložiska na obrázku.  </vt:lpstr>
      <vt:lpstr>                                 ÚLOHA 3:</vt:lpstr>
      <vt:lpstr>                                 ÚLOHA 4:</vt:lpstr>
      <vt:lpstr>Problémová úloha:</vt:lpstr>
      <vt:lpstr>                                 ÚLOHA 5:  Zapíšte a vyrovnajte chemickú reakciu spaľovania metánu. </vt:lpstr>
      <vt:lpstr>                                     ÚLOHA 6: Do obláčikov doplňte chýbajúce produkty spaľovania vybraných fosílnych palív. </vt:lpstr>
      <vt:lpstr>                                 ÚLOHA 7: V súčasnosti sa čoraz častejšie hovorí o tom, že zásoby prírodných zdrojov ropy, uhlia a zemného plynu sa veľmi rýchle míňajú. Za najbližších 40 rokov sa minú celosvetové zásoby ropy. Podľa obrázka pomenujte možné alternatívne obnoviteľné zdroje energie.</vt:lpstr>
      <vt:lpstr>                                 ÚLOHA 8:  Pozorne si čítajte nasledujúci text. Postupujte po odstavcoch. Na pravý okraj textu označte jednotlivé informácie značkami nasledovne: </vt:lpstr>
      <vt:lpstr>Snímka 15</vt:lpstr>
      <vt:lpstr>Snímka 16</vt:lpstr>
      <vt:lpstr>Snímka 17</vt:lpstr>
      <vt:lpstr>Snímka 18</vt:lpstr>
      <vt:lpstr> Formatívne hodnotenie:</vt:lpstr>
      <vt:lpstr>Úloha na rozšírenie  (napr. ako DÚ): </vt:lpstr>
      <vt:lpstr>Snímka 21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Gymgl</cp:lastModifiedBy>
  <cp:revision>62</cp:revision>
  <dcterms:created xsi:type="dcterms:W3CDTF">2017-10-23T08:52:40Z</dcterms:created>
  <dcterms:modified xsi:type="dcterms:W3CDTF">2018-06-14T21:13:07Z</dcterms:modified>
</cp:coreProperties>
</file>