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sldIdLst>
    <p:sldId id="258" r:id="rId2"/>
    <p:sldId id="257" r:id="rId3"/>
    <p:sldId id="259" r:id="rId4"/>
    <p:sldId id="280" r:id="rId5"/>
    <p:sldId id="262" r:id="rId6"/>
    <p:sldId id="260" r:id="rId7"/>
    <p:sldId id="281" r:id="rId8"/>
    <p:sldId id="261" r:id="rId9"/>
    <p:sldId id="279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1A225-EB83-4DFB-A479-4B152921BDD5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E4FC0-4C35-4B8B-9124-B4BF06FE711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716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53392-F4B8-4D73-967A-23B47707E251}" type="slidenum">
              <a:rPr lang="sk-SK" smtClean="0"/>
              <a:pPr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430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219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593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15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779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45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176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2394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857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504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757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525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454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028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693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908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8. 6. 2020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351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DD3FE-BF4B-417E-BA6B-37077F616B45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757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3CBBB13-C97C-4641-8F81-CC6423B41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43" y="1555423"/>
            <a:ext cx="7766936" cy="1646302"/>
          </a:xfrm>
        </p:spPr>
        <p:txBody>
          <a:bodyPr/>
          <a:lstStyle/>
          <a:p>
            <a:pPr algn="ctr"/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ENERGETICKÉ ZMENY PRI CHEMICKÝCH REAKCIÁCH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xmlns="" id="{EA8C40AB-6CC8-47C9-A001-6E9310D2A2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172" y="3279204"/>
            <a:ext cx="2337259" cy="3201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359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ZOZNAM PRÍLO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665" y="1543110"/>
            <a:ext cx="6077242" cy="47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54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TERMOCHÉMIA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667"/>
            <a:ext cx="8596668" cy="4259696"/>
          </a:xfrm>
        </p:spPr>
        <p:txBody>
          <a:bodyPr>
            <a:normAutofit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je veda, ktorá sa zaoberá tepelnými javmi pri chemických reakciách.</a:t>
            </a:r>
          </a:p>
          <a:p>
            <a:endParaRPr lang="sk-SK" sz="1000" b="1" dirty="0">
              <a:solidFill>
                <a:srgbClr val="FF0000"/>
              </a:solidFill>
            </a:endParaRPr>
          </a:p>
          <a:p>
            <a:r>
              <a:rPr lang="sk-SK" sz="3200" dirty="0"/>
              <a:t>Rozlišujeme </a:t>
            </a:r>
            <a:r>
              <a:rPr lang="sk-SK" sz="3200" b="1" dirty="0"/>
              <a:t>2 typy chemických reakcií</a:t>
            </a:r>
            <a:r>
              <a:rPr lang="sk-SK" sz="3200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EXOTERMICKÉ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ENDOTERMICKÉ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5684363" y="3911515"/>
            <a:ext cx="1414020" cy="24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1. EXOTERMICKÉ REAKCIE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666"/>
            <a:ext cx="10661226" cy="4986779"/>
          </a:xfrm>
        </p:spPr>
        <p:txBody>
          <a:bodyPr>
            <a:normAutofit/>
          </a:bodyPr>
          <a:lstStyle/>
          <a:p>
            <a:r>
              <a:rPr lang="sk-SK" sz="3200" dirty="0"/>
              <a:t>Sú  reakcie, pri ktorých </a:t>
            </a:r>
            <a:r>
              <a:rPr lang="sk-SK" sz="3200" b="1" dirty="0">
                <a:solidFill>
                  <a:srgbClr val="FF0000"/>
                </a:solidFill>
              </a:rPr>
              <a:t>sa teplo uvoľňuje</a:t>
            </a:r>
            <a:r>
              <a:rPr lang="sk-SK" sz="3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dirty="0" smtClean="0"/>
              <a:t>napr</a:t>
            </a:r>
            <a:r>
              <a:rPr lang="sk-SK" sz="3200" dirty="0"/>
              <a:t>. </a:t>
            </a:r>
            <a:r>
              <a:rPr lang="sk-SK" sz="3200" b="1" dirty="0"/>
              <a:t>horenie</a:t>
            </a:r>
            <a:r>
              <a:rPr lang="sk-SK" sz="3200" dirty="0"/>
              <a:t> (drevo, uhlie, plyn</a:t>
            </a:r>
            <a:r>
              <a:rPr lang="sk-SK" sz="3200" dirty="0" smtClean="0"/>
              <a:t>...), dýchanie, varenie, pečenie....</a:t>
            </a:r>
          </a:p>
          <a:p>
            <a:pPr>
              <a:buFont typeface="Wingdings" panose="05000000000000000000" pitchFamily="2" charset="2"/>
              <a:buChar char="v"/>
            </a:pPr>
            <a:endParaRPr lang="sk-SK" sz="3200" dirty="0" smtClean="0"/>
          </a:p>
          <a:p>
            <a:pPr>
              <a:buFont typeface="Wingdings" panose="05000000000000000000" pitchFamily="2" charset="2"/>
              <a:buChar char="v"/>
            </a:pPr>
            <a:endParaRPr lang="sk-SK" sz="3200" dirty="0" smtClean="0"/>
          </a:p>
          <a:p>
            <a:pPr>
              <a:buFont typeface="Wingdings" panose="05000000000000000000" pitchFamily="2" charset="2"/>
              <a:buChar char="v"/>
            </a:pPr>
            <a:endParaRPr lang="sk-SK" sz="3200" dirty="0"/>
          </a:p>
          <a:p>
            <a:pPr marL="0" indent="0">
              <a:buNone/>
            </a:pPr>
            <a:r>
              <a:rPr lang="sk-SK" sz="3200" dirty="0"/>
              <a:t>   </a:t>
            </a:r>
            <a:endParaRPr lang="sk-SK" sz="3200" dirty="0" smtClean="0"/>
          </a:p>
          <a:p>
            <a:pPr marL="0" indent="0">
              <a:buNone/>
            </a:pPr>
            <a:r>
              <a:rPr lang="sk-SK" sz="3200" b="1" dirty="0" smtClean="0"/>
              <a:t>reakcia </a:t>
            </a:r>
            <a:r>
              <a:rPr lang="sk-SK" sz="3200" b="1" dirty="0"/>
              <a:t>alkalických </a:t>
            </a:r>
            <a:r>
              <a:rPr lang="sk-SK" sz="3200" b="1" dirty="0" smtClean="0"/>
              <a:t>kovov napríklad sodíka </a:t>
            </a:r>
            <a:r>
              <a:rPr lang="sk-SK" sz="3200" b="1" dirty="0"/>
              <a:t>s vodou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861E7855-559A-4F15-BFCA-BB9E4E8F8C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10683711" y="0"/>
            <a:ext cx="1508289" cy="2907384"/>
          </a:xfrm>
          <a:prstGeom prst="rect">
            <a:avLst/>
          </a:prstGeom>
        </p:spPr>
      </p:pic>
      <p:pic>
        <p:nvPicPr>
          <p:cNvPr id="8194" name="Picture 2" descr="Kinder Bueno torta | Recept | Zákusky a Jedl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5535" y="3733800"/>
            <a:ext cx="1905000" cy="1905000"/>
          </a:xfrm>
          <a:prstGeom prst="rect">
            <a:avLst/>
          </a:prstGeom>
          <a:noFill/>
        </p:spPr>
      </p:pic>
      <p:pic>
        <p:nvPicPr>
          <p:cNvPr id="8196" name="Picture 4" descr="Vektor ohe&amp;ncaron; mí&amp;ccaron; plamen ho&amp;rcaron;í #6337591 | fotobanka Fotky&amp;Fot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5507" y="3627120"/>
            <a:ext cx="1517523" cy="2167890"/>
          </a:xfrm>
          <a:prstGeom prst="rect">
            <a:avLst/>
          </a:prstGeom>
          <a:noFill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 l="43250" t="34078" r="25500" b="14597"/>
          <a:stretch>
            <a:fillRect/>
          </a:stretch>
        </p:blipFill>
        <p:spPr bwMode="auto">
          <a:xfrm>
            <a:off x="5875544" y="2926080"/>
            <a:ext cx="3131296" cy="309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álna bublina 8"/>
          <p:cNvSpPr/>
          <p:nvPr/>
        </p:nvSpPr>
        <p:spPr>
          <a:xfrm>
            <a:off x="8580120" y="3230880"/>
            <a:ext cx="3032760" cy="1158240"/>
          </a:xfrm>
          <a:prstGeom prst="wedgeEllipseCallout">
            <a:avLst>
              <a:gd name="adj1" fmla="val -79627"/>
              <a:gd name="adj2" fmla="val 69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DYCH JE TEPLÝ</a:t>
            </a:r>
          </a:p>
          <a:p>
            <a:pPr algn="ctr"/>
            <a:r>
              <a:rPr lang="sk-SK" b="1" dirty="0" smtClean="0">
                <a:solidFill>
                  <a:schemeClr val="tx1"/>
                </a:solidFill>
              </a:rPr>
              <a:t>VYSKÚŠAJTE </a:t>
            </a:r>
            <a:r>
              <a:rPr lang="sk-SK" b="1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r>
              <a:rPr lang="sk-SK" b="1" dirty="0" smtClean="0">
                <a:solidFill>
                  <a:schemeClr val="tx1"/>
                </a:solidFill>
              </a:rPr>
              <a:t> 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0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endParaRPr lang="sk-SK" b="1" dirty="0"/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xmlns="" id="{9ABE59F8-FF10-4593-9EE8-D02F99BE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667"/>
            <a:ext cx="8596668" cy="4259696"/>
          </a:xfrm>
        </p:spPr>
        <p:txBody>
          <a:bodyPr>
            <a:normAutofit/>
          </a:bodyPr>
          <a:lstStyle/>
          <a:p>
            <a:r>
              <a:rPr lang="sk-SK" sz="3200" b="1" dirty="0">
                <a:solidFill>
                  <a:srgbClr val="00B050"/>
                </a:solidFill>
              </a:rPr>
              <a:t>všeobecný zápis </a:t>
            </a:r>
            <a:r>
              <a:rPr lang="sk-SK" sz="3200" b="1" dirty="0" smtClean="0">
                <a:solidFill>
                  <a:srgbClr val="00B050"/>
                </a:solidFill>
              </a:rPr>
              <a:t>EXOTERMICKEJ chemickej </a:t>
            </a:r>
            <a:r>
              <a:rPr lang="sk-SK" sz="3200" b="1" dirty="0">
                <a:solidFill>
                  <a:srgbClr val="00B050"/>
                </a:solidFill>
              </a:rPr>
              <a:t>reakcie:</a:t>
            </a:r>
          </a:p>
          <a:p>
            <a:endParaRPr lang="sk-SK" sz="3200" b="1" dirty="0"/>
          </a:p>
          <a:p>
            <a:pPr marL="0" indent="0" algn="ctr">
              <a:buNone/>
            </a:pPr>
            <a:r>
              <a:rPr lang="sk-SK" sz="4400" b="1" dirty="0" err="1"/>
              <a:t>reaktanty</a:t>
            </a:r>
            <a:r>
              <a:rPr lang="sk-SK" sz="4400" b="1" dirty="0"/>
              <a:t> </a:t>
            </a:r>
            <a:r>
              <a:rPr lang="sk-SK" sz="4400" b="1" dirty="0">
                <a:cs typeface="Times New Roman" panose="02020603050405020304" pitchFamily="18" charset="0"/>
              </a:rPr>
              <a:t>→ produkty </a:t>
            </a:r>
            <a:r>
              <a:rPr lang="sk-SK" sz="4400" b="1" dirty="0">
                <a:solidFill>
                  <a:srgbClr val="FF0000"/>
                </a:solidFill>
                <a:cs typeface="Times New Roman" panose="02020603050405020304" pitchFamily="18" charset="0"/>
              </a:rPr>
              <a:t>+ teplo</a:t>
            </a:r>
            <a:endParaRPr lang="sk-SK" sz="4400" b="1" dirty="0">
              <a:solidFill>
                <a:srgbClr val="FF0000"/>
              </a:solidFill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xmlns="" id="{B9FC5805-4361-40CB-9917-3E1C2932E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760" y="0"/>
            <a:ext cx="2471308" cy="23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9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obsah 2">
            <a:extLst>
              <a:ext uri="{FF2B5EF4-FFF2-40B4-BE49-F238E27FC236}">
                <a16:creationId xmlns:a16="http://schemas.microsoft.com/office/drawing/2014/main" xmlns="" id="{0422FF22-CAD0-4812-A139-A61026E40F59}"/>
              </a:ext>
            </a:extLst>
          </p:cNvPr>
          <p:cNvSpPr txBox="1">
            <a:spLocks/>
          </p:cNvSpPr>
          <p:nvPr/>
        </p:nvSpPr>
        <p:spPr>
          <a:xfrm>
            <a:off x="1384343" y="5485359"/>
            <a:ext cx="3300777" cy="631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3200" b="1" dirty="0">
                <a:solidFill>
                  <a:srgbClr val="FF0000"/>
                </a:solidFill>
              </a:rPr>
              <a:t>K + H</a:t>
            </a:r>
            <a:r>
              <a:rPr lang="sk-SK" sz="3200" b="1" baseline="-25000" dirty="0">
                <a:solidFill>
                  <a:srgbClr val="FF0000"/>
                </a:solidFill>
              </a:rPr>
              <a:t>2</a:t>
            </a:r>
            <a:r>
              <a:rPr lang="sk-SK" sz="3200" b="1" dirty="0">
                <a:solidFill>
                  <a:srgbClr val="FF0000"/>
                </a:solidFill>
              </a:rPr>
              <a:t>O</a:t>
            </a:r>
          </a:p>
          <a:p>
            <a:pPr marL="0" indent="0" algn="ctr">
              <a:buNone/>
            </a:pPr>
            <a:r>
              <a:rPr lang="sk-SK" sz="3200" dirty="0"/>
              <a:t>draslík + voda</a:t>
            </a:r>
          </a:p>
          <a:p>
            <a:pPr marL="0" indent="0" algn="ctr">
              <a:buNone/>
            </a:pPr>
            <a:endParaRPr lang="sk-SK" sz="320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PRÍKLADY NA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EXOTERMICKÉ REAKCIE</a:t>
            </a:r>
            <a:endParaRPr lang="sk-SK" b="1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88642858-CDAE-4711-A970-BDB159905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32" y="1885359"/>
            <a:ext cx="3900000" cy="3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xmlns="" id="{DD32BE71-A5B4-46C6-95CB-63BEDA42B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332" y="1885359"/>
            <a:ext cx="4675325" cy="3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Zástupný obsah 2">
            <a:extLst>
              <a:ext uri="{FF2B5EF4-FFF2-40B4-BE49-F238E27FC236}">
                <a16:creationId xmlns:a16="http://schemas.microsoft.com/office/drawing/2014/main" xmlns="" id="{47FF8217-534E-4F02-859C-14EBCEF88B81}"/>
              </a:ext>
            </a:extLst>
          </p:cNvPr>
          <p:cNvSpPr txBox="1">
            <a:spLocks/>
          </p:cNvSpPr>
          <p:nvPr/>
        </p:nvSpPr>
        <p:spPr>
          <a:xfrm>
            <a:off x="5856493" y="5485359"/>
            <a:ext cx="3300777" cy="631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3200" b="1" dirty="0">
                <a:solidFill>
                  <a:srgbClr val="FF0000"/>
                </a:solidFill>
              </a:rPr>
              <a:t>Na + H</a:t>
            </a:r>
            <a:r>
              <a:rPr lang="sk-SK" sz="3200" b="1" baseline="-25000" dirty="0">
                <a:solidFill>
                  <a:srgbClr val="FF0000"/>
                </a:solidFill>
              </a:rPr>
              <a:t>2</a:t>
            </a:r>
            <a:r>
              <a:rPr lang="sk-SK" sz="3200" b="1" dirty="0">
                <a:solidFill>
                  <a:srgbClr val="FF0000"/>
                </a:solidFill>
              </a:rPr>
              <a:t>O</a:t>
            </a:r>
          </a:p>
          <a:p>
            <a:pPr marL="0" indent="0" algn="ctr">
              <a:buNone/>
            </a:pPr>
            <a:r>
              <a:rPr lang="sk-SK" sz="3200" dirty="0"/>
              <a:t>sodík + voda</a:t>
            </a:r>
          </a:p>
          <a:p>
            <a:pPr marL="0" indent="0" algn="ctr">
              <a:buNone/>
            </a:pP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70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obsah 2">
            <a:extLst>
              <a:ext uri="{FF2B5EF4-FFF2-40B4-BE49-F238E27FC236}">
                <a16:creationId xmlns:a16="http://schemas.microsoft.com/office/drawing/2014/main" xmlns="" id="{0422FF22-CAD0-4812-A139-A61026E40F59}"/>
              </a:ext>
            </a:extLst>
          </p:cNvPr>
          <p:cNvSpPr txBox="1">
            <a:spLocks/>
          </p:cNvSpPr>
          <p:nvPr/>
        </p:nvSpPr>
        <p:spPr>
          <a:xfrm>
            <a:off x="677334" y="1781667"/>
            <a:ext cx="8596668" cy="4259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200" dirty="0"/>
              <a:t>Sú  reakcie, pri ktorých </a:t>
            </a:r>
            <a:r>
              <a:rPr lang="sk-SK" sz="3200" b="1" dirty="0">
                <a:solidFill>
                  <a:srgbClr val="FF0000"/>
                </a:solidFill>
              </a:rPr>
              <a:t>sa teplo spotrebúva</a:t>
            </a:r>
            <a:r>
              <a:rPr lang="sk-SK" sz="3200" dirty="0"/>
              <a:t>.</a:t>
            </a:r>
          </a:p>
          <a:p>
            <a:endParaRPr lang="sk-SK" sz="1000" dirty="0"/>
          </a:p>
          <a:p>
            <a:pPr>
              <a:buFont typeface="Wingdings" panose="05000000000000000000" pitchFamily="2" charset="2"/>
              <a:buChar char="v"/>
            </a:pPr>
            <a:endParaRPr lang="sk-SK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sk-SK" sz="3200" dirty="0"/>
              <a:t>napr. </a:t>
            </a:r>
            <a:r>
              <a:rPr lang="sk-SK" sz="3200" b="1" dirty="0"/>
              <a:t>pálenie vápna</a:t>
            </a:r>
            <a:r>
              <a:rPr lang="sk-SK" sz="3200" dirty="0"/>
              <a:t>, </a:t>
            </a:r>
            <a:r>
              <a:rPr lang="sk-SK" sz="3200" b="1" dirty="0"/>
              <a:t>spracovanie železa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2. ENDOTERMICKÉ REAKCIE</a:t>
            </a:r>
            <a:endParaRPr lang="sk-SK" b="1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xmlns="" id="{61C93505-BD16-4DEC-9906-9D84D9FD6C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9787223" y="745347"/>
            <a:ext cx="1508289" cy="29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2. ENDOTERMICKÉ REAKCIE</a:t>
            </a:r>
            <a:endParaRPr lang="sk-SK" b="1" dirty="0"/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xmlns="" id="{9ABE59F8-FF10-4593-9EE8-D02F99BE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6907"/>
            <a:ext cx="10447866" cy="4259696"/>
          </a:xfrm>
        </p:spPr>
        <p:txBody>
          <a:bodyPr>
            <a:normAutofit/>
          </a:bodyPr>
          <a:lstStyle/>
          <a:p>
            <a:r>
              <a:rPr lang="sk-SK" sz="3200" dirty="0"/>
              <a:t>Reakcie </a:t>
            </a:r>
            <a:r>
              <a:rPr lang="sk-SK" sz="3200" b="1" dirty="0">
                <a:solidFill>
                  <a:srgbClr val="FF0000"/>
                </a:solidFill>
              </a:rPr>
              <a:t>prebiehajú len za neustáleho dodávania tepla</a:t>
            </a:r>
            <a:r>
              <a:rPr lang="sk-SK" sz="3200" dirty="0"/>
              <a:t>.</a:t>
            </a:r>
          </a:p>
          <a:p>
            <a:endParaRPr lang="sk-SK" sz="3200" b="1" dirty="0">
              <a:solidFill>
                <a:srgbClr val="00B050"/>
              </a:solidFill>
            </a:endParaRPr>
          </a:p>
          <a:p>
            <a:r>
              <a:rPr lang="sk-SK" sz="3200" b="1" dirty="0">
                <a:solidFill>
                  <a:srgbClr val="00B050"/>
                </a:solidFill>
              </a:rPr>
              <a:t>všeobecný zápis chemickej reakcie :</a:t>
            </a:r>
          </a:p>
          <a:p>
            <a:pPr marL="0" indent="0" algn="ctr">
              <a:buNone/>
            </a:pPr>
            <a:endParaRPr lang="sk-SK" sz="3200" b="1" dirty="0" smtClean="0"/>
          </a:p>
          <a:p>
            <a:pPr marL="0" indent="0" algn="ctr">
              <a:buNone/>
            </a:pPr>
            <a:r>
              <a:rPr lang="sk-SK" sz="4400" b="1" dirty="0" err="1" smtClean="0"/>
              <a:t>reaktanty</a:t>
            </a:r>
            <a:r>
              <a:rPr lang="sk-SK" sz="4400" b="1" dirty="0" smtClean="0"/>
              <a:t>               </a:t>
            </a:r>
            <a:r>
              <a:rPr lang="sk-SK" sz="4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→</a:t>
            </a:r>
            <a:r>
              <a:rPr lang="sk-SK" sz="4400" b="1" dirty="0" smtClean="0">
                <a:cs typeface="Times New Roman" panose="02020603050405020304" pitchFamily="18" charset="0"/>
              </a:rPr>
              <a:t> produkty</a:t>
            </a:r>
            <a:endParaRPr lang="sk-SK" sz="4400" b="1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xmlns="" id="{CDA3ED72-9890-459D-9519-A7CE24DB8988}"/>
              </a:ext>
            </a:extLst>
          </p:cNvPr>
          <p:cNvSpPr/>
          <p:nvPr/>
        </p:nvSpPr>
        <p:spPr>
          <a:xfrm>
            <a:off x="4525219" y="4764726"/>
            <a:ext cx="20313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b="1" dirty="0">
                <a:solidFill>
                  <a:srgbClr val="FF0000"/>
                </a:solidFill>
                <a:cs typeface="Times New Roman" panose="02020603050405020304" pitchFamily="18" charset="0"/>
              </a:rPr>
              <a:t>+ </a:t>
            </a:r>
            <a:r>
              <a:rPr lang="sk-SK" sz="4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teplo 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47955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PRÍKLADY NA ENDOTERMICKÉ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REAKCIE</a:t>
            </a:r>
            <a:endParaRPr lang="sk-SK" b="1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xmlns="" id="{7A9D2FA0-A30B-4B48-83D3-719566C054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90" y="1280033"/>
            <a:ext cx="2527581" cy="4431924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xmlns="" id="{1544F12E-8CC6-45A1-97E3-C4F5587BAB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8209" y="1204275"/>
            <a:ext cx="2885254" cy="4708001"/>
          </a:xfrm>
          <a:prstGeom prst="rect">
            <a:avLst/>
          </a:prstGeom>
        </p:spPr>
      </p:pic>
      <p:sp>
        <p:nvSpPr>
          <p:cNvPr id="9" name="Zástupný obsah 2">
            <a:extLst>
              <a:ext uri="{FF2B5EF4-FFF2-40B4-BE49-F238E27FC236}">
                <a16:creationId xmlns:a16="http://schemas.microsoft.com/office/drawing/2014/main" xmlns="" id="{41CCFB1B-CF43-4F47-BC24-A98BDF4CFD0D}"/>
              </a:ext>
            </a:extLst>
          </p:cNvPr>
          <p:cNvSpPr txBox="1">
            <a:spLocks/>
          </p:cNvSpPr>
          <p:nvPr/>
        </p:nvSpPr>
        <p:spPr>
          <a:xfrm>
            <a:off x="896490" y="5709602"/>
            <a:ext cx="4111484" cy="631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sk-SK" sz="3200" b="1" dirty="0">
                <a:solidFill>
                  <a:srgbClr val="FF0000"/>
                </a:solidFill>
              </a:rPr>
              <a:t>CaCO</a:t>
            </a:r>
            <a:r>
              <a:rPr lang="sk-SK" sz="3200" b="1" baseline="-25000" dirty="0">
                <a:solidFill>
                  <a:srgbClr val="FF0000"/>
                </a:solidFill>
              </a:rPr>
              <a:t>3</a:t>
            </a:r>
            <a:r>
              <a:rPr lang="sk-SK" sz="3200" b="1" dirty="0">
                <a:solidFill>
                  <a:srgbClr val="FF0000"/>
                </a:solidFill>
              </a:rPr>
              <a:t> </a:t>
            </a:r>
            <a:r>
              <a:rPr lang="sk-SK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sk-SK" sz="3200" b="1" dirty="0">
                <a:solidFill>
                  <a:srgbClr val="FF0000"/>
                </a:solidFill>
              </a:rPr>
              <a:t> </a:t>
            </a:r>
            <a:r>
              <a:rPr lang="sk-SK" sz="3200" b="1" dirty="0" err="1">
                <a:solidFill>
                  <a:srgbClr val="FF0000"/>
                </a:solidFill>
              </a:rPr>
              <a:t>CaO</a:t>
            </a:r>
            <a:r>
              <a:rPr lang="sk-SK" sz="3200" b="1" dirty="0">
                <a:solidFill>
                  <a:srgbClr val="FF0000"/>
                </a:solidFill>
              </a:rPr>
              <a:t> + CO</a:t>
            </a:r>
            <a:r>
              <a:rPr lang="sk-SK" sz="3200" b="1" baseline="-25000" dirty="0">
                <a:solidFill>
                  <a:srgbClr val="FF0000"/>
                </a:solidFill>
              </a:rPr>
              <a:t>2</a:t>
            </a:r>
            <a:endParaRPr lang="sk-SK" sz="3200" b="1" dirty="0">
              <a:solidFill>
                <a:srgbClr val="FF00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sk-SK" sz="3200" dirty="0"/>
              <a:t>Pálenie vápna</a:t>
            </a:r>
          </a:p>
          <a:p>
            <a:pPr marL="0" indent="0" algn="ctr">
              <a:buNone/>
            </a:pPr>
            <a:endParaRPr lang="sk-SK" sz="32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xmlns="" id="{711EAC11-6C69-4498-A7D0-13D71D1EDAD3}"/>
              </a:ext>
            </a:extLst>
          </p:cNvPr>
          <p:cNvSpPr/>
          <p:nvPr/>
        </p:nvSpPr>
        <p:spPr>
          <a:xfrm>
            <a:off x="5282669" y="5711957"/>
            <a:ext cx="299633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Výroba železa </a:t>
            </a:r>
          </a:p>
          <a:p>
            <a:pPr algn="ctr"/>
            <a:r>
              <a:rPr lang="sk-SK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 vysokej peci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xmlns="" id="{F13D983E-2FC0-4959-BF32-E617859CED56}"/>
              </a:ext>
            </a:extLst>
          </p:cNvPr>
          <p:cNvSpPr txBox="1"/>
          <p:nvPr/>
        </p:nvSpPr>
        <p:spPr>
          <a:xfrm>
            <a:off x="2161630" y="5695724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b="1" dirty="0">
                <a:solidFill>
                  <a:srgbClr val="FF0000"/>
                </a:solidFill>
              </a:rPr>
              <a:t>+950</a:t>
            </a:r>
            <a:r>
              <a:rPr lang="sk-SK" sz="1400" b="1" dirty="0">
                <a:solidFill>
                  <a:srgbClr val="FF0000"/>
                </a:solidFill>
                <a:cs typeface="Times New Roman" panose="02020603050405020304" pitchFamily="18" charset="0"/>
              </a:rPr>
              <a:t>°C</a:t>
            </a:r>
            <a:endParaRPr lang="sk-S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72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obsah 2">
            <a:extLst>
              <a:ext uri="{FF2B5EF4-FFF2-40B4-BE49-F238E27FC236}">
                <a16:creationId xmlns:a16="http://schemas.microsoft.com/office/drawing/2014/main" xmlns="" id="{C0B6765A-1E33-44A5-BF8B-8935608E5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243840"/>
            <a:ext cx="11155680" cy="614753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sk-SK" sz="3200" b="1" dirty="0" smtClean="0">
                <a:solidFill>
                  <a:srgbClr val="00B050"/>
                </a:solidFill>
              </a:rPr>
              <a:t>Zhrnutie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sk-SK" sz="3200" b="1" dirty="0" err="1" smtClean="0">
                <a:solidFill>
                  <a:schemeClr val="tx1"/>
                </a:solidFill>
              </a:rPr>
              <a:t>Termochémia</a:t>
            </a:r>
            <a:r>
              <a:rPr lang="sk-SK" sz="3200" b="1" dirty="0" smtClean="0">
                <a:solidFill>
                  <a:schemeClr val="tx1"/>
                </a:solidFill>
              </a:rPr>
              <a:t> je veda o tepelných zmenách pri reakciách.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 smtClean="0">
                <a:solidFill>
                  <a:srgbClr val="FF0000"/>
                </a:solidFill>
              </a:rPr>
              <a:t>Pri EXOTERMICKÝCH reakciách sa teplo UVOĽŇUJE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sk-SK" sz="3200" dirty="0" err="1" smtClean="0">
                <a:solidFill>
                  <a:schemeClr val="tx1"/>
                </a:solidFill>
              </a:rPr>
              <a:t>pr</a:t>
            </a:r>
            <a:r>
              <a:rPr lang="sk-SK" sz="3200" dirty="0" smtClean="0">
                <a:solidFill>
                  <a:schemeClr val="tx1"/>
                </a:solidFill>
              </a:rPr>
              <a:t>. horenie, dýchanie, varenie, pečenie, reakcie alkalických kovov s vodou</a:t>
            </a:r>
          </a:p>
          <a:p>
            <a:pPr>
              <a:buFont typeface="Wingdings" panose="05000000000000000000" pitchFamily="2" charset="2"/>
              <a:buChar char="v"/>
            </a:pPr>
            <a:endParaRPr lang="sk-SK" sz="3200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 smtClean="0">
                <a:solidFill>
                  <a:srgbClr val="FF0000"/>
                </a:solidFill>
              </a:rPr>
              <a:t>Pri ENDOTERMICKÝCH reakciách treba teplo DODÁVAŤ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dirty="0" err="1" smtClean="0">
                <a:solidFill>
                  <a:schemeClr val="tx1"/>
                </a:solidFill>
              </a:rPr>
              <a:t>pr</a:t>
            </a:r>
            <a:r>
              <a:rPr lang="sk-SK" sz="3200" dirty="0" smtClean="0">
                <a:solidFill>
                  <a:schemeClr val="tx1"/>
                </a:solidFill>
              </a:rPr>
              <a:t>. spracovanie železa a vápna</a:t>
            </a:r>
            <a:endParaRPr lang="sk-SK" sz="3200" dirty="0">
              <a:solidFill>
                <a:schemeClr val="tx1"/>
              </a:solidFill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xmlns="" id="{3E8A6391-24BC-487C-951B-BA3DABEBE3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4"/>
          <a:stretch/>
        </p:blipFill>
        <p:spPr>
          <a:xfrm>
            <a:off x="10329991" y="4983480"/>
            <a:ext cx="1862008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001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</TotalTime>
  <Words>199</Words>
  <Application>Microsoft Office PowerPoint</Application>
  <PresentationFormat>Vlastná</PresentationFormat>
  <Paragraphs>51</Paragraphs>
  <Slides>10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Fazeta</vt:lpstr>
      <vt:lpstr>ENERGETICKÉ ZMENY PRI CHEMICKÝCH REAKCIÁCH</vt:lpstr>
      <vt:lpstr>TERMOCHÉMIA</vt:lpstr>
      <vt:lpstr>1. EXOTERMICKÉ REAKCIE</vt:lpstr>
      <vt:lpstr>Prezentácia programu PowerPoint</vt:lpstr>
      <vt:lpstr>PRÍKLADY NA EXOTERMICKÉ REAKCIE</vt:lpstr>
      <vt:lpstr>2. ENDOTERMICKÉ REAKCIE</vt:lpstr>
      <vt:lpstr>2. ENDOTERMICKÉ REAKCIE</vt:lpstr>
      <vt:lpstr>PRÍKLADY NA ENDOTERMICKÉ REAKCIE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ENERGETICKÉ ZMENY PRI CHEMICKÝCH REAKCIÁCH</dc:title>
  <dc:creator>Miriama Kopernická</dc:creator>
  <cp:lastModifiedBy>spravca</cp:lastModifiedBy>
  <cp:revision>23</cp:revision>
  <dcterms:created xsi:type="dcterms:W3CDTF">2020-01-13T20:47:36Z</dcterms:created>
  <dcterms:modified xsi:type="dcterms:W3CDTF">2020-06-08T17:05:46Z</dcterms:modified>
</cp:coreProperties>
</file>