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305" r:id="rId4"/>
    <p:sldId id="294" r:id="rId5"/>
    <p:sldId id="304" r:id="rId6"/>
    <p:sldId id="296" r:id="rId7"/>
    <p:sldId id="297" r:id="rId8"/>
    <p:sldId id="298" r:id="rId9"/>
    <p:sldId id="299" r:id="rId10"/>
    <p:sldId id="300" r:id="rId11"/>
    <p:sldId id="302" r:id="rId12"/>
    <p:sldId id="306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Tmavý štýl 1 - zvýrazneni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>
        <p:scale>
          <a:sx n="76" d="100"/>
          <a:sy n="76" d="100"/>
        </p:scale>
        <p:origin x="-121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8. 6. 2020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JcavapUu0&amp;feature=share&amp;fbclid=IwAR0HE-FyiLtC-iNSMMRhwK1TH7I513Ou7IaLHMvKOmursQ7V0UFmAeMYcF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080120"/>
          </a:xfrm>
        </p:spPr>
        <p:txBody>
          <a:bodyPr>
            <a:normAutofit/>
          </a:bodyPr>
          <a:lstStyle/>
          <a:p>
            <a:pPr algn="ctr"/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4797152"/>
            <a:ext cx="6696744" cy="10801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sk-SK" sz="3600" dirty="0" smtClean="0"/>
              <a:t>Faktory ovplyvňujúce rýchlosť chemických reakcií</a:t>
            </a:r>
            <a:endParaRPr lang="sk-SK" sz="3600" dirty="0"/>
          </a:p>
        </p:txBody>
      </p:sp>
      <p:pic>
        <p:nvPicPr>
          <p:cNvPr id="5122" name="Picture 2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1578" r="59712" b="52652"/>
          <a:stretch>
            <a:fillRect/>
          </a:stretch>
        </p:blipFill>
        <p:spPr bwMode="auto">
          <a:xfrm>
            <a:off x="2051720" y="1232755"/>
            <a:ext cx="2867594" cy="2598757"/>
          </a:xfrm>
          <a:prstGeom prst="rect">
            <a:avLst/>
          </a:prstGeom>
          <a:noFill/>
        </p:spPr>
      </p:pic>
      <p:pic>
        <p:nvPicPr>
          <p:cNvPr id="5124" name="Picture 4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45770" r="58527" b="2147"/>
          <a:stretch>
            <a:fillRect/>
          </a:stretch>
        </p:blipFill>
        <p:spPr bwMode="auto">
          <a:xfrm>
            <a:off x="4937403" y="1772816"/>
            <a:ext cx="2952328" cy="2865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115672" cy="108012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4.Vplyv </a:t>
            </a:r>
            <a:r>
              <a:rPr lang="sk-SK" b="1" dirty="0" smtClean="0"/>
              <a:t>katalyzátora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892480" cy="5349208"/>
          </a:xfrm>
        </p:spPr>
        <p:txBody>
          <a:bodyPr/>
          <a:lstStyle/>
          <a:p>
            <a:r>
              <a:rPr lang="sk-SK" b="1" dirty="0" smtClean="0"/>
              <a:t>Katalyzátor je chemická látka</a:t>
            </a:r>
            <a:r>
              <a:rPr lang="sk-SK" dirty="0" smtClean="0"/>
              <a:t>, ktorá </a:t>
            </a:r>
            <a:r>
              <a:rPr lang="sk-SK" dirty="0" smtClean="0"/>
              <a:t>chemickú reakciu môže:</a:t>
            </a:r>
          </a:p>
          <a:p>
            <a:r>
              <a:rPr lang="sk-SK" dirty="0" smtClean="0"/>
              <a:t>A) </a:t>
            </a:r>
            <a:r>
              <a:rPr lang="sk-SK" b="1" u="sng" dirty="0" smtClean="0"/>
              <a:t>urýchliť</a:t>
            </a:r>
            <a:r>
              <a:rPr lang="sk-SK" u="sng" dirty="0" smtClean="0"/>
              <a:t> </a:t>
            </a:r>
            <a:r>
              <a:rPr lang="sk-SK" dirty="0"/>
              <a:t>–</a:t>
            </a:r>
            <a:r>
              <a:rPr lang="sk-SK" dirty="0" smtClean="0"/>
              <a:t>(</a:t>
            </a:r>
            <a:r>
              <a:rPr lang="sk-SK" dirty="0" err="1" smtClean="0"/>
              <a:t>burel</a:t>
            </a:r>
            <a:r>
              <a:rPr lang="sk-SK" dirty="0" smtClean="0"/>
              <a:t>, kovy ako železo (</a:t>
            </a:r>
            <a:r>
              <a:rPr lang="sk-SK" dirty="0" err="1" smtClean="0"/>
              <a:t>Fe</a:t>
            </a:r>
            <a:r>
              <a:rPr lang="sk-SK" dirty="0" smtClean="0"/>
              <a:t>), nikel (</a:t>
            </a:r>
            <a:r>
              <a:rPr lang="sk-SK" dirty="0" err="1" smtClean="0"/>
              <a:t>Ni</a:t>
            </a:r>
            <a:r>
              <a:rPr lang="sk-SK" dirty="0" smtClean="0"/>
              <a:t>), platina (</a:t>
            </a:r>
            <a:r>
              <a:rPr lang="sk-SK" dirty="0" err="1" smtClean="0"/>
              <a:t>Pt</a:t>
            </a:r>
            <a:r>
              <a:rPr lang="sk-SK" dirty="0" smtClean="0"/>
              <a:t>)</a:t>
            </a:r>
          </a:p>
          <a:p>
            <a:r>
              <a:rPr lang="sk-SK" dirty="0" smtClean="0"/>
              <a:t>B) </a:t>
            </a:r>
            <a:r>
              <a:rPr lang="sk-SK" b="1" u="sng" dirty="0" smtClean="0"/>
              <a:t>spomaliť</a:t>
            </a:r>
            <a:r>
              <a:rPr lang="sk-SK" dirty="0" smtClean="0"/>
              <a:t> – </a:t>
            </a:r>
            <a:r>
              <a:rPr lang="sk-SK" dirty="0" smtClean="0"/>
              <a:t>vtedy ho </a:t>
            </a:r>
            <a:r>
              <a:rPr lang="sk-SK" dirty="0" smtClean="0"/>
              <a:t>voláme </a:t>
            </a:r>
            <a:r>
              <a:rPr lang="sk-SK" dirty="0" smtClean="0">
                <a:solidFill>
                  <a:srgbClr val="FF0000"/>
                </a:solidFill>
              </a:rPr>
              <a:t>INHIBÍTOR (</a:t>
            </a:r>
            <a:r>
              <a:rPr lang="sk-SK" dirty="0" err="1" smtClean="0">
                <a:solidFill>
                  <a:srgbClr val="FF0000"/>
                </a:solidFill>
              </a:rPr>
              <a:t>pr.močovina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9552" y="3389419"/>
            <a:ext cx="763284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Prítomnosťou katalyzátora možno urýchliť chemickú reakciu. Katalyzátor zostáva po chemickej reakcii </a:t>
            </a:r>
            <a:r>
              <a:rPr lang="sk-SK" sz="2400" b="1" dirty="0" smtClean="0">
                <a:solidFill>
                  <a:schemeClr val="tx1"/>
                </a:solidFill>
              </a:rPr>
              <a:t>nezmenený!!!!!!!!.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VÃ½sledok vyhÄ¾adÃ¡vania obrÃ¡zkov pre dopyt chemical reaction cataly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89748"/>
            <a:ext cx="3024336" cy="2268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Skupina 10"/>
          <p:cNvGrpSpPr/>
          <p:nvPr/>
        </p:nvGrpSpPr>
        <p:grpSpPr>
          <a:xfrm>
            <a:off x="3563887" y="4557158"/>
            <a:ext cx="4274499" cy="2225226"/>
            <a:chOff x="3467754" y="4221843"/>
            <a:chExt cx="4987827" cy="2683577"/>
          </a:xfrm>
        </p:grpSpPr>
        <p:pic>
          <p:nvPicPr>
            <p:cNvPr id="1028" name="Picture 4" descr="VÃ½sledok vyhÄ¾adÃ¡vania obrÃ¡zkov pre dopyt Catalyst animat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7754" y="4221843"/>
              <a:ext cx="4621357" cy="24608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BlokTextu 8"/>
            <p:cNvSpPr txBox="1"/>
            <p:nvPr/>
          </p:nvSpPr>
          <p:spPr>
            <a:xfrm>
              <a:off x="3635805" y="6460013"/>
              <a:ext cx="2388281" cy="4454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k-SK" dirty="0" smtClean="0"/>
                <a:t>Bez katalyzátora</a:t>
              </a:r>
              <a:endParaRPr lang="sk-SK" dirty="0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6030422" y="6460013"/>
              <a:ext cx="2425159" cy="44540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k-SK" dirty="0" smtClean="0"/>
                <a:t>S katalyzátorom</a:t>
              </a:r>
              <a:endParaRPr lang="sk-SK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„Faraónov had“</a:t>
            </a:r>
            <a:endParaRPr lang="sk-SK" dirty="0"/>
          </a:p>
        </p:txBody>
      </p:sp>
      <p:pic>
        <p:nvPicPr>
          <p:cNvPr id="4" name="Zástupný symbol obsahu 3" descr="20180514_10471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120488" y="1280728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20180514_1049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895536" y="1271767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ok 6" descr="20180514_105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3695536" y="1283626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ok 8" descr="20180514_1102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5604248" y="1250080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ázok 9" descr="20180514_11033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-120488" y="3761369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Obrázok 10" descr="20180514_1105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679512" y="3773620"/>
            <a:ext cx="24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ázok 12" descr="20180514_11284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9513" y="2780928"/>
            <a:ext cx="2707338" cy="203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bdĺžnik 2"/>
          <p:cNvSpPr/>
          <p:nvPr/>
        </p:nvSpPr>
        <p:spPr>
          <a:xfrm>
            <a:off x="4067944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V tomto prípade je </a:t>
            </a:r>
            <a:r>
              <a:rPr lang="sk-SK" b="1" dirty="0" smtClean="0"/>
              <a:t>katalyzátorom popol</a:t>
            </a:r>
            <a:r>
              <a:rPr lang="sk-SK" dirty="0" smtClean="0"/>
              <a:t>, </a:t>
            </a:r>
            <a:r>
              <a:rPr lang="sk-SK" dirty="0"/>
              <a:t>bez </a:t>
            </a:r>
            <a:r>
              <a:rPr lang="sk-SK" dirty="0" smtClean="0"/>
              <a:t>neho </a:t>
            </a:r>
            <a:r>
              <a:rPr lang="sk-SK" dirty="0"/>
              <a:t>cukor nehorí. </a:t>
            </a:r>
            <a:endParaRPr lang="sk-SK" dirty="0" smtClean="0"/>
          </a:p>
          <a:p>
            <a:r>
              <a:rPr lang="sk-SK" dirty="0" smtClean="0"/>
              <a:t>Bez </a:t>
            </a:r>
            <a:r>
              <a:rPr lang="sk-SK" dirty="0"/>
              <a:t>popola </a:t>
            </a:r>
            <a:r>
              <a:rPr lang="sk-SK" dirty="0" smtClean="0"/>
              <a:t>by etanol zhorel a časť </a:t>
            </a:r>
            <a:r>
              <a:rPr lang="sk-SK" dirty="0"/>
              <a:t>cukru stmavne, ale had nenarastie.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Ako vieme </a:t>
            </a:r>
            <a:r>
              <a:rPr lang="sk-SK" b="1" dirty="0" smtClean="0"/>
              <a:t>urýchliť</a:t>
            </a:r>
            <a:r>
              <a:rPr lang="sk-SK" dirty="0" smtClean="0"/>
              <a:t> reakciu </a:t>
            </a:r>
            <a:r>
              <a:rPr lang="sk-SK" dirty="0" err="1" smtClean="0"/>
              <a:t>Zn</a:t>
            </a:r>
            <a:r>
              <a:rPr lang="sk-SK" dirty="0" smtClean="0"/>
              <a:t> + </a:t>
            </a:r>
            <a:r>
              <a:rPr lang="sk-SK" dirty="0" err="1" smtClean="0"/>
              <a:t>HCl</a:t>
            </a:r>
            <a:r>
              <a:rPr lang="sk-SK" dirty="0" smtClean="0"/>
              <a:t>?</a:t>
            </a:r>
          </a:p>
          <a:p>
            <a:endParaRPr lang="sk-SK" dirty="0"/>
          </a:p>
          <a:p>
            <a:r>
              <a:rPr lang="sk-SK" b="1" dirty="0" smtClean="0"/>
              <a:t>1. zvýšením koncentrácie </a:t>
            </a:r>
            <a:r>
              <a:rPr lang="sk-SK" b="1" dirty="0" err="1" smtClean="0"/>
              <a:t>HCl</a:t>
            </a:r>
            <a:r>
              <a:rPr lang="sk-SK" b="1" dirty="0" smtClean="0"/>
              <a:t> – </a:t>
            </a:r>
            <a:r>
              <a:rPr lang="sk-SK" dirty="0" smtClean="0"/>
              <a:t>ak použijeme koncentrovanú </a:t>
            </a:r>
            <a:r>
              <a:rPr lang="sk-SK" dirty="0" err="1" smtClean="0"/>
              <a:t>HCl</a:t>
            </a:r>
            <a:r>
              <a:rPr lang="sk-SK" dirty="0"/>
              <a:t> </a:t>
            </a:r>
            <a:r>
              <a:rPr lang="sk-SK" dirty="0" smtClean="0"/>
              <a:t>namiesto zriedenej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 smtClean="0"/>
              <a:t>2. zahriatím skúmavky – </a:t>
            </a:r>
            <a:r>
              <a:rPr lang="sk-SK" dirty="0" smtClean="0"/>
              <a:t>zvýši sa pohyb častíc, teplota bude katalyzátorom 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 smtClean="0"/>
              <a:t>3. použitím práškového zinku namiesto granulovaného – </a:t>
            </a:r>
            <a:r>
              <a:rPr lang="sk-SK" dirty="0" smtClean="0"/>
              <a:t>zväčší sa tak reakčný povrch</a:t>
            </a:r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Vedeli by sme aj spomaliť túto reakciu?</a:t>
            </a:r>
          </a:p>
          <a:p>
            <a:pPr marL="0" indent="0">
              <a:buNone/>
            </a:pPr>
            <a:r>
              <a:rPr lang="sk-SK" dirty="0" smtClean="0"/>
              <a:t>Áno, pridaním močoviny, ktorá je inhibítorom.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8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Ďakujem za pozornosť!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Ovplyvňovanie  priebehu chemickej reakcie: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964488" cy="5277200"/>
          </a:xfrm>
        </p:spPr>
        <p:txBody>
          <a:bodyPr/>
          <a:lstStyle/>
          <a:p>
            <a:r>
              <a:rPr lang="sk-SK" dirty="0" smtClean="0"/>
              <a:t>chemickú </a:t>
            </a:r>
            <a:r>
              <a:rPr lang="sk-SK" dirty="0" smtClean="0"/>
              <a:t>reakciu </a:t>
            </a:r>
            <a:r>
              <a:rPr lang="sk-SK" dirty="0" smtClean="0"/>
              <a:t>môžeme </a:t>
            </a:r>
            <a:r>
              <a:rPr lang="sk-SK" b="1" dirty="0" smtClean="0"/>
              <a:t>urýchliť </a:t>
            </a:r>
            <a:r>
              <a:rPr lang="sk-SK" dirty="0" smtClean="0"/>
              <a:t>alebo </a:t>
            </a:r>
            <a:r>
              <a:rPr lang="sk-SK" b="1" dirty="0" smtClean="0"/>
              <a:t>spomaliť</a:t>
            </a:r>
            <a:r>
              <a:rPr lang="sk-SK" dirty="0" smtClean="0"/>
              <a:t>.</a:t>
            </a:r>
          </a:p>
          <a:p>
            <a:endParaRPr lang="sk-SK" b="1" i="1" dirty="0" smtClean="0"/>
          </a:p>
          <a:p>
            <a:r>
              <a:rPr lang="sk-SK" b="1" i="1" dirty="0" smtClean="0"/>
              <a:t>Ako </a:t>
            </a:r>
            <a:r>
              <a:rPr lang="sk-SK" b="1" i="1" dirty="0" smtClean="0"/>
              <a:t>to môžeme urobiť?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1.Zmeníme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množstvo reagujúcich častíc</a:t>
            </a:r>
            <a:r>
              <a:rPr lang="sk-SK" sz="2400" b="1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2.Zmeníme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teplotu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pri chemickej reakcii.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3.Zmeníme 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 plochy </a:t>
            </a:r>
            <a:r>
              <a:rPr lang="sk-SK" sz="2400" b="1" dirty="0" err="1" smtClean="0">
                <a:solidFill>
                  <a:schemeClr val="accent5">
                    <a:lumMod val="50000"/>
                  </a:schemeClr>
                </a:solidFill>
              </a:rPr>
              <a:t>reaktantov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 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4.Pridáme </a:t>
            </a:r>
            <a:r>
              <a:rPr lang="sk-SK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katalyzátor</a:t>
            </a:r>
            <a:r>
              <a:rPr lang="sk-SK" sz="2400" b="1" dirty="0" smtClean="0">
                <a:solidFill>
                  <a:srgbClr val="0070C0"/>
                </a:solidFill>
              </a:rPr>
              <a:t>.</a:t>
            </a:r>
          </a:p>
          <a:p>
            <a:pPr marL="365760" lvl="1" indent="0">
              <a:buNone/>
            </a:pPr>
            <a:endParaRPr lang="sk-SK" sz="2400" b="1" dirty="0" smtClean="0">
              <a:solidFill>
                <a:srgbClr val="0070C0"/>
              </a:solidFill>
            </a:endParaRPr>
          </a:p>
          <a:p>
            <a:pPr lvl="1"/>
            <a:endParaRPr lang="sk-SK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 rot="18792800">
            <a:off x="7300604" y="4000216"/>
            <a:ext cx="432048" cy="1944216"/>
          </a:xfrm>
          <a:prstGeom prst="rightBrace">
            <a:avLst>
              <a:gd name="adj1" fmla="val 67123"/>
              <a:gd name="adj2" fmla="val 513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7236296" y="3826099"/>
            <a:ext cx="15841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ŠTYRI FAKTORY</a:t>
            </a:r>
            <a:endParaRPr lang="sk-SK" b="1" dirty="0"/>
          </a:p>
        </p:txBody>
      </p:sp>
      <p:sp>
        <p:nvSpPr>
          <p:cNvPr id="6" name="Oblak 5"/>
          <p:cNvSpPr/>
          <p:nvPr/>
        </p:nvSpPr>
        <p:spPr>
          <a:xfrm>
            <a:off x="0" y="5255393"/>
            <a:ext cx="2736305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1.Koncentrácia látok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1941268" y="4437112"/>
            <a:ext cx="2376264" cy="165618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2.Teplota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5004048" y="5201816"/>
            <a:ext cx="2884201" cy="165618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4.katalyzátor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3779912" y="4409128"/>
            <a:ext cx="2666235" cy="165618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3.Veľkosť častíc = plocha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2372" y="58614"/>
            <a:ext cx="7643192" cy="171420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Na Názorné ukázanie vplyvu týchto 4 faktorov je veľmi vďačná chemická reakcia zinku a kyseliny chlorovodíkovej, ktorú máme aj v Žalúdku: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99575" y="3501008"/>
            <a:ext cx="7488832" cy="1440160"/>
          </a:xfrm>
        </p:spPr>
        <p:txBody>
          <a:bodyPr>
            <a:normAutofit lnSpcReduction="10000"/>
          </a:bodyPr>
          <a:lstStyle/>
          <a:p>
            <a:r>
              <a:rPr lang="sk-SK" dirty="0">
                <a:hlinkClick r:id="rId2"/>
              </a:rPr>
              <a:t>https://www.youtube.com/watch?v=_</a:t>
            </a:r>
            <a:r>
              <a:rPr lang="sk-SK" dirty="0" smtClean="0">
                <a:hlinkClick r:id="rId2"/>
              </a:rPr>
              <a:t>nJcavapUu0&amp;feature=share&amp;fbclid=IwAR0HE-FyiLtC-iNSMMRhwK1TH7I513Ou7IaLHMvKOmursQ7V0UFmAeMYcFA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699575" y="1916832"/>
            <a:ext cx="720080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>
                <a:latin typeface="Calibri" panose="020F0502020204030204" pitchFamily="34" charset="0"/>
              </a:rPr>
              <a:t>Zn</a:t>
            </a:r>
            <a:r>
              <a:rPr lang="sk-SK" sz="4400" dirty="0" smtClean="0">
                <a:latin typeface="Calibri" panose="020F0502020204030204" pitchFamily="34" charset="0"/>
              </a:rPr>
              <a:t>   +  2HCl   </a:t>
            </a:r>
            <a:r>
              <a:rPr lang="sk-SK" sz="4400" dirty="0" smtClean="0">
                <a:latin typeface="Calibri" panose="020F0502020204030204" pitchFamily="34" charset="0"/>
                <a:cs typeface="Times New Roman"/>
              </a:rPr>
              <a:t>→   ZnCl</a:t>
            </a:r>
            <a:r>
              <a:rPr lang="sk-SK" sz="4400" baseline="-25000" dirty="0" smtClean="0">
                <a:latin typeface="Calibri" panose="020F0502020204030204" pitchFamily="34" charset="0"/>
                <a:cs typeface="Times New Roman"/>
              </a:rPr>
              <a:t>2</a:t>
            </a:r>
            <a:r>
              <a:rPr lang="sk-SK" sz="4400" dirty="0" smtClean="0">
                <a:latin typeface="Calibri" panose="020F0502020204030204" pitchFamily="34" charset="0"/>
                <a:cs typeface="Times New Roman"/>
              </a:rPr>
              <a:t>   +  H</a:t>
            </a:r>
            <a:r>
              <a:rPr lang="sk-SK" sz="4400" baseline="-25000" dirty="0" smtClean="0">
                <a:latin typeface="Calibri" panose="020F0502020204030204" pitchFamily="34" charset="0"/>
                <a:cs typeface="Times New Roman"/>
              </a:rPr>
              <a:t>2</a:t>
            </a:r>
            <a:r>
              <a:rPr lang="sk-SK" sz="4400" dirty="0" smtClean="0">
                <a:latin typeface="Calibri" panose="020F0502020204030204" pitchFamily="34" charset="0"/>
                <a:cs typeface="Times New Roman"/>
              </a:rPr>
              <a:t> </a:t>
            </a:r>
            <a:endParaRPr lang="sk-SK" sz="4400" dirty="0">
              <a:latin typeface="Calibri" panose="020F0502020204030204" pitchFamily="34" charset="0"/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7354860" y="1196752"/>
            <a:ext cx="1835696" cy="1165204"/>
          </a:xfrm>
          <a:prstGeom prst="cloudCallout">
            <a:avLst>
              <a:gd name="adj1" fmla="val -57773"/>
              <a:gd name="adj2" fmla="val 4716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Uvoľňujú sa bublinky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32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0204" y="404664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1.Vplyv KONCENTRÁCIE </a:t>
            </a:r>
            <a:br>
              <a:rPr lang="sk-SK" b="1" dirty="0" smtClean="0"/>
            </a:br>
            <a:r>
              <a:rPr lang="sk-SK" b="1" dirty="0" smtClean="0"/>
              <a:t>na </a:t>
            </a:r>
            <a:r>
              <a:rPr lang="sk-SK" b="1" dirty="0" smtClean="0"/>
              <a:t>rýchlosť </a:t>
            </a:r>
            <a:r>
              <a:rPr lang="sk-SK" b="1" dirty="0" smtClean="0"/>
              <a:t>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363272" cy="5349208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19584" y="1988840"/>
            <a:ext cx="786884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dirty="0"/>
              <a:t>Platí: čím je </a:t>
            </a:r>
            <a:r>
              <a:rPr lang="sk-SK" sz="2400" b="1" u="sng" dirty="0"/>
              <a:t>viac reagujúcich častíc</a:t>
            </a:r>
            <a:r>
              <a:rPr lang="sk-SK" sz="2400" dirty="0"/>
              <a:t>, dochádza</a:t>
            </a:r>
            <a:r>
              <a:rPr lang="sk-SK" sz="2400" b="1" dirty="0"/>
              <a:t> k </a:t>
            </a:r>
            <a:r>
              <a:rPr lang="sk-SK" sz="2400" b="1" u="sng" dirty="0"/>
              <a:t>väčšiemu počtu zrážok </a:t>
            </a:r>
            <a:r>
              <a:rPr lang="sk-SK" sz="2400" b="1" dirty="0"/>
              <a:t>medzi časticami a preto chemická reakcia </a:t>
            </a:r>
            <a:r>
              <a:rPr lang="sk-SK" sz="2400" b="1" u="sng" dirty="0"/>
              <a:t>prebieha rýchlejšie</a:t>
            </a:r>
            <a:r>
              <a:rPr lang="sk-SK" sz="2400" b="1" dirty="0"/>
              <a:t>.</a:t>
            </a:r>
            <a:endParaRPr lang="sk-SK" sz="2400" b="1" dirty="0"/>
          </a:p>
        </p:txBody>
      </p:sp>
      <p:pic>
        <p:nvPicPr>
          <p:cNvPr id="3074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b="15637"/>
          <a:stretch>
            <a:fillRect/>
          </a:stretch>
        </p:blipFill>
        <p:spPr bwMode="auto">
          <a:xfrm>
            <a:off x="450420" y="3861048"/>
            <a:ext cx="7938004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4223" y="0"/>
            <a:ext cx="7467600" cy="1143000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Príklad z laboratória: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Použitie koncentrovanej a zriedenej kyseliny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4" name="Obrázok 3" descr="20180514_1116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15782" y="2772576"/>
            <a:ext cx="4704523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251520" y="2184510"/>
            <a:ext cx="4032448" cy="369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</a:t>
            </a:r>
            <a:r>
              <a:rPr lang="sk-SK" b="1" dirty="0" err="1" smtClean="0">
                <a:solidFill>
                  <a:schemeClr val="tx1"/>
                </a:solidFill>
              </a:rPr>
              <a:t>granulky</a:t>
            </a:r>
            <a:r>
              <a:rPr lang="sk-SK" b="1" dirty="0" smtClean="0">
                <a:solidFill>
                  <a:schemeClr val="tx1"/>
                </a:solidFill>
              </a:rPr>
              <a:t> zinku </a:t>
            </a:r>
            <a:r>
              <a:rPr lang="sk-SK" b="1" u="sng" dirty="0" smtClean="0">
                <a:solidFill>
                  <a:schemeClr val="tx1"/>
                </a:solidFill>
              </a:rPr>
              <a:t>so zriedenom </a:t>
            </a:r>
            <a:r>
              <a:rPr lang="sk-SK" b="1" dirty="0" smtClean="0">
                <a:solidFill>
                  <a:schemeClr val="tx1"/>
                </a:solidFill>
              </a:rPr>
              <a:t>kyselinou</a:t>
            </a:r>
          </a:p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Šípka doľava 5"/>
          <p:cNvSpPr/>
          <p:nvPr/>
        </p:nvSpPr>
        <p:spPr>
          <a:xfrm>
            <a:off x="5887233" y="2486550"/>
            <a:ext cx="3256767" cy="36787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</a:t>
            </a:r>
            <a:r>
              <a:rPr lang="sk-SK" b="1" dirty="0" err="1" smtClean="0">
                <a:solidFill>
                  <a:schemeClr val="tx1"/>
                </a:solidFill>
              </a:rPr>
              <a:t>granulky</a:t>
            </a:r>
            <a:r>
              <a:rPr lang="sk-SK" b="1" dirty="0" smtClean="0">
                <a:solidFill>
                  <a:schemeClr val="tx1"/>
                </a:solidFill>
              </a:rPr>
              <a:t> zinku s </a:t>
            </a:r>
            <a:r>
              <a:rPr lang="sk-SK" b="1" u="sng" dirty="0" smtClean="0">
                <a:solidFill>
                  <a:schemeClr val="tx1"/>
                </a:solidFill>
              </a:rPr>
              <a:t>koncentrovanou </a:t>
            </a:r>
            <a:r>
              <a:rPr lang="sk-SK" b="1" dirty="0" smtClean="0">
                <a:solidFill>
                  <a:schemeClr val="tx1"/>
                </a:solidFill>
              </a:rPr>
              <a:t>kyselinou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547664" y="6021288"/>
            <a:ext cx="6480720" cy="836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Vpravo s koncentrovanou kyselinou prebehla reakcia rýchlejšie, čo pozorujeme ako väčší počet bubliniek vznikajúceho vodíka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67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2.Vplyv </a:t>
            </a:r>
            <a:r>
              <a:rPr lang="sk-SK" b="1" dirty="0" smtClean="0"/>
              <a:t>teploty na rýchlosť chemickej 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363272" cy="5349208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08082" y="1628800"/>
            <a:ext cx="842493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Čím je vyššia teplota </a:t>
            </a:r>
            <a:r>
              <a:rPr lang="sk-SK" sz="2800" b="1" dirty="0" smtClean="0"/>
              <a:t>tým sa častice rýchlejšie pohybujú a reakcia prebieha rýchlejšie.</a:t>
            </a:r>
            <a:endParaRPr lang="sk-SK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05" y="3717032"/>
            <a:ext cx="805908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Vplyv teploty </a:t>
            </a:r>
            <a:r>
              <a:rPr lang="sk-SK" b="1" dirty="0" smtClean="0"/>
              <a:t>na rýchlosť reakcie</a:t>
            </a:r>
            <a:endParaRPr lang="sk-SK" b="1" dirty="0"/>
          </a:p>
        </p:txBody>
      </p:sp>
      <p:pic>
        <p:nvPicPr>
          <p:cNvPr id="4" name="Obrázok 3" descr="20180514_112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666074" y="1646802"/>
            <a:ext cx="5328592" cy="3996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6" t="45817" r="29969" b="13896"/>
          <a:stretch/>
        </p:blipFill>
        <p:spPr bwMode="auto">
          <a:xfrm>
            <a:off x="3831914" y="2492896"/>
            <a:ext cx="53308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aoblený obdĺžnik 7"/>
          <p:cNvSpPr/>
          <p:nvPr/>
        </p:nvSpPr>
        <p:spPr>
          <a:xfrm>
            <a:off x="4355976" y="1124744"/>
            <a:ext cx="44644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chemeClr val="tx1"/>
                </a:solidFill>
              </a:rPr>
              <a:t>Pravidlo</a:t>
            </a:r>
            <a:r>
              <a:rPr lang="sk-SK" sz="2400" dirty="0" smtClean="0">
                <a:solidFill>
                  <a:schemeClr val="tx1"/>
                </a:solidFill>
              </a:rPr>
              <a:t>: Ak zvýšime teplotu o 10 stupňov, rýchlosť reakcie sa zvýši 2-4-krát.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876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3.Vplyv </a:t>
            </a:r>
            <a:r>
              <a:rPr lang="sk-SK" b="1" dirty="0" smtClean="0"/>
              <a:t>veľkosti povrchu </a:t>
            </a:r>
            <a:r>
              <a:rPr lang="sk-SK" b="1" dirty="0" smtClean="0"/>
              <a:t>na </a:t>
            </a:r>
            <a:r>
              <a:rPr lang="sk-SK" b="1" dirty="0" smtClean="0"/>
              <a:t>rýchlosť </a:t>
            </a:r>
            <a:r>
              <a:rPr lang="sk-SK" b="1" dirty="0" smtClean="0"/>
              <a:t>reakcie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363272" cy="5349208"/>
          </a:xfrm>
        </p:spPr>
        <p:txBody>
          <a:bodyPr/>
          <a:lstStyle/>
          <a:p>
            <a:r>
              <a:rPr lang="sk-SK" b="1" dirty="0" smtClean="0"/>
              <a:t>Otázka: Čo sa rozpustí skôr? Ak do pohára s čajo</a:t>
            </a:r>
            <a:r>
              <a:rPr lang="sk-SK" b="1" dirty="0" smtClean="0"/>
              <a:t>m vložíme</a:t>
            </a:r>
            <a:r>
              <a:rPr lang="sk-SK" b="1" dirty="0" smtClean="0"/>
              <a:t> kockový alebo práškový cukor? </a:t>
            </a:r>
          </a:p>
          <a:p>
            <a:endParaRPr lang="sk-SK" b="1" dirty="0"/>
          </a:p>
          <a:p>
            <a:r>
              <a:rPr lang="sk-SK" b="1" dirty="0" smtClean="0"/>
              <a:t>Odpoveď:________________________________________________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03548" y="2780928"/>
            <a:ext cx="763284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Čím je väčšia </a:t>
            </a:r>
            <a:r>
              <a:rPr lang="sk-SK" sz="2400" b="1" dirty="0" smtClean="0">
                <a:solidFill>
                  <a:schemeClr val="tx1"/>
                </a:solidFill>
              </a:rPr>
              <a:t>plocha, </a:t>
            </a:r>
            <a:r>
              <a:rPr lang="sk-SK" sz="2400" b="1" dirty="0" smtClean="0">
                <a:solidFill>
                  <a:schemeClr val="tx1"/>
                </a:solidFill>
              </a:rPr>
              <a:t>tým </a:t>
            </a:r>
            <a:r>
              <a:rPr lang="sk-SK" sz="2400" b="1" dirty="0" smtClean="0">
                <a:solidFill>
                  <a:schemeClr val="tx1"/>
                </a:solidFill>
              </a:rPr>
              <a:t>dochádza k </a:t>
            </a:r>
            <a:r>
              <a:rPr lang="sk-SK" sz="2400" b="1" dirty="0" smtClean="0"/>
              <a:t>väčšiemu </a:t>
            </a:r>
            <a:r>
              <a:rPr lang="sk-SK" sz="2400" b="1" dirty="0"/>
              <a:t>počtu zrážok medzi časticami </a:t>
            </a:r>
            <a:r>
              <a:rPr lang="sk-SK" sz="2400" b="1" dirty="0" smtClean="0"/>
              <a:t>a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rýchlosť chemickej reakcie </a:t>
            </a:r>
            <a:r>
              <a:rPr lang="sk-SK" sz="2400" b="1" dirty="0" smtClean="0">
                <a:solidFill>
                  <a:schemeClr val="tx1"/>
                </a:solidFill>
              </a:rPr>
              <a:t>je vyššia. 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544" y="3971496"/>
            <a:ext cx="4375503" cy="1646283"/>
          </a:xfrm>
          <a:prstGeom prst="rect">
            <a:avLst/>
          </a:prstGeom>
          <a:noFill/>
        </p:spPr>
      </p:pic>
      <p:pic>
        <p:nvPicPr>
          <p:cNvPr id="3074" name="Picture 2" descr="VÃ½sledok vyhÄ¾adÃ¡vania obrÃ¡zkov pre dopyt area and rate of chemical reaction"/>
          <p:cNvPicPr>
            <a:picLocks noChangeAspect="1" noChangeArrowheads="1"/>
          </p:cNvPicPr>
          <p:nvPr/>
        </p:nvPicPr>
        <p:blipFill rotWithShape="1">
          <a:blip r:embed="rId3" cstate="print"/>
          <a:srcRect t="25129" b="30302"/>
          <a:stretch/>
        </p:blipFill>
        <p:spPr bwMode="auto">
          <a:xfrm>
            <a:off x="1979712" y="5460456"/>
            <a:ext cx="4680520" cy="139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562074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Príklad z laboratória:</a:t>
            </a:r>
            <a:endParaRPr lang="sk-SK" b="1" dirty="0"/>
          </a:p>
        </p:txBody>
      </p:sp>
      <p:pic>
        <p:nvPicPr>
          <p:cNvPr id="4" name="Obrázok 3" descr="20180514_112045.jpg"/>
          <p:cNvPicPr>
            <a:picLocks noChangeAspect="1"/>
          </p:cNvPicPr>
          <p:nvPr/>
        </p:nvPicPr>
        <p:blipFill rotWithShape="1">
          <a:blip r:embed="rId2" cstate="print"/>
          <a:srcRect l="20075" t="38673" r="19288" b="45075"/>
          <a:stretch/>
        </p:blipFill>
        <p:spPr>
          <a:xfrm flipH="1">
            <a:off x="2411760" y="826718"/>
            <a:ext cx="3240360" cy="651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0180514_112147.jpg"/>
          <p:cNvPicPr>
            <a:picLocks noChangeAspect="1"/>
          </p:cNvPicPr>
          <p:nvPr/>
        </p:nvPicPr>
        <p:blipFill>
          <a:blip r:embed="rId3" cstate="print"/>
          <a:srcRect b="17094"/>
          <a:stretch>
            <a:fillRect/>
          </a:stretch>
        </p:blipFill>
        <p:spPr>
          <a:xfrm rot="5400000">
            <a:off x="1194677" y="2576540"/>
            <a:ext cx="5674526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Šípka doprava 6"/>
          <p:cNvSpPr/>
          <p:nvPr/>
        </p:nvSpPr>
        <p:spPr>
          <a:xfrm>
            <a:off x="32148" y="2353461"/>
            <a:ext cx="3171700" cy="369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kúskov zinku (alebo práškovým) </a:t>
            </a:r>
            <a:r>
              <a:rPr lang="sk-SK" b="1" u="sng" dirty="0" smtClean="0">
                <a:solidFill>
                  <a:schemeClr val="tx1"/>
                </a:solidFill>
              </a:rPr>
              <a:t>s väčším povrchom s </a:t>
            </a:r>
            <a:r>
              <a:rPr lang="sk-SK" b="1" dirty="0" smtClean="0">
                <a:solidFill>
                  <a:schemeClr val="tx1"/>
                </a:solidFill>
              </a:rPr>
              <a:t>kyselinou</a:t>
            </a:r>
          </a:p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9" name="Šípka doľava 8"/>
          <p:cNvSpPr/>
          <p:nvPr/>
        </p:nvSpPr>
        <p:spPr>
          <a:xfrm>
            <a:off x="5220072" y="2726277"/>
            <a:ext cx="3563888" cy="3295011"/>
          </a:xfrm>
          <a:prstGeom prst="leftArrow">
            <a:avLst>
              <a:gd name="adj1" fmla="val 50000"/>
              <a:gd name="adj2" fmla="val 5035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Reakcia </a:t>
            </a:r>
            <a:r>
              <a:rPr lang="sk-SK" b="1" dirty="0" err="1" smtClean="0">
                <a:solidFill>
                  <a:schemeClr val="tx1"/>
                </a:solidFill>
              </a:rPr>
              <a:t>granulky</a:t>
            </a:r>
            <a:r>
              <a:rPr lang="sk-SK" b="1" dirty="0" smtClean="0">
                <a:solidFill>
                  <a:schemeClr val="tx1"/>
                </a:solidFill>
              </a:rPr>
              <a:t> zinku s kyselinou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1547664" y="6021288"/>
            <a:ext cx="6480720" cy="836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Vľavo prebieha reakcia rýchlejšie, kvôli väčšiemu povrchu, čo pozorujeme ako väčší počet bubliniek vznikajúceho vodíka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6156176" y="980728"/>
            <a:ext cx="2987824" cy="1512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</a:t>
            </a:r>
            <a:r>
              <a:rPr lang="sk-SK" dirty="0" smtClean="0"/>
              <a:t>k by sme dali na skúmavku balón, ktorý by sa nafúkol skôr a bol by väčší?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4380</TotalTime>
  <Words>456</Words>
  <Application>Microsoft Office PowerPoint</Application>
  <PresentationFormat>Prezentácia na obrazovke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Arkáda</vt:lpstr>
      <vt:lpstr>Prezentácia programu PowerPoint</vt:lpstr>
      <vt:lpstr>Ovplyvňovanie  priebehu chemickej reakcie:</vt:lpstr>
      <vt:lpstr>Na Názorné ukázanie vplyvu týchto 4 faktorov je veľmi vďačná chemická reakcia zinku a kyseliny chlorovodíkovej, ktorú máme aj v Žalúdku:</vt:lpstr>
      <vt:lpstr>1.Vplyv KONCENTRÁCIE  na rýchlosť reakcie</vt:lpstr>
      <vt:lpstr>Príklad z laboratória:</vt:lpstr>
      <vt:lpstr>2.Vplyv teploty na rýchlosť chemickej reakcie</vt:lpstr>
      <vt:lpstr>Vplyv teploty na rýchlosť reakcie</vt:lpstr>
      <vt:lpstr>3.Vplyv veľkosti povrchu na rýchlosť reakcie</vt:lpstr>
      <vt:lpstr>Príklad z laboratória:</vt:lpstr>
      <vt:lpstr>4.Vplyv katalyzátora na rýchlosť chemickej reakcie</vt:lpstr>
      <vt:lpstr>„Faraónov had“</vt:lpstr>
      <vt:lpstr>Záver: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770</cp:revision>
  <dcterms:created xsi:type="dcterms:W3CDTF">2017-09-03T06:20:55Z</dcterms:created>
  <dcterms:modified xsi:type="dcterms:W3CDTF">2020-06-08T14:31:07Z</dcterms:modified>
</cp:coreProperties>
</file>