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6" r:id="rId3"/>
    <p:sldId id="257" r:id="rId4"/>
    <p:sldId id="269" r:id="rId5"/>
    <p:sldId id="258" r:id="rId6"/>
    <p:sldId id="259" r:id="rId7"/>
    <p:sldId id="271" r:id="rId8"/>
    <p:sldId id="270" r:id="rId9"/>
    <p:sldId id="274" r:id="rId10"/>
    <p:sldId id="272" r:id="rId11"/>
    <p:sldId id="275" r:id="rId12"/>
    <p:sldId id="260" r:id="rId13"/>
    <p:sldId id="263" r:id="rId14"/>
    <p:sldId id="264" r:id="rId15"/>
    <p:sldId id="26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21F"/>
    <a:srgbClr val="FEE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60D86-110A-452C-A161-98D33F431A05}" type="datetimeFigureOut">
              <a:rPr lang="sk-SK" smtClean="0"/>
              <a:t>3. 6. 2020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B576-D5E1-4A7F-B24E-9243DE3ACA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923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B576-D5E1-4A7F-B24E-9243DE3ACAD7}" type="slidenum">
              <a:rPr lang="sk-SK" smtClean="0"/>
              <a:t>14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5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112D5-4E29-442D-A575-E3AE187158E9}" type="datetimeFigureOut">
              <a:rPr lang="sk-SK"/>
              <a:pPr>
                <a:defRPr/>
              </a:pPr>
              <a:t>3. 6. 2020</a:t>
            </a:fld>
            <a:endParaRPr lang="sk-SK"/>
          </a:p>
        </p:txBody>
      </p:sp>
      <p:sp>
        <p:nvSpPr>
          <p:cNvPr id="16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7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FBE12B3-B6F4-44A2-87D7-54F475C80ED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FC0CC-8E01-4FEB-BCEB-C132A05D4F77}" type="datetimeFigureOut">
              <a:rPr lang="sk-SK"/>
              <a:pPr>
                <a:defRPr/>
              </a:pPr>
              <a:t>3. 6. 2020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CE308-3C3B-4DA2-A0CC-A123C200DE2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á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3" name="Zástupný symbol čísla snímky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E86C8-3E89-43A3-B9E1-56D33D8BF74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4" name="Zástupný symbol dátumu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8B146-F943-4012-8D66-4B23CB2F583B}" type="datetimeFigureOut">
              <a:rPr lang="sk-SK"/>
              <a:pPr>
                <a:defRPr/>
              </a:pPr>
              <a:t>3. 6. 2020</a:t>
            </a:fld>
            <a:endParaRPr lang="sk-SK"/>
          </a:p>
        </p:txBody>
      </p:sp>
      <p:sp>
        <p:nvSpPr>
          <p:cNvPr id="15" name="Zástupný symbol päty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892D2-F0BC-4050-8B27-4BD9EC5F6FAB}" type="datetimeFigureOut">
              <a:rPr lang="sk-SK"/>
              <a:pPr>
                <a:defRPr/>
              </a:pPr>
              <a:t>3. 6. 2020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0C9F3-FD25-4CBA-BF6C-EE690327ED4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5" name="Zástupný symbol päty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6" name="Zástupný symbol dátumu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2919-B6EA-4D5A-A7F6-7EAE6E5AB6EE}" type="datetimeFigureOut">
              <a:rPr lang="sk-SK"/>
              <a:pPr>
                <a:defRPr/>
              </a:pPr>
              <a:t>3. 6. 2020</a:t>
            </a:fld>
            <a:endParaRPr lang="sk-SK"/>
          </a:p>
        </p:txBody>
      </p:sp>
      <p:sp>
        <p:nvSpPr>
          <p:cNvPr id="17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9FF4449-122F-40A2-8A15-124786CEEBD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" name="Zástupný symbol obsah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2AE3A-C403-47B8-B0E5-D75384FB3919}" type="datetimeFigureOut">
              <a:rPr lang="sk-SK"/>
              <a:pPr>
                <a:defRPr/>
              </a:pPr>
              <a:t>3. 6. 2020</a:t>
            </a:fld>
            <a:endParaRPr lang="sk-SK"/>
          </a:p>
        </p:txBody>
      </p:sp>
      <p:sp>
        <p:nvSpPr>
          <p:cNvPr id="7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550DE-F949-439C-A648-0177213D51F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á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á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4" name="Zástupný symbol obsah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6" name="Zástupný symbol obsah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8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0CFDF-7547-4AF4-9C8A-A05C16936084}" type="datetimeFigureOut">
              <a:rPr lang="sk-SK"/>
              <a:pPr>
                <a:defRPr/>
              </a:pPr>
              <a:t>3. 6. 2020</a:t>
            </a:fld>
            <a:endParaRPr lang="sk-SK"/>
          </a:p>
        </p:txBody>
      </p:sp>
      <p:sp>
        <p:nvSpPr>
          <p:cNvPr id="19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0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1C9D0337-0762-4EF5-8AC1-2998876C2B7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D2141-434E-453D-BD0B-CF2343DAA2F6}" type="datetimeFigureOut">
              <a:rPr lang="sk-SK"/>
              <a:pPr>
                <a:defRPr/>
              </a:pPr>
              <a:t>3. 6. 2020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5731C-7DFD-46D9-BA06-384104908D7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Obdĺžnik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Obdĺžnik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77D3-D977-4719-87BE-F91A8B944941}" type="datetimeFigureOut">
              <a:rPr lang="sk-SK"/>
              <a:pPr>
                <a:defRPr/>
              </a:pPr>
              <a:t>3. 6. 2020</a:t>
            </a:fld>
            <a:endParaRPr lang="sk-SK"/>
          </a:p>
        </p:txBody>
      </p:sp>
      <p:sp>
        <p:nvSpPr>
          <p:cNvPr id="9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1E2E2E-C416-4C9F-999B-B0BF6E8DCBA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0" name="Zástupný symbol obsah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6" name="Zástupný symbol čísla snímky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06D26C3-800D-49E6-AA93-383B8E690F6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7" name="Zástupný symbol dátumu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6328-EAA7-49F2-A4F0-F4485F51E43D}" type="datetimeFigureOut">
              <a:rPr lang="sk-SK"/>
              <a:pPr>
                <a:defRPr/>
              </a:pPr>
              <a:t>3. 6. 2020</a:t>
            </a:fld>
            <a:endParaRPr lang="sk-SK"/>
          </a:p>
        </p:txBody>
      </p:sp>
      <p:sp>
        <p:nvSpPr>
          <p:cNvPr id="18" name="Zástupný symbol päty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á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á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6" name="Zástupný symbol čísla snímky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874B7-BB05-47E5-A9DF-F2A1361EBF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7" name="Zástupný symbol dátumu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2C806-9C74-43F6-872D-8AAD8B778CCF}" type="datetimeFigureOut">
              <a:rPr lang="sk-SK"/>
              <a:pPr>
                <a:defRPr/>
              </a:pPr>
              <a:t>3. 6. 2020</a:t>
            </a:fld>
            <a:endParaRPr lang="sk-SK"/>
          </a:p>
        </p:txBody>
      </p:sp>
      <p:sp>
        <p:nvSpPr>
          <p:cNvPr id="18" name="Zástupný symbol päty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47F88C-02BC-4881-B944-FBD81966FE08}" type="datetimeFigureOut">
              <a:rPr lang="sk-SK"/>
              <a:pPr>
                <a:defRPr/>
              </a:pPr>
              <a:t>3. 6. 2020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á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BCCB0F-751E-46E3-B03A-621B2E7FC82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038" name="Zástupný symbol nadpisu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39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://www.google.sk/imgres?imgurl=http://www.ascsro.sk/library/images/Sk_8_hygiena_potraviny_nabytok/Sk_821_napoje/mineralka_miticka_new.jpg&amp;imgrefurl=http://www.ascsro.sk/katalog/mineralna-voda-miticka&amp;usg=__Xn048GBHDOf65MEeXzZu0a1-5bo=&amp;h=400&amp;w=400&amp;sz=35&amp;hl=sk&amp;start=17&amp;itbs=1&amp;tbnid=cSd9P_JnQ_W8iM:&amp;tbnh=124&amp;tbnw=124&amp;prev=/images?q=mineralna+voda&amp;hl=sk&amp;sa=G&amp;gbv=2&amp;tbs=isch:1" TargetMode="Externa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/>
          <p:cNvSpPr>
            <a:spLocks noGrp="1"/>
          </p:cNvSpPr>
          <p:nvPr>
            <p:ph type="body" idx="1"/>
          </p:nvPr>
        </p:nvSpPr>
        <p:spPr>
          <a:xfrm>
            <a:off x="1357290" y="2714620"/>
            <a:ext cx="6848500" cy="16732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sk-SK" sz="3200" dirty="0" smtClean="0"/>
              <a:t>Kyslosť a zásaditosť vodných roztokov,  </a:t>
            </a:r>
            <a:r>
              <a:rPr lang="sk-SK" sz="3200" cap="none" dirty="0" smtClean="0"/>
              <a:t>p</a:t>
            </a:r>
            <a:r>
              <a:rPr lang="sk-SK" sz="3200" dirty="0" smtClean="0"/>
              <a:t>H</a:t>
            </a:r>
            <a:endParaRPr lang="sk-SK" sz="3200" dirty="0"/>
          </a:p>
        </p:txBody>
      </p:sp>
      <p:sp>
        <p:nvSpPr>
          <p:cNvPr id="13315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IÓNOVÝ SÚČIN VODY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1" t="55999" r="27020" b="-55999"/>
          <a:stretch/>
        </p:blipFill>
        <p:spPr bwMode="auto">
          <a:xfrm>
            <a:off x="3347864" y="-58582"/>
            <a:ext cx="5880164" cy="618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5 MERANIE pH ROZTOKO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4" descr="5 MERANIE pH ROZTOKOV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0" t="14812" r="39016" b="5344"/>
          <a:stretch/>
        </p:blipFill>
        <p:spPr bwMode="auto">
          <a:xfrm>
            <a:off x="36578" y="0"/>
            <a:ext cx="37413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VIDEO Biochemik o prekyslení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t="2475" r="5881" b="-1"/>
          <a:stretch/>
        </p:blipFill>
        <p:spPr bwMode="auto">
          <a:xfrm>
            <a:off x="3842222" y="2636912"/>
            <a:ext cx="5301778" cy="404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539552" y="476672"/>
            <a:ext cx="8064896" cy="936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err="1" smtClean="0"/>
              <a:t>pOH</a:t>
            </a:r>
            <a:r>
              <a:rPr lang="sk-SK" sz="4400" dirty="0" smtClean="0"/>
              <a:t> = -log [OH</a:t>
            </a:r>
            <a:r>
              <a:rPr lang="sk-SK" sz="4400" baseline="30000" dirty="0" smtClean="0"/>
              <a:t>-</a:t>
            </a:r>
            <a:r>
              <a:rPr lang="sk-SK" sz="4400" dirty="0" smtClean="0"/>
              <a:t>]</a:t>
            </a:r>
            <a:endParaRPr lang="sk-SK" sz="4400" dirty="0"/>
          </a:p>
        </p:txBody>
      </p:sp>
      <p:sp>
        <p:nvSpPr>
          <p:cNvPr id="3" name="Zaoblený obdĺžnik 2"/>
          <p:cNvSpPr/>
          <p:nvPr/>
        </p:nvSpPr>
        <p:spPr>
          <a:xfrm>
            <a:off x="1691680" y="1412776"/>
            <a:ext cx="5464224" cy="9361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pH + </a:t>
            </a:r>
            <a:r>
              <a:rPr lang="sk-SK" sz="4400" dirty="0" err="1" smtClean="0"/>
              <a:t>pOH</a:t>
            </a:r>
            <a:r>
              <a:rPr lang="sk-SK" sz="4400" dirty="0" smtClean="0"/>
              <a:t> = 14</a:t>
            </a:r>
            <a:endParaRPr lang="sk-SK" sz="4400" dirty="0"/>
          </a:p>
        </p:txBody>
      </p:sp>
      <p:sp>
        <p:nvSpPr>
          <p:cNvPr id="4" name="Obdĺžnik 3"/>
          <p:cNvSpPr/>
          <p:nvPr/>
        </p:nvSpPr>
        <p:spPr>
          <a:xfrm>
            <a:off x="6994380" y="1409365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7041336" y="344559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87524" y="2492896"/>
            <a:ext cx="856895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/>
              <a:t>Príklad:</a:t>
            </a:r>
            <a:r>
              <a:rPr lang="sk-SK" sz="2400" b="1" dirty="0"/>
              <a:t>   </a:t>
            </a:r>
            <a:r>
              <a:rPr lang="sk-SK" b="1" dirty="0"/>
              <a:t>Aké je  </a:t>
            </a:r>
            <a:r>
              <a:rPr lang="sk-SK" b="1" dirty="0" err="1" smtClean="0"/>
              <a:t>pOH</a:t>
            </a:r>
            <a:r>
              <a:rPr lang="sk-SK" b="1" dirty="0" smtClean="0"/>
              <a:t> </a:t>
            </a:r>
            <a:r>
              <a:rPr lang="sk-SK" b="1" dirty="0"/>
              <a:t>roztoku, ktorého koncentrácia </a:t>
            </a:r>
            <a:r>
              <a:rPr lang="sk-SK" b="1" dirty="0" smtClean="0"/>
              <a:t>[OH</a:t>
            </a:r>
            <a:r>
              <a:rPr lang="sk-SK" b="1" baseline="30000" dirty="0" smtClean="0"/>
              <a:t>-</a:t>
            </a:r>
            <a:r>
              <a:rPr lang="sk-SK" b="1" dirty="0" smtClean="0"/>
              <a:t>] </a:t>
            </a:r>
            <a:r>
              <a:rPr lang="sk-SK" b="1" dirty="0"/>
              <a:t>= </a:t>
            </a:r>
            <a:r>
              <a:rPr lang="sk-SK" b="1" dirty="0" smtClean="0"/>
              <a:t>10</a:t>
            </a:r>
            <a:r>
              <a:rPr lang="sk-SK" b="1" baseline="30000" dirty="0" smtClean="0"/>
              <a:t>-3 </a:t>
            </a:r>
            <a:r>
              <a:rPr lang="sk-SK" b="1" dirty="0"/>
              <a:t>mol.dm</a:t>
            </a:r>
            <a:r>
              <a:rPr lang="sk-SK" b="1" baseline="30000" dirty="0"/>
              <a:t>-3</a:t>
            </a:r>
            <a:r>
              <a:rPr lang="sk-SK" b="1" dirty="0"/>
              <a:t>?  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Ak [OH-]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-3  </a:t>
            </a:r>
            <a:r>
              <a:rPr lang="sk-SK" sz="2000" b="1" dirty="0" smtClean="0"/>
              <a:t>  </a:t>
            </a:r>
            <a:r>
              <a:rPr lang="sk-SK" sz="2000" b="1" dirty="0"/>
              <a:t>potom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-log (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sk-SK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-3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3      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3   </a:t>
            </a: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262872" y="3840011"/>
            <a:ext cx="856895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/>
              <a:t>Príklad:</a:t>
            </a:r>
            <a:r>
              <a:rPr lang="sk-SK" sz="2400" b="1" dirty="0"/>
              <a:t>   </a:t>
            </a:r>
            <a:r>
              <a:rPr lang="sk-SK" b="1" dirty="0"/>
              <a:t>Aké je  </a:t>
            </a:r>
            <a:r>
              <a:rPr lang="sk-SK" b="1" dirty="0" smtClean="0"/>
              <a:t>pH </a:t>
            </a:r>
            <a:r>
              <a:rPr lang="sk-SK" b="1" dirty="0"/>
              <a:t>roztoku, ktorého koncentrácia </a:t>
            </a:r>
            <a:r>
              <a:rPr lang="sk-SK" b="1" dirty="0" smtClean="0"/>
              <a:t>[OH</a:t>
            </a:r>
            <a:r>
              <a:rPr lang="sk-SK" b="1" baseline="30000" dirty="0" smtClean="0"/>
              <a:t>-</a:t>
            </a:r>
            <a:r>
              <a:rPr lang="sk-SK" b="1" dirty="0" smtClean="0"/>
              <a:t>] </a:t>
            </a:r>
            <a:r>
              <a:rPr lang="sk-SK" b="1" dirty="0"/>
              <a:t>= </a:t>
            </a:r>
            <a:r>
              <a:rPr lang="sk-SK" b="1" dirty="0" smtClean="0"/>
              <a:t>10</a:t>
            </a:r>
            <a:r>
              <a:rPr lang="sk-SK" b="1" baseline="30000" dirty="0" smtClean="0"/>
              <a:t>-10 </a:t>
            </a:r>
            <a:r>
              <a:rPr lang="sk-SK" b="1" dirty="0"/>
              <a:t>mol.dm</a:t>
            </a:r>
            <a:r>
              <a:rPr lang="sk-SK" b="1" baseline="30000" dirty="0"/>
              <a:t>-3</a:t>
            </a:r>
            <a:r>
              <a:rPr lang="sk-SK" b="1" dirty="0"/>
              <a:t>?  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Ak [OH</a:t>
            </a:r>
            <a:r>
              <a:rPr lang="sk-SK" sz="2000" b="1" baseline="30000" dirty="0" smtClean="0"/>
              <a:t>-</a:t>
            </a:r>
            <a:r>
              <a:rPr lang="sk-SK" sz="2000" b="1" dirty="0" smtClean="0"/>
              <a:t>] </a:t>
            </a:r>
            <a:r>
              <a:rPr lang="sk-SK" sz="2000" b="1" dirty="0"/>
              <a:t>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-10 </a:t>
            </a:r>
            <a:r>
              <a:rPr lang="sk-SK" sz="2000" b="1" dirty="0" smtClean="0"/>
              <a:t>  pozor! 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-log (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sk-SK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-10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10 , ale to je </a:t>
            </a:r>
            <a:r>
              <a:rPr lang="sk-SK" sz="2000" b="1" dirty="0" err="1" smtClean="0">
                <a:solidFill>
                  <a:schemeClr val="accent1">
                    <a:lumMod val="50000"/>
                  </a:schemeClr>
                </a:solidFill>
              </a:rPr>
              <a:t>pOH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!!!!!</a:t>
            </a: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   pH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si musím vypočítať podľa vzorca   </a:t>
            </a:r>
            <a:r>
              <a:rPr lang="sk-SK" sz="2000" dirty="0"/>
              <a:t>pH + </a:t>
            </a:r>
            <a:r>
              <a:rPr lang="sk-SK" sz="2000" dirty="0" err="1"/>
              <a:t>pOH</a:t>
            </a:r>
            <a:r>
              <a:rPr lang="sk-SK" sz="2000" dirty="0"/>
              <a:t> = </a:t>
            </a:r>
            <a:r>
              <a:rPr lang="sk-SK" sz="2000" dirty="0" smtClean="0"/>
              <a:t>14</a:t>
            </a:r>
          </a:p>
          <a:p>
            <a:endParaRPr lang="sk-SK" sz="2000" dirty="0"/>
          </a:p>
          <a:p>
            <a:r>
              <a:rPr lang="sk-SK" sz="2000" dirty="0" smtClean="0"/>
              <a:t>Preto:     pH   +  10   =  14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                  pH =  14 -10 =</a:t>
            </a:r>
            <a:endParaRPr lang="sk-SK" sz="2000" dirty="0"/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11" name="Slnko 10"/>
          <p:cNvSpPr/>
          <p:nvPr/>
        </p:nvSpPr>
        <p:spPr>
          <a:xfrm>
            <a:off x="3563888" y="5486681"/>
            <a:ext cx="1302504" cy="137131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>
                <a:solidFill>
                  <a:srgbClr val="FF0000"/>
                </a:solidFill>
              </a:rPr>
              <a:t>4</a:t>
            </a:r>
            <a:endParaRPr lang="sk-SK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76294" y="500042"/>
            <a:ext cx="80724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u="sng" dirty="0" smtClean="0"/>
              <a:t>Doplňte:</a:t>
            </a:r>
          </a:p>
          <a:p>
            <a:endParaRPr lang="sk-SK" sz="2000" b="1" dirty="0"/>
          </a:p>
          <a:p>
            <a:r>
              <a:rPr lang="sk-SK" sz="2000" b="1" dirty="0" smtClean="0"/>
              <a:t>A)ak  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 smtClean="0"/>
              <a:t>+</a:t>
            </a:r>
            <a:r>
              <a:rPr lang="sk-SK" sz="2000" b="1" dirty="0" smtClean="0"/>
              <a:t>] = 10</a:t>
            </a:r>
            <a:r>
              <a:rPr lang="sk-SK" sz="2000" b="1" baseline="30000" dirty="0" smtClean="0"/>
              <a:t>-6</a:t>
            </a:r>
            <a:r>
              <a:rPr lang="sk-SK" sz="2000" b="1" dirty="0" smtClean="0"/>
              <a:t>  potom   [OH</a:t>
            </a:r>
            <a:r>
              <a:rPr lang="sk-SK" sz="2000" b="1" baseline="30000" dirty="0" smtClean="0"/>
              <a:t>-</a:t>
            </a:r>
            <a:r>
              <a:rPr lang="sk-SK" sz="2000" b="1" dirty="0" smtClean="0"/>
              <a:t>] 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-8</a:t>
            </a:r>
            <a:r>
              <a:rPr lang="sk-SK" sz="2000" b="1" dirty="0" smtClean="0"/>
              <a:t>,  </a:t>
            </a:r>
            <a:r>
              <a:rPr lang="sk-SK" sz="2000" b="1" dirty="0" smtClean="0"/>
              <a:t>pH =_____________</a:t>
            </a:r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/>
          </a:p>
          <a:p>
            <a:endParaRPr lang="sk-SK" sz="2000" b="1" dirty="0" smtClean="0"/>
          </a:p>
          <a:p>
            <a:endParaRPr lang="sk-SK" sz="2000" b="1" dirty="0"/>
          </a:p>
          <a:p>
            <a:r>
              <a:rPr lang="sk-SK" sz="2000" b="1" dirty="0" smtClean="0"/>
              <a:t>B)  ak</a:t>
            </a:r>
            <a:r>
              <a:rPr lang="sk-SK" sz="2000" b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sk-SK" sz="2000" b="1" dirty="0" smtClean="0"/>
              <a:t>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 smtClean="0"/>
              <a:t>+</a:t>
            </a:r>
            <a:r>
              <a:rPr lang="sk-SK" sz="2000" b="1" dirty="0" smtClean="0"/>
              <a:t>] = 10</a:t>
            </a:r>
            <a:r>
              <a:rPr lang="sk-SK" sz="2000" b="1" baseline="30000" dirty="0" smtClean="0"/>
              <a:t>-14</a:t>
            </a:r>
            <a:r>
              <a:rPr lang="sk-SK" sz="2000" b="1" dirty="0" smtClean="0"/>
              <a:t> potom   [OH</a:t>
            </a:r>
            <a:r>
              <a:rPr lang="sk-SK" sz="2000" b="1" baseline="30000" dirty="0" smtClean="0"/>
              <a:t>-</a:t>
            </a:r>
            <a:r>
              <a:rPr lang="sk-SK" sz="2000" b="1" dirty="0" smtClean="0"/>
              <a:t>] = 10</a:t>
            </a:r>
            <a:r>
              <a:rPr lang="sk-SK" sz="2000" b="1" baseline="30000" dirty="0" smtClean="0"/>
              <a:t>0</a:t>
            </a:r>
            <a:endParaRPr lang="sk-SK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VIDEO Biochemik o prekyslení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0" r="12150" b="26346"/>
          <a:stretch/>
        </p:blipFill>
        <p:spPr bwMode="auto">
          <a:xfrm>
            <a:off x="6188094" y="1484783"/>
            <a:ext cx="2488361" cy="118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aoblený obdĺžnik 5"/>
          <p:cNvSpPr/>
          <p:nvPr/>
        </p:nvSpPr>
        <p:spPr>
          <a:xfrm>
            <a:off x="336386" y="2434090"/>
            <a:ext cx="8340069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4: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pH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=____________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roztok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je </a:t>
            </a:r>
            <a:r>
              <a:rPr lang="sk-SK" dirty="0" smtClean="0"/>
              <a:t>____________________  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470264" y="5373216"/>
            <a:ext cx="7920880" cy="1220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5: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pH </a:t>
            </a:r>
            <a:r>
              <a:rPr lang="sk-SK" b="1" dirty="0">
                <a:solidFill>
                  <a:schemeClr val="bg1"/>
                </a:solidFill>
              </a:rPr>
              <a:t>= </a:t>
            </a:r>
            <a:r>
              <a:rPr lang="sk-SK" b="1" dirty="0" smtClean="0">
                <a:solidFill>
                  <a:schemeClr val="bg1"/>
                </a:solidFill>
              </a:rPr>
              <a:t>__________a  </a:t>
            </a:r>
            <a:r>
              <a:rPr lang="sk-SK" b="1" dirty="0">
                <a:solidFill>
                  <a:schemeClr val="bg1"/>
                </a:solidFill>
              </a:rPr>
              <a:t>roztok </a:t>
            </a:r>
            <a:r>
              <a:rPr lang="sk-SK" b="1" dirty="0" smtClean="0">
                <a:solidFill>
                  <a:schemeClr val="bg1"/>
                </a:solidFill>
              </a:rPr>
              <a:t>je </a:t>
            </a:r>
            <a:r>
              <a:rPr lang="sk-SK" dirty="0" smtClean="0"/>
              <a:t>  _______________________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Príklady kyslých a zásaditých roztokov</a:t>
            </a:r>
            <a:endParaRPr lang="sk-SK" dirty="0"/>
          </a:p>
        </p:txBody>
      </p:sp>
      <p:pic>
        <p:nvPicPr>
          <p:cNvPr id="4" name="Picture 6" descr="MCFD01006_0000[1]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5616" y="1210012"/>
            <a:ext cx="2769096" cy="1549126"/>
          </a:xfrm>
        </p:spPr>
      </p:pic>
      <p:pic>
        <p:nvPicPr>
          <p:cNvPr id="5" name="Picture 7" descr="MPj017804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457" y="1052736"/>
            <a:ext cx="2460077" cy="163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snico-ocot-lieho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08520" y="1176938"/>
            <a:ext cx="1905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 descr="http://t1.gstatic.com/images?q=tbn:cSd9P_JnQ_W8iM:http://www.ascsro.sk/library/images/Sk_8_hygiena_potraviny_nabytok/Sk_821_napoje/mineralka_miticka_new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1973320"/>
            <a:ext cx="1571635" cy="157163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19973" r="21282" b="37723"/>
          <a:stretch/>
        </p:blipFill>
        <p:spPr bwMode="auto">
          <a:xfrm>
            <a:off x="365353" y="3646476"/>
            <a:ext cx="8125177" cy="311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hydroxids"/>
          <p:cNvPicPr>
            <a:picLocks noChangeAspect="1" noChangeArrowheads="1"/>
          </p:cNvPicPr>
          <p:nvPr/>
        </p:nvPicPr>
        <p:blipFill rotWithShape="1">
          <a:blip r:embed="rId8" cstate="print"/>
          <a:srcRect l="16314" r="13748"/>
          <a:stretch/>
        </p:blipFill>
        <p:spPr bwMode="auto">
          <a:xfrm>
            <a:off x="7596336" y="1687576"/>
            <a:ext cx="146554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Indikátory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sk-SK" sz="2800" b="1" u="sng" dirty="0" smtClean="0">
                <a:latin typeface="Arial" pitchFamily="34" charset="0"/>
                <a:cs typeface="Arial" pitchFamily="34" charset="0"/>
              </a:rPr>
              <a:t>Indikátory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sú látky, ktoré pri zmene kyslosti </a:t>
            </a:r>
          </a:p>
          <a:p>
            <a:pPr>
              <a:buNone/>
            </a:pP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alebo zásaditosti roztoku menia farbu.</a:t>
            </a:r>
          </a:p>
        </p:txBody>
      </p:sp>
      <p:graphicFrame>
        <p:nvGraphicFramePr>
          <p:cNvPr id="4" name="Group 871"/>
          <p:cNvGraphicFramePr>
            <a:graphicFrameLocks/>
          </p:cNvGraphicFramePr>
          <p:nvPr/>
        </p:nvGraphicFramePr>
        <p:xfrm>
          <a:off x="467544" y="2780928"/>
          <a:ext cx="8229600" cy="2840991"/>
        </p:xfrm>
        <a:graphic>
          <a:graphicData uri="http://schemas.openxmlformats.org/drawingml/2006/table">
            <a:tbl>
              <a:tblPr/>
              <a:tblGrid>
                <a:gridCol w="1911350"/>
                <a:gridCol w="371475"/>
                <a:gridCol w="369888"/>
                <a:gridCol w="371475"/>
                <a:gridCol w="371475"/>
                <a:gridCol w="371475"/>
                <a:gridCol w="371475"/>
                <a:gridCol w="1130300"/>
                <a:gridCol w="354012"/>
                <a:gridCol w="352425"/>
                <a:gridCol w="450850"/>
                <a:gridCol w="450850"/>
                <a:gridCol w="450850"/>
                <a:gridCol w="450850"/>
                <a:gridCol w="450850"/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</a:t>
                      </a: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voda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 (zmes indikátorov)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lakmus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červený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fialový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modrý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fenolftalein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bezfarebný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bezfarebný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fialový</a:t>
                      </a:r>
                      <a:endParaRPr kumimoji="0" lang="sk-SK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metyloranž</a:t>
                      </a:r>
                      <a:endParaRPr kumimoji="0" lang="sk-SK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 až 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52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thymolová</a:t>
                      </a:r>
                      <a:r>
                        <a:rPr kumimoji="0" lang="sk-S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modrá</a:t>
                      </a:r>
                      <a:endParaRPr kumimoji="0" lang="sk-SK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červená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žltá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modrá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Kyslé roztoky</a:t>
                      </a:r>
                      <a:endParaRPr kumimoji="0" lang="sk-SK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Neutrálne  r.</a:t>
                      </a:r>
                      <a:endParaRPr kumimoji="0" lang="sk-SK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Zásadité roztoky</a:t>
                      </a:r>
                      <a:endParaRPr kumimoji="0" lang="sk-SK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115616" y="404664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Všetky deje v živých organizmoch prebiehajú vo vodných roztokoch. Odchýlky od základných hodnôt pH spôsobujú vážne problémy v existencii a činnosti týchto organizmov. Správna kyslosť pôdy, vody a ovzdušia je pre rastliny a živočíchy životne dôležitá.</a:t>
            </a:r>
          </a:p>
          <a:p>
            <a:endParaRPr lang="sk-SK" sz="2400" dirty="0"/>
          </a:p>
        </p:txBody>
      </p:sp>
      <p:pic>
        <p:nvPicPr>
          <p:cNvPr id="5" name="Picture 5" descr="gr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20888"/>
            <a:ext cx="5899176" cy="40314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404664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/>
              <a:t>DÚ Úloha1:</a:t>
            </a:r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2800" dirty="0" smtClean="0"/>
              <a:t>Zoraďte </a:t>
            </a:r>
            <a:r>
              <a:rPr lang="sk-SK" sz="2800" dirty="0"/>
              <a:t>roztoky od najkyslejšieho po najzásaditejší:</a:t>
            </a:r>
          </a:p>
          <a:p>
            <a:r>
              <a:rPr lang="sk-SK" sz="2800" dirty="0"/>
              <a:t>pH=7,  [H</a:t>
            </a:r>
            <a:r>
              <a:rPr lang="sk-SK" sz="2800" baseline="-25000" dirty="0"/>
              <a:t>3</a:t>
            </a:r>
            <a:r>
              <a:rPr lang="sk-SK" sz="2800" dirty="0"/>
              <a:t>O</a:t>
            </a:r>
            <a:r>
              <a:rPr lang="sk-SK" sz="2800" baseline="30000" dirty="0"/>
              <a:t>+</a:t>
            </a:r>
            <a:r>
              <a:rPr lang="sk-SK" sz="2800" dirty="0"/>
              <a:t>]=10</a:t>
            </a:r>
            <a:r>
              <a:rPr lang="sk-SK" sz="2800" baseline="30000" dirty="0"/>
              <a:t>-6</a:t>
            </a:r>
            <a:r>
              <a:rPr lang="sk-SK" sz="2800" dirty="0"/>
              <a:t>mol.dm</a:t>
            </a:r>
            <a:r>
              <a:rPr lang="sk-SK" sz="2800" baseline="30000" dirty="0"/>
              <a:t>-3</a:t>
            </a:r>
            <a:r>
              <a:rPr lang="sk-SK" sz="2800" dirty="0"/>
              <a:t>, </a:t>
            </a:r>
            <a:r>
              <a:rPr lang="sk-SK" sz="2800" baseline="30000" dirty="0"/>
              <a:t> </a:t>
            </a:r>
            <a:r>
              <a:rPr lang="sk-SK" sz="2800" dirty="0"/>
              <a:t>[OH</a:t>
            </a:r>
            <a:r>
              <a:rPr lang="sk-SK" sz="2800" baseline="30000" dirty="0"/>
              <a:t>-</a:t>
            </a:r>
            <a:r>
              <a:rPr lang="sk-SK" sz="2800" dirty="0"/>
              <a:t>]=10</a:t>
            </a:r>
            <a:r>
              <a:rPr lang="sk-SK" sz="2800" baseline="30000" dirty="0"/>
              <a:t>-4</a:t>
            </a:r>
            <a:r>
              <a:rPr lang="sk-SK" sz="2800" dirty="0"/>
              <a:t>mol.dm</a:t>
            </a:r>
            <a:r>
              <a:rPr lang="sk-SK" sz="2800" baseline="30000" dirty="0"/>
              <a:t>-3</a:t>
            </a:r>
            <a:r>
              <a:rPr lang="sk-SK" sz="2800" dirty="0"/>
              <a:t>,  pH=2,  [OH</a:t>
            </a:r>
            <a:r>
              <a:rPr lang="sk-SK" sz="2800" baseline="30000" dirty="0"/>
              <a:t>-</a:t>
            </a:r>
            <a:r>
              <a:rPr lang="sk-SK" sz="2800" dirty="0"/>
              <a:t>]=10</a:t>
            </a:r>
            <a:r>
              <a:rPr lang="sk-SK" sz="2800" baseline="30000" dirty="0"/>
              <a:t>-10</a:t>
            </a:r>
            <a:r>
              <a:rPr lang="sk-SK" sz="2800" dirty="0"/>
              <a:t>mol.dm</a:t>
            </a:r>
            <a:r>
              <a:rPr lang="sk-SK" sz="2800" baseline="30000" dirty="0"/>
              <a:t>-3</a:t>
            </a:r>
            <a:r>
              <a:rPr lang="sk-SK" sz="2800" dirty="0"/>
              <a:t>.</a:t>
            </a:r>
            <a:r>
              <a:rPr lang="sk-SK" sz="2800" baseline="30000" dirty="0"/>
              <a:t>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390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446073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DÚ Úloha 2: </a:t>
            </a:r>
            <a:r>
              <a:rPr lang="sk-SK" b="1" dirty="0"/>
              <a:t>Doplňte chýbajúce údaje </a:t>
            </a:r>
            <a:r>
              <a:rPr lang="sk-SK" b="1" dirty="0" smtClean="0"/>
              <a:t> v tabuľke</a:t>
            </a:r>
            <a:r>
              <a:rPr lang="sk-SK" b="1" dirty="0"/>
              <a:t>:</a:t>
            </a:r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12166"/>
              </p:ext>
            </p:extLst>
          </p:nvPr>
        </p:nvGraphicFramePr>
        <p:xfrm>
          <a:off x="1115616" y="1844824"/>
          <a:ext cx="7272808" cy="4248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02"/>
                <a:gridCol w="1818202"/>
                <a:gridCol w="1818202"/>
                <a:gridCol w="1818202"/>
              </a:tblGrid>
              <a:tr h="573269">
                <a:tc>
                  <a:txBody>
                    <a:bodyPr/>
                    <a:lstStyle/>
                    <a:p>
                      <a:pPr algn="ctr"/>
                      <a:r>
                        <a:rPr lang="sk-SK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[H</a:t>
                      </a:r>
                      <a:r>
                        <a:rPr lang="sk-SK" sz="1800" b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3</a:t>
                      </a:r>
                      <a:r>
                        <a:rPr lang="sk-SK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O</a:t>
                      </a:r>
                      <a:r>
                        <a:rPr lang="sk-SK" sz="1800" b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+</a:t>
                      </a:r>
                      <a:r>
                        <a:rPr lang="sk-SK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] </a:t>
                      </a:r>
                      <a:endParaRPr lang="sk-SK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[OH</a:t>
                      </a:r>
                      <a:r>
                        <a:rPr lang="sk-SK" sz="1800" b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-</a:t>
                      </a:r>
                      <a:r>
                        <a:rPr lang="sk-SK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] </a:t>
                      </a:r>
                      <a:endParaRPr lang="sk-SK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pH</a:t>
                      </a:r>
                      <a:endParaRPr lang="sk-SK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</a:rPr>
                        <a:t>roztok je </a:t>
                      </a:r>
                      <a:endParaRPr lang="sk-SK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</a:tr>
              <a:tr h="612534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2000" b="1" baseline="30000" dirty="0" smtClean="0">
                          <a:latin typeface="Arial" pitchFamily="34" charset="0"/>
                        </a:rPr>
                        <a:t>-8</a:t>
                      </a:r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200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12534"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20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pH =13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12534"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2000" b="1" baseline="30000" dirty="0" smtClean="0">
                          <a:latin typeface="Arial" pitchFamily="34" charset="0"/>
                        </a:rPr>
                        <a:t>-11</a:t>
                      </a:r>
                      <a:r>
                        <a:rPr lang="sk-SK" sz="2000" b="1" dirty="0" smtClean="0">
                          <a:latin typeface="Arial" pitchFamily="34" charset="0"/>
                        </a:rPr>
                        <a:t> </a:t>
                      </a:r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12534"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20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kyslý</a:t>
                      </a:r>
                    </a:p>
                  </a:txBody>
                  <a:tcPr/>
                </a:tc>
              </a:tr>
              <a:tr h="612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latin typeface="Arial" pitchFamily="34" charset="0"/>
                        </a:rPr>
                        <a:t>10</a:t>
                      </a:r>
                      <a:r>
                        <a:rPr lang="sk-SK" sz="2000" b="1" baseline="30000" dirty="0" smtClean="0">
                          <a:latin typeface="Arial" pitchFamily="34" charset="0"/>
                        </a:rPr>
                        <a:t>-3</a:t>
                      </a:r>
                      <a:endParaRPr lang="sk-SK" sz="2000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</a:tr>
              <a:tr h="612534"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sk-SK" sz="20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zásaditý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476672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u="sng" dirty="0" smtClean="0"/>
              <a:t>DÚ ÚLOHA 3:</a:t>
            </a:r>
          </a:p>
          <a:p>
            <a:r>
              <a:rPr lang="sk-SK" dirty="0" smtClean="0"/>
              <a:t>A)Vymenujte aspoň 4 acidobázické </a:t>
            </a:r>
            <a:r>
              <a:rPr lang="sk-SK" dirty="0"/>
              <a:t>indikátory. </a:t>
            </a:r>
            <a:endParaRPr lang="sk-SK" dirty="0" smtClean="0"/>
          </a:p>
          <a:p>
            <a:r>
              <a:rPr lang="sk-SK" dirty="0" smtClean="0"/>
              <a:t>B)Ako </a:t>
            </a:r>
            <a:r>
              <a:rPr lang="sk-SK" dirty="0"/>
              <a:t>môžeme predpovedať sfarbenie univerzálneho indikátorového papierika v rôznych roztokoch (napr. v octe, v pitnej vode a vo vodnom roztoku mydla)?</a:t>
            </a:r>
          </a:p>
        </p:txBody>
      </p:sp>
    </p:spTree>
    <p:extLst>
      <p:ext uri="{BB962C8B-B14F-4D97-AF65-F5344CB8AC3E}">
        <p14:creationId xmlns:p14="http://schemas.microsoft.com/office/powerpoint/2010/main" val="31033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38230" y="-171400"/>
            <a:ext cx="7772400" cy="1524000"/>
          </a:xfrm>
        </p:spPr>
        <p:txBody>
          <a:bodyPr/>
          <a:lstStyle/>
          <a:p>
            <a:r>
              <a:rPr lang="sk-SK" dirty="0" err="1" smtClean="0"/>
              <a:t>Autoprotolýza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94817" y="1340768"/>
            <a:ext cx="8424164" cy="113877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sk-SK" sz="2400" b="1" dirty="0" smtClean="0"/>
              <a:t>reakcia, pri ktorej si 2 molekuly tej istej látky navzájom vymieňajú protón H</a:t>
            </a:r>
            <a:r>
              <a:rPr lang="sk-SK" sz="2400" b="1" baseline="30000" dirty="0" smtClean="0"/>
              <a:t>+</a:t>
            </a:r>
          </a:p>
          <a:p>
            <a:pPr marL="342900" indent="-342900" algn="just">
              <a:buFontTx/>
              <a:buChar char="-"/>
            </a:pPr>
            <a:endParaRPr lang="sk-SK" sz="2000" b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0" t="20987" r="34602" b="64347"/>
          <a:stretch/>
        </p:blipFill>
        <p:spPr bwMode="auto">
          <a:xfrm>
            <a:off x="798598" y="4105356"/>
            <a:ext cx="7816601" cy="205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láčik 7"/>
          <p:cNvSpPr/>
          <p:nvPr/>
        </p:nvSpPr>
        <p:spPr>
          <a:xfrm>
            <a:off x="4139952" y="2944971"/>
            <a:ext cx="2016224" cy="1108404"/>
          </a:xfrm>
          <a:prstGeom prst="cloudCallout">
            <a:avLst>
              <a:gd name="adj1" fmla="val -21455"/>
              <a:gd name="adj2" fmla="val 69281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______</a:t>
            </a:r>
            <a:endParaRPr lang="sk-SK" dirty="0"/>
          </a:p>
        </p:txBody>
      </p:sp>
      <p:sp>
        <p:nvSpPr>
          <p:cNvPr id="9" name="Obláčik 8"/>
          <p:cNvSpPr/>
          <p:nvPr/>
        </p:nvSpPr>
        <p:spPr>
          <a:xfrm>
            <a:off x="6124294" y="2944971"/>
            <a:ext cx="2048105" cy="1160385"/>
          </a:xfrm>
          <a:prstGeom prst="cloudCallout">
            <a:avLst>
              <a:gd name="adj1" fmla="val -51449"/>
              <a:gd name="adj2" fmla="val 6008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______</a:t>
            </a:r>
            <a:endParaRPr lang="sk-SK" dirty="0"/>
          </a:p>
        </p:txBody>
      </p:sp>
      <p:sp>
        <p:nvSpPr>
          <p:cNvPr id="2" name="Zaoblený obdĺžnik 1"/>
          <p:cNvSpPr/>
          <p:nvPr/>
        </p:nvSpPr>
        <p:spPr>
          <a:xfrm>
            <a:off x="683568" y="2664158"/>
            <a:ext cx="3213087" cy="937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Pomenujte vznikajúce ióny: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40997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43608" y="4581128"/>
            <a:ext cx="7671796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338" name="Nadpis 3"/>
          <p:cNvSpPr>
            <a:spLocks noGrp="1"/>
          </p:cNvSpPr>
          <p:nvPr>
            <p:ph type="title"/>
          </p:nvPr>
        </p:nvSpPr>
        <p:spPr>
          <a:xfrm>
            <a:off x="301625" y="0"/>
            <a:ext cx="8534400" cy="987425"/>
          </a:xfrm>
        </p:spPr>
        <p:txBody>
          <a:bodyPr/>
          <a:lstStyle/>
          <a:p>
            <a:r>
              <a:rPr lang="sk-SK" b="1" dirty="0" err="1" smtClean="0">
                <a:solidFill>
                  <a:srgbClr val="002060"/>
                </a:solidFill>
              </a:rPr>
              <a:t>Autoprotolýza</a:t>
            </a:r>
            <a:r>
              <a:rPr lang="sk-SK" b="1" dirty="0" smtClean="0">
                <a:solidFill>
                  <a:srgbClr val="002060"/>
                </a:solidFill>
              </a:rPr>
              <a:t> vody</a:t>
            </a:r>
          </a:p>
        </p:txBody>
      </p:sp>
      <p:sp>
        <p:nvSpPr>
          <p:cNvPr id="14339" name="BlokTextu 4"/>
          <p:cNvSpPr txBox="1">
            <a:spLocks noChangeArrowheads="1"/>
          </p:cNvSpPr>
          <p:nvPr/>
        </p:nvSpPr>
        <p:spPr bwMode="auto">
          <a:xfrm>
            <a:off x="571500" y="1714500"/>
            <a:ext cx="7929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>
              <a:latin typeface="Georgia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56867" y="1714488"/>
            <a:ext cx="78581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Pri ionizácii vody sa vo vode ustáli dynamická rovnováha :</a:t>
            </a:r>
          </a:p>
          <a:p>
            <a:pPr algn="ctr"/>
            <a:endParaRPr lang="sk-SK" sz="2000" b="1" dirty="0" smtClean="0"/>
          </a:p>
          <a:p>
            <a:pPr algn="ctr"/>
            <a:r>
              <a:rPr lang="sk-SK" sz="4000" b="1" dirty="0" smtClean="0"/>
              <a:t>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 </a:t>
            </a:r>
            <a:r>
              <a:rPr lang="sk-SK" sz="4000" b="1" dirty="0" smtClean="0"/>
              <a:t>+ 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  </a:t>
            </a:r>
            <a:r>
              <a:rPr lang="sk-SK" sz="4000" b="1" dirty="0" smtClean="0"/>
              <a:t>↔ H</a:t>
            </a:r>
            <a:r>
              <a:rPr lang="sk-SK" sz="4000" b="1" baseline="-25000" dirty="0"/>
              <a:t>3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</a:t>
            </a:r>
            <a:r>
              <a:rPr lang="sk-SK" sz="4000" b="1" baseline="30000" dirty="0" smtClean="0"/>
              <a:t>+</a:t>
            </a:r>
            <a:r>
              <a:rPr lang="sk-SK" sz="4000" b="1" dirty="0" smtClean="0"/>
              <a:t>  +  OH</a:t>
            </a:r>
            <a:r>
              <a:rPr lang="sk-SK" sz="4000" b="1" baseline="30000" dirty="0" smtClean="0"/>
              <a:t>-</a:t>
            </a:r>
          </a:p>
          <a:p>
            <a:pPr algn="ctr"/>
            <a:endParaRPr lang="sk-SK" sz="2000" b="1" baseline="30000" dirty="0" smtClean="0"/>
          </a:p>
          <a:p>
            <a:pPr algn="ctr"/>
            <a:r>
              <a:rPr lang="sk-SK" sz="2000" b="1" dirty="0" smtClean="0"/>
              <a:t>teda </a:t>
            </a:r>
            <a:r>
              <a:rPr lang="sk-SK" sz="4000" b="1" dirty="0" smtClean="0"/>
              <a:t>      2</a:t>
            </a:r>
            <a:r>
              <a:rPr lang="sk-SK" sz="4000" b="1" baseline="30000" dirty="0" smtClean="0"/>
              <a:t> </a:t>
            </a:r>
            <a:r>
              <a:rPr lang="sk-SK" sz="4000" b="1" dirty="0" smtClean="0"/>
              <a:t>H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 ↔ H</a:t>
            </a:r>
            <a:r>
              <a:rPr lang="sk-SK" sz="4000" b="1" baseline="-25000" dirty="0" smtClean="0"/>
              <a:t>3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 </a:t>
            </a:r>
            <a:r>
              <a:rPr lang="sk-SK" sz="4000" b="1" baseline="30000" dirty="0" smtClean="0"/>
              <a:t>+</a:t>
            </a:r>
            <a:r>
              <a:rPr lang="sk-SK" sz="4000" b="1" dirty="0" smtClean="0"/>
              <a:t>  +  OH</a:t>
            </a:r>
            <a:r>
              <a:rPr lang="sk-SK" sz="4000" b="1" baseline="30000" dirty="0" smtClean="0"/>
              <a:t>-</a:t>
            </a:r>
          </a:p>
          <a:p>
            <a:pPr algn="ctr"/>
            <a:endParaRPr lang="sk-SK" sz="4000" b="1" baseline="30000" dirty="0" smtClean="0"/>
          </a:p>
          <a:p>
            <a:pPr algn="ctr"/>
            <a:r>
              <a:rPr lang="sk-SK" sz="2000" b="1" dirty="0" smtClean="0"/>
              <a:t>Rovnovážna konštanta tejto reakcie je:</a:t>
            </a:r>
          </a:p>
          <a:p>
            <a:pPr algn="ctr"/>
            <a:endParaRPr lang="sk-SK" sz="2000" b="1" dirty="0" smtClean="0"/>
          </a:p>
          <a:p>
            <a:pPr algn="ctr"/>
            <a:endParaRPr lang="sk-SK" sz="2000" b="1" dirty="0"/>
          </a:p>
          <a:p>
            <a:pPr algn="ctr"/>
            <a:endParaRPr lang="sk-SK" sz="2000" b="1" dirty="0" smtClean="0"/>
          </a:p>
          <a:p>
            <a:pPr algn="ctr"/>
            <a:endParaRPr lang="sk-SK" sz="2000" b="1" dirty="0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022524"/>
              </p:ext>
            </p:extLst>
          </p:nvPr>
        </p:nvGraphicFramePr>
        <p:xfrm>
          <a:off x="1255223" y="4762185"/>
          <a:ext cx="3357586" cy="129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Rovnica" r:id="rId3" imgW="1218960" imgH="469800" progId="Equation.3">
                  <p:embed/>
                </p:oleObj>
              </mc:Choice>
              <mc:Fallback>
                <p:oleObj name="Rovnica" r:id="rId3" imgW="121896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223" y="4762185"/>
                        <a:ext cx="3357586" cy="129406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206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dĺžnik 2"/>
          <p:cNvSpPr/>
          <p:nvPr/>
        </p:nvSpPr>
        <p:spPr>
          <a:xfrm>
            <a:off x="4938871" y="4797152"/>
            <a:ext cx="35830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Koncentrácia produktov</a:t>
            </a:r>
            <a:endParaRPr lang="sk-SK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6" name="Rovná spojnica 5"/>
          <p:cNvCxnSpPr/>
          <p:nvPr/>
        </p:nvCxnSpPr>
        <p:spPr>
          <a:xfrm>
            <a:off x="4938871" y="5409220"/>
            <a:ext cx="35830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ĺžnik 9"/>
          <p:cNvSpPr/>
          <p:nvPr/>
        </p:nvSpPr>
        <p:spPr>
          <a:xfrm>
            <a:off x="4966405" y="5623250"/>
            <a:ext cx="36942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Koncentrácia </a:t>
            </a:r>
            <a:r>
              <a:rPr lang="sk-SK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reaktantov</a:t>
            </a:r>
            <a:endParaRPr lang="sk-SK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-209824" y="4478196"/>
            <a:ext cx="165622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!!!</a:t>
            </a:r>
            <a:endParaRPr lang="sk-SK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7" t="51601" r="18970" b="35590"/>
          <a:stretch/>
        </p:blipFill>
        <p:spPr bwMode="auto">
          <a:xfrm>
            <a:off x="179512" y="260648"/>
            <a:ext cx="8680108" cy="96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975851"/>
              </p:ext>
            </p:extLst>
          </p:nvPr>
        </p:nvGraphicFramePr>
        <p:xfrm>
          <a:off x="539552" y="1415107"/>
          <a:ext cx="3918164" cy="1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Rovnica" r:id="rId4" imgW="1219200" imgH="469900" progId="Equation.3">
                  <p:embed/>
                </p:oleObj>
              </mc:Choice>
              <mc:Fallback>
                <p:oleObj name="Rovnica" r:id="rId4" imgW="12192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15107"/>
                        <a:ext cx="3918164" cy="150983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9525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Rovná spojnica 6"/>
          <p:cNvCxnSpPr/>
          <p:nvPr/>
        </p:nvCxnSpPr>
        <p:spPr>
          <a:xfrm flipV="1">
            <a:off x="1907704" y="2420888"/>
            <a:ext cx="180020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ĺžnik 7"/>
          <p:cNvSpPr/>
          <p:nvPr/>
        </p:nvSpPr>
        <p:spPr>
          <a:xfrm>
            <a:off x="4283968" y="2618910"/>
            <a:ext cx="457565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j</a:t>
            </a:r>
            <a:r>
              <a:rPr lang="sk-SK" dirty="0" smtClean="0"/>
              <a:t>e konštantné – malé číslo, zanedbateľné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559126" y="346652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Preto po vykrátení z </a:t>
            </a:r>
            <a:r>
              <a:rPr lang="sk-SK" b="1" dirty="0"/>
              <a:t>tohto vzťahu odvodíme rovnovážnu konštantu K</a:t>
            </a:r>
            <a:r>
              <a:rPr lang="sk-SK" b="1" baseline="-25000" dirty="0"/>
              <a:t>V</a:t>
            </a:r>
            <a:r>
              <a:rPr lang="sk-SK" b="1" dirty="0"/>
              <a:t> , ktorú nazývame </a:t>
            </a:r>
            <a:r>
              <a:rPr lang="sk-SK" b="1" u="sng" dirty="0"/>
              <a:t>iónový súčin </a:t>
            </a:r>
            <a:r>
              <a:rPr lang="sk-SK" b="1" u="sng" dirty="0" smtClean="0"/>
              <a:t>vody:</a:t>
            </a:r>
            <a:endParaRPr lang="sk-SK" b="1" u="sng" dirty="0"/>
          </a:p>
          <a:p>
            <a:endParaRPr lang="sk-SK" b="1" u="sng" dirty="0"/>
          </a:p>
        </p:txBody>
      </p:sp>
      <p:sp>
        <p:nvSpPr>
          <p:cNvPr id="10" name="Zaoblený obdĺžnik 9"/>
          <p:cNvSpPr/>
          <p:nvPr/>
        </p:nvSpPr>
        <p:spPr>
          <a:xfrm>
            <a:off x="467544" y="4389906"/>
            <a:ext cx="7914450" cy="1559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K</a:t>
            </a:r>
            <a:r>
              <a:rPr lang="sk-SK" sz="4000" b="1" baseline="-25000" dirty="0" err="1" smtClean="0"/>
              <a:t>c</a:t>
            </a:r>
            <a:r>
              <a:rPr lang="sk-SK" sz="4000" b="1" dirty="0" smtClean="0"/>
              <a:t>= </a:t>
            </a:r>
            <a:r>
              <a:rPr lang="sk-SK" sz="4000" b="1" dirty="0" smtClean="0">
                <a:solidFill>
                  <a:srgbClr val="002060"/>
                </a:solidFill>
              </a:rPr>
              <a:t>K</a:t>
            </a:r>
            <a:r>
              <a:rPr lang="sk-SK" sz="4000" b="1" baseline="-25000" dirty="0" smtClean="0">
                <a:solidFill>
                  <a:srgbClr val="002060"/>
                </a:solidFill>
              </a:rPr>
              <a:t>V</a:t>
            </a:r>
            <a:r>
              <a:rPr lang="sk-SK" sz="4000" b="1" dirty="0" smtClean="0">
                <a:solidFill>
                  <a:srgbClr val="002060"/>
                </a:solidFill>
              </a:rPr>
              <a:t> </a:t>
            </a:r>
            <a:r>
              <a:rPr lang="sk-SK" sz="4000" b="1" dirty="0">
                <a:solidFill>
                  <a:srgbClr val="002060"/>
                </a:solidFill>
              </a:rPr>
              <a:t>= [H</a:t>
            </a:r>
            <a:r>
              <a:rPr lang="sk-SK" sz="4000" b="1" baseline="-25000" dirty="0">
                <a:solidFill>
                  <a:srgbClr val="002060"/>
                </a:solidFill>
              </a:rPr>
              <a:t>3</a:t>
            </a:r>
            <a:r>
              <a:rPr lang="sk-SK" sz="4000" b="1" dirty="0">
                <a:solidFill>
                  <a:srgbClr val="002060"/>
                </a:solidFill>
              </a:rPr>
              <a:t>O</a:t>
            </a:r>
            <a:r>
              <a:rPr lang="sk-SK" sz="4000" b="1" baseline="30000" dirty="0">
                <a:solidFill>
                  <a:srgbClr val="002060"/>
                </a:solidFill>
              </a:rPr>
              <a:t>+</a:t>
            </a:r>
            <a:r>
              <a:rPr lang="sk-SK" sz="4000" b="1" dirty="0">
                <a:solidFill>
                  <a:srgbClr val="002060"/>
                </a:solidFill>
              </a:rPr>
              <a:t>].[OH</a:t>
            </a:r>
            <a:r>
              <a:rPr lang="sk-SK" sz="4000" b="1" baseline="30000" dirty="0">
                <a:solidFill>
                  <a:srgbClr val="002060"/>
                </a:solidFill>
              </a:rPr>
              <a:t>-</a:t>
            </a:r>
            <a:r>
              <a:rPr lang="sk-SK" sz="4000" b="1" dirty="0">
                <a:solidFill>
                  <a:srgbClr val="002060"/>
                </a:solidFill>
              </a:rPr>
              <a:t>] = </a:t>
            </a:r>
            <a:r>
              <a:rPr lang="sk-SK" sz="4000" b="1" dirty="0" smtClean="0">
                <a:solidFill>
                  <a:srgbClr val="002060"/>
                </a:solidFill>
              </a:rPr>
              <a:t>10</a:t>
            </a:r>
            <a:r>
              <a:rPr lang="sk-SK" sz="4000" b="1" baseline="30000" dirty="0" smtClean="0">
                <a:solidFill>
                  <a:srgbClr val="002060"/>
                </a:solidFill>
              </a:rPr>
              <a:t>-14</a:t>
            </a:r>
            <a:endParaRPr lang="sk-SK" sz="4000" b="1" baseline="30000" dirty="0">
              <a:solidFill>
                <a:srgbClr val="00206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83568" y="6093296"/>
            <a:ext cx="796002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002060"/>
                </a:solidFill>
              </a:rPr>
              <a:t>Čítame: iónový súčin vody sa rovná súčinu rovnovážnej koncentrácie </a:t>
            </a:r>
            <a:r>
              <a:rPr lang="sk-SK" dirty="0" err="1" smtClean="0">
                <a:solidFill>
                  <a:srgbClr val="002060"/>
                </a:solidFill>
              </a:rPr>
              <a:t>oxóniových</a:t>
            </a:r>
            <a:r>
              <a:rPr lang="sk-SK" dirty="0" smtClean="0">
                <a:solidFill>
                  <a:srgbClr val="002060"/>
                </a:solidFill>
              </a:rPr>
              <a:t> katiónov a hydroxidových aniónov </a:t>
            </a:r>
            <a:endParaRPr lang="sk-S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683568" y="-171400"/>
            <a:ext cx="7858180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4000" b="1" baseline="30000" dirty="0"/>
          </a:p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K</a:t>
            </a:r>
            <a:r>
              <a:rPr lang="sk-SK" sz="4000" b="1" baseline="-25000" dirty="0" smtClean="0">
                <a:solidFill>
                  <a:srgbClr val="FF0000"/>
                </a:solidFill>
              </a:rPr>
              <a:t>V</a:t>
            </a:r>
            <a:r>
              <a:rPr lang="sk-SK" sz="4000" b="1" dirty="0" smtClean="0">
                <a:solidFill>
                  <a:srgbClr val="FF0000"/>
                </a:solidFill>
              </a:rPr>
              <a:t> závisí od teploty!!!!!! </a:t>
            </a:r>
          </a:p>
          <a:p>
            <a:pPr algn="ctr"/>
            <a:endParaRPr lang="sk-SK" sz="4000" b="1" dirty="0" smtClean="0"/>
          </a:p>
          <a:p>
            <a:pPr algn="ctr"/>
            <a:endParaRPr lang="sk-SK" sz="4000" b="1" dirty="0"/>
          </a:p>
          <a:p>
            <a:pPr algn="ctr"/>
            <a:endParaRPr lang="sk-SK" sz="4000" b="1" dirty="0" smtClean="0"/>
          </a:p>
          <a:p>
            <a:pPr algn="ctr"/>
            <a:endParaRPr lang="sk-SK" sz="4000" b="1" dirty="0"/>
          </a:p>
          <a:p>
            <a:endParaRPr lang="sk-SK" sz="2000" b="1" dirty="0" smtClean="0"/>
          </a:p>
          <a:p>
            <a:endParaRPr lang="sk-SK" sz="1200" b="1" dirty="0" smtClean="0"/>
          </a:p>
        </p:txBody>
      </p:sp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97913"/>
              </p:ext>
            </p:extLst>
          </p:nvPr>
        </p:nvGraphicFramePr>
        <p:xfrm>
          <a:off x="575556" y="1276023"/>
          <a:ext cx="784887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Platí: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 Vo všetkých vodných roztokoch je koncentrácia iónov 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[H</a:t>
                      </a:r>
                      <a:r>
                        <a:rPr lang="sk-SK" sz="3200" b="1" u="sng" baseline="-250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sk-SK" sz="3200" b="1" u="sng" baseline="300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] a [OH</a:t>
                      </a:r>
                      <a:r>
                        <a:rPr lang="sk-SK" sz="3200" b="1" u="sng" baseline="300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]  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taká, že </a:t>
                      </a:r>
                      <a:r>
                        <a:rPr lang="sk-SK" sz="3200" b="1" u="sng" dirty="0" smtClean="0">
                          <a:solidFill>
                            <a:srgbClr val="002060"/>
                          </a:solidFill>
                        </a:rPr>
                        <a:t>ich súčin 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pri teplote 25°C sa rovná hodnote 10</a:t>
                      </a:r>
                      <a:r>
                        <a:rPr lang="sk-SK" sz="3200" b="1" baseline="30000" dirty="0" smtClean="0">
                          <a:solidFill>
                            <a:srgbClr val="002060"/>
                          </a:solidFill>
                        </a:rPr>
                        <a:t>-14</a:t>
                      </a:r>
                      <a:r>
                        <a:rPr lang="sk-SK" sz="3200" b="1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sk-SK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blak 3"/>
          <p:cNvSpPr/>
          <p:nvPr/>
        </p:nvSpPr>
        <p:spPr>
          <a:xfrm>
            <a:off x="1475656" y="3429000"/>
            <a:ext cx="6048672" cy="2160240"/>
          </a:xfrm>
          <a:prstGeom prst="cloud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2400" b="1" dirty="0">
                <a:solidFill>
                  <a:schemeClr val="tx1"/>
                </a:solidFill>
              </a:rPr>
              <a:t>Úloha č.1 : Uvažujte </a:t>
            </a:r>
            <a:r>
              <a:rPr lang="sk-SK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  </a:t>
            </a:r>
            <a:r>
              <a:rPr lang="sk-SK" sz="2400" b="1" dirty="0">
                <a:solidFill>
                  <a:schemeClr val="tx1"/>
                </a:solidFill>
              </a:rPr>
              <a:t>Aká je koncentrácia [H</a:t>
            </a:r>
            <a:r>
              <a:rPr lang="sk-SK" sz="2400" b="1" baseline="-25000" dirty="0">
                <a:solidFill>
                  <a:schemeClr val="tx1"/>
                </a:solidFill>
              </a:rPr>
              <a:t>3</a:t>
            </a:r>
            <a:r>
              <a:rPr lang="sk-SK" sz="2400" b="1" dirty="0">
                <a:solidFill>
                  <a:schemeClr val="tx1"/>
                </a:solidFill>
              </a:rPr>
              <a:t>O</a:t>
            </a:r>
            <a:r>
              <a:rPr lang="sk-SK" sz="2400" b="1" baseline="30000" dirty="0">
                <a:solidFill>
                  <a:schemeClr val="tx1"/>
                </a:solidFill>
              </a:rPr>
              <a:t>+</a:t>
            </a:r>
            <a:r>
              <a:rPr lang="sk-SK" sz="2400" b="1" dirty="0">
                <a:solidFill>
                  <a:schemeClr val="tx1"/>
                </a:solidFill>
              </a:rPr>
              <a:t>] a [OH</a:t>
            </a:r>
            <a:r>
              <a:rPr lang="sk-SK" sz="2400" b="1" baseline="30000" dirty="0">
                <a:solidFill>
                  <a:schemeClr val="tx1"/>
                </a:solidFill>
              </a:rPr>
              <a:t>-</a:t>
            </a:r>
            <a:r>
              <a:rPr lang="sk-SK" sz="2400" b="1" dirty="0">
                <a:solidFill>
                  <a:schemeClr val="tx1"/>
                </a:solidFill>
              </a:rPr>
              <a:t>] vo vode pri </a:t>
            </a:r>
            <a:r>
              <a:rPr lang="sk-SK" sz="2400" b="1" dirty="0" smtClean="0">
                <a:solidFill>
                  <a:schemeClr val="tx1"/>
                </a:solidFill>
              </a:rPr>
              <a:t>teplote </a:t>
            </a:r>
            <a:r>
              <a:rPr lang="sk-SK" sz="2400" b="1" dirty="0">
                <a:solidFill>
                  <a:schemeClr val="tx1"/>
                </a:solidFill>
              </a:rPr>
              <a:t>25°C?</a:t>
            </a:r>
          </a:p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767368" y="5623087"/>
            <a:ext cx="774551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1: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618193" y="836712"/>
            <a:ext cx="7858180" cy="2160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BlokTextu 1"/>
          <p:cNvSpPr txBox="1"/>
          <p:nvPr/>
        </p:nvSpPr>
        <p:spPr>
          <a:xfrm>
            <a:off x="786926" y="1052736"/>
            <a:ext cx="78581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Ak</a:t>
            </a:r>
            <a:r>
              <a:rPr lang="sk-SK" sz="2400" dirty="0" smtClean="0"/>
              <a:t> </a:t>
            </a:r>
            <a:r>
              <a:rPr lang="sk-SK" sz="2400" b="1" dirty="0" smtClean="0"/>
              <a:t>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=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je </a:t>
            </a:r>
            <a:r>
              <a:rPr lang="sk-SK" sz="2400" b="1" u="sng" dirty="0" smtClean="0"/>
              <a:t>neutrálny</a:t>
            </a:r>
            <a:r>
              <a:rPr lang="sk-SK" sz="2400" b="1" dirty="0" smtClean="0"/>
              <a:t>,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= 10</a:t>
            </a:r>
            <a:r>
              <a:rPr lang="sk-SK" sz="2400" b="1" baseline="30000" dirty="0" smtClean="0"/>
              <a:t>-7</a:t>
            </a:r>
            <a:endParaRPr lang="sk-SK" sz="2400" b="1" u="sng" dirty="0" smtClean="0"/>
          </a:p>
          <a:p>
            <a:r>
              <a:rPr lang="sk-SK" sz="2400" b="1" dirty="0" smtClean="0"/>
              <a:t>   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&gt;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 je </a:t>
            </a:r>
            <a:r>
              <a:rPr lang="sk-SK" sz="2400" b="1" u="sng" dirty="0" smtClean="0"/>
              <a:t>kyslý</a:t>
            </a:r>
            <a:r>
              <a:rPr lang="sk-SK" sz="2400" b="1" dirty="0" smtClean="0"/>
              <a:t>, 	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&gt; 10</a:t>
            </a:r>
            <a:r>
              <a:rPr lang="sk-SK" sz="2400" b="1" baseline="30000" dirty="0" smtClean="0"/>
              <a:t>-7</a:t>
            </a:r>
            <a:endParaRPr lang="sk-SK" sz="2400" b="1" u="sng" dirty="0" smtClean="0"/>
          </a:p>
          <a:p>
            <a:r>
              <a:rPr lang="sk-SK" sz="2400" b="1" dirty="0"/>
              <a:t> </a:t>
            </a:r>
            <a:r>
              <a:rPr lang="sk-SK" sz="2400" b="1" dirty="0" smtClean="0"/>
              <a:t>   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&lt; [OH</a:t>
            </a:r>
            <a:r>
              <a:rPr lang="sk-SK" sz="2400" b="1" baseline="30000" dirty="0" smtClean="0"/>
              <a:t>-</a:t>
            </a:r>
            <a:r>
              <a:rPr lang="sk-SK" sz="2400" b="1" dirty="0" smtClean="0"/>
              <a:t>]  roztok  je </a:t>
            </a:r>
            <a:r>
              <a:rPr lang="sk-SK" sz="2400" b="1" u="sng" dirty="0" smtClean="0"/>
              <a:t>zásaditý</a:t>
            </a:r>
            <a:r>
              <a:rPr lang="sk-SK" sz="2400" b="1" dirty="0" smtClean="0"/>
              <a:t>,	  [H</a:t>
            </a:r>
            <a:r>
              <a:rPr lang="sk-SK" sz="2400" b="1" baseline="-25000" dirty="0" smtClean="0"/>
              <a:t>3</a:t>
            </a:r>
            <a:r>
              <a:rPr lang="sk-SK" sz="2400" b="1" dirty="0" smtClean="0"/>
              <a:t>O</a:t>
            </a:r>
            <a:r>
              <a:rPr lang="sk-SK" sz="2400" b="1" baseline="30000" dirty="0" smtClean="0"/>
              <a:t>+</a:t>
            </a:r>
            <a:r>
              <a:rPr lang="sk-SK" sz="2400" b="1" dirty="0" smtClean="0"/>
              <a:t>] &lt; 10</a:t>
            </a:r>
            <a:r>
              <a:rPr lang="sk-SK" sz="2400" b="1" baseline="30000" dirty="0" smtClean="0"/>
              <a:t>-7</a:t>
            </a:r>
          </a:p>
          <a:p>
            <a:endParaRPr lang="sk-SK" sz="2400" b="1" u="sng" baseline="30000" dirty="0" smtClean="0">
              <a:solidFill>
                <a:schemeClr val="bg1"/>
              </a:solidFill>
            </a:endParaRPr>
          </a:p>
          <a:p>
            <a:endParaRPr lang="sk-SK" sz="2400" b="1" u="sng" baseline="30000" dirty="0">
              <a:solidFill>
                <a:schemeClr val="bg1"/>
              </a:solidFill>
            </a:endParaRPr>
          </a:p>
          <a:p>
            <a:endParaRPr lang="sk-SK" sz="2400" b="1" dirty="0" smtClean="0"/>
          </a:p>
          <a:p>
            <a:endParaRPr lang="sk-SK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386" name="Picture 2" descr="https://img.vrabciak.sk/filter/400w/upload/product/images/804b06cc99b4dad32e108dbbef87b234bbdb65d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20844" r="9085" b="26024"/>
          <a:stretch/>
        </p:blipFill>
        <p:spPr bwMode="auto">
          <a:xfrm>
            <a:off x="1674940" y="4509120"/>
            <a:ext cx="5473874" cy="18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971600" y="3763492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>
                <a:solidFill>
                  <a:schemeClr val="accent1">
                    <a:lumMod val="50000"/>
                  </a:schemeClr>
                </a:solidFill>
              </a:rPr>
              <a:t>stupnica </a:t>
            </a:r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koncentrácie je do 1.10</a:t>
            </a:r>
            <a:r>
              <a:rPr lang="sk-SK" sz="3200" b="1" baseline="30000" dirty="0" smtClean="0">
                <a:solidFill>
                  <a:schemeClr val="accent1">
                    <a:lumMod val="50000"/>
                  </a:schemeClr>
                </a:solidFill>
              </a:rPr>
              <a:t>-14</a:t>
            </a:r>
            <a:endParaRPr lang="sk-SK" sz="3200" b="1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lak 1"/>
          <p:cNvSpPr/>
          <p:nvPr/>
        </p:nvSpPr>
        <p:spPr>
          <a:xfrm>
            <a:off x="683568" y="260648"/>
            <a:ext cx="6912768" cy="2952328"/>
          </a:xfrm>
          <a:prstGeom prst="cloud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2000" b="1" dirty="0">
                <a:solidFill>
                  <a:schemeClr val="tx1"/>
                </a:solidFill>
              </a:rPr>
              <a:t>Úloha č.2 : Vypočítajte koncentráciu [OH</a:t>
            </a:r>
            <a:r>
              <a:rPr lang="sk-SK" sz="2000" b="1" baseline="30000" dirty="0">
                <a:solidFill>
                  <a:schemeClr val="tx1"/>
                </a:solidFill>
              </a:rPr>
              <a:t>-</a:t>
            </a:r>
            <a:r>
              <a:rPr lang="sk-SK" sz="2000" b="1" dirty="0">
                <a:solidFill>
                  <a:schemeClr val="tx1"/>
                </a:solidFill>
              </a:rPr>
              <a:t>] v </a:t>
            </a:r>
            <a:r>
              <a:rPr lang="sk-SK" sz="2000" b="1" dirty="0" smtClean="0">
                <a:solidFill>
                  <a:schemeClr val="tx1"/>
                </a:solidFill>
              </a:rPr>
              <a:t>roztoku pri </a:t>
            </a:r>
            <a:r>
              <a:rPr lang="sk-SK" sz="2000" b="1" dirty="0">
                <a:solidFill>
                  <a:schemeClr val="tx1"/>
                </a:solidFill>
              </a:rPr>
              <a:t>teplote </a:t>
            </a:r>
            <a:r>
              <a:rPr lang="sk-SK" sz="2000" b="1" dirty="0" smtClean="0">
                <a:solidFill>
                  <a:schemeClr val="tx1"/>
                </a:solidFill>
              </a:rPr>
              <a:t>25°C, </a:t>
            </a:r>
            <a:r>
              <a:rPr lang="sk-SK" sz="2000" b="1" dirty="0">
                <a:solidFill>
                  <a:schemeClr val="tx1"/>
                </a:solidFill>
              </a:rPr>
              <a:t>ak </a:t>
            </a:r>
            <a:r>
              <a:rPr lang="sk-SK" sz="2000" b="1" dirty="0" smtClean="0">
                <a:solidFill>
                  <a:schemeClr val="tx1"/>
                </a:solidFill>
              </a:rPr>
              <a:t>poznáte koncentráciu </a:t>
            </a:r>
            <a:r>
              <a:rPr lang="sk-SK" sz="2000" b="1" dirty="0">
                <a:solidFill>
                  <a:schemeClr val="tx1"/>
                </a:solidFill>
              </a:rPr>
              <a:t>[H</a:t>
            </a:r>
            <a:r>
              <a:rPr lang="sk-SK" sz="2000" b="1" baseline="-25000" dirty="0">
                <a:solidFill>
                  <a:schemeClr val="tx1"/>
                </a:solidFill>
              </a:rPr>
              <a:t>3</a:t>
            </a:r>
            <a:r>
              <a:rPr lang="sk-SK" sz="2000" b="1" dirty="0">
                <a:solidFill>
                  <a:schemeClr val="tx1"/>
                </a:solidFill>
              </a:rPr>
              <a:t>O</a:t>
            </a:r>
            <a:r>
              <a:rPr lang="sk-SK" sz="2000" b="1" baseline="30000" dirty="0">
                <a:solidFill>
                  <a:schemeClr val="tx1"/>
                </a:solidFill>
              </a:rPr>
              <a:t>+</a:t>
            </a:r>
            <a:r>
              <a:rPr lang="sk-SK" sz="2000" b="1" dirty="0">
                <a:solidFill>
                  <a:schemeClr val="tx1"/>
                </a:solidFill>
              </a:rPr>
              <a:t>] = 10</a:t>
            </a:r>
            <a:r>
              <a:rPr lang="sk-SK" sz="2000" b="1" baseline="30000" dirty="0">
                <a:solidFill>
                  <a:schemeClr val="tx1"/>
                </a:solidFill>
              </a:rPr>
              <a:t>-9 </a:t>
            </a:r>
            <a:r>
              <a:rPr lang="sk-SK" sz="2000" b="1" dirty="0">
                <a:solidFill>
                  <a:schemeClr val="tx1"/>
                </a:solidFill>
              </a:rPr>
              <a:t>mol.dm</a:t>
            </a:r>
            <a:r>
              <a:rPr lang="sk-SK" sz="2000" b="1" baseline="30000" dirty="0">
                <a:solidFill>
                  <a:schemeClr val="tx1"/>
                </a:solidFill>
              </a:rPr>
              <a:t>-3</a:t>
            </a:r>
            <a:r>
              <a:rPr lang="sk-SK" sz="2000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aoblený obdĺžnik 2"/>
          <p:cNvSpPr/>
          <p:nvPr/>
        </p:nvSpPr>
        <p:spPr>
          <a:xfrm>
            <a:off x="786926" y="5517232"/>
            <a:ext cx="774551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2: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44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692697"/>
            <a:ext cx="871296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Každej hodnote koncentrácie [H</a:t>
            </a:r>
            <a:r>
              <a:rPr lang="sk-SK" b="1" baseline="-25000" dirty="0"/>
              <a:t>3</a:t>
            </a:r>
            <a:r>
              <a:rPr lang="sk-SK" b="1" dirty="0"/>
              <a:t>O</a:t>
            </a:r>
            <a:r>
              <a:rPr lang="sk-SK" b="1" baseline="30000" dirty="0"/>
              <a:t>+</a:t>
            </a:r>
            <a:r>
              <a:rPr lang="sk-SK" b="1" dirty="0"/>
              <a:t>] v roztoku prislúcha určitá </a:t>
            </a:r>
            <a:r>
              <a:rPr lang="sk-SK" b="1" u="sng" dirty="0">
                <a:solidFill>
                  <a:schemeClr val="accent1">
                    <a:lumMod val="50000"/>
                  </a:schemeClr>
                </a:solidFill>
              </a:rPr>
              <a:t>hodnota pH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-Aby sme nemuseli pracovať s hodnotami koncentrácie v mol.dm</a:t>
            </a:r>
            <a:r>
              <a:rPr lang="sk-SK" sz="1600" b="1" baseline="30000" dirty="0" smtClean="0">
                <a:solidFill>
                  <a:schemeClr val="accent1">
                    <a:lumMod val="50000"/>
                  </a:schemeClr>
                </a:solidFill>
              </a:rPr>
              <a:t>-3</a:t>
            </a:r>
            <a:r>
              <a:rPr lang="sk-SK" sz="1600" b="1" dirty="0" smtClean="0">
                <a:solidFill>
                  <a:schemeClr val="accent1">
                    <a:lumMod val="50000"/>
                  </a:schemeClr>
                </a:solidFill>
              </a:rPr>
              <a:t> zaviedlo sa pH</a:t>
            </a: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sk-SK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k-SK" sz="2800" b="1" u="sng" dirty="0" smtClean="0"/>
              <a:t>Príklad</a:t>
            </a:r>
            <a:r>
              <a:rPr lang="sk-SK" sz="2800" b="1" u="sng" dirty="0"/>
              <a:t>:</a:t>
            </a:r>
            <a:r>
              <a:rPr lang="sk-SK" sz="2800" b="1" dirty="0"/>
              <a:t>   </a:t>
            </a:r>
            <a:r>
              <a:rPr lang="sk-SK" sz="2000" b="1" dirty="0" smtClean="0"/>
              <a:t>Aké je  pH roztoku, ktorého koncentrácia [H</a:t>
            </a:r>
            <a:r>
              <a:rPr lang="sk-SK" sz="2000" b="1" baseline="-25000" dirty="0" smtClean="0"/>
              <a:t>3</a:t>
            </a:r>
            <a:r>
              <a:rPr lang="sk-SK" sz="2000" b="1" dirty="0" smtClean="0"/>
              <a:t>O</a:t>
            </a:r>
            <a:r>
              <a:rPr lang="sk-SK" sz="2000" b="1" baseline="30000" dirty="0"/>
              <a:t>+</a:t>
            </a:r>
            <a:r>
              <a:rPr lang="sk-SK" sz="2000" b="1" dirty="0"/>
              <a:t>] = </a:t>
            </a:r>
            <a:r>
              <a:rPr lang="sk-SK" sz="2000" b="1" dirty="0" smtClean="0"/>
              <a:t>10</a:t>
            </a:r>
            <a:r>
              <a:rPr lang="sk-SK" sz="2000" b="1" baseline="30000" dirty="0" smtClean="0"/>
              <a:t>-1 </a:t>
            </a:r>
            <a:r>
              <a:rPr lang="sk-SK" sz="2000" b="1" dirty="0" smtClean="0"/>
              <a:t>mol.dm</a:t>
            </a:r>
            <a:r>
              <a:rPr lang="sk-SK" sz="2000" b="1" baseline="30000" dirty="0" smtClean="0"/>
              <a:t>-3</a:t>
            </a:r>
            <a:r>
              <a:rPr lang="sk-SK" sz="2000" b="1" dirty="0" smtClean="0"/>
              <a:t>?  </a:t>
            </a:r>
          </a:p>
          <a:p>
            <a:r>
              <a:rPr lang="sk-SK" sz="2400" b="1" dirty="0" smtClean="0"/>
              <a:t>Ak </a:t>
            </a:r>
            <a:r>
              <a:rPr lang="sk-SK" sz="2400" b="1" dirty="0"/>
              <a:t>[H</a:t>
            </a:r>
            <a:r>
              <a:rPr lang="sk-SK" sz="2400" b="1" baseline="-25000" dirty="0"/>
              <a:t>3</a:t>
            </a:r>
            <a:r>
              <a:rPr lang="sk-SK" sz="2400" b="1" dirty="0"/>
              <a:t>O</a:t>
            </a:r>
            <a:r>
              <a:rPr lang="sk-SK" sz="2400" b="1" baseline="30000" dirty="0"/>
              <a:t>+</a:t>
            </a:r>
            <a:r>
              <a:rPr lang="sk-SK" sz="2400" b="1" dirty="0"/>
              <a:t>] = </a:t>
            </a:r>
            <a:r>
              <a:rPr lang="sk-SK" sz="2400" b="1" dirty="0" smtClean="0"/>
              <a:t>10</a:t>
            </a:r>
            <a:r>
              <a:rPr lang="sk-SK" sz="2400" b="1" baseline="30000" dirty="0" smtClean="0"/>
              <a:t>-1  </a:t>
            </a:r>
            <a:r>
              <a:rPr lang="sk-SK" sz="2400" b="1" dirty="0" smtClean="0"/>
              <a:t>  potom  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pH </a:t>
            </a:r>
            <a:r>
              <a:rPr lang="sk-SK" sz="2400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-log (10</a:t>
            </a:r>
            <a:r>
              <a:rPr lang="sk-SK" sz="2400" b="1" baseline="30000" dirty="0" smtClean="0">
                <a:solidFill>
                  <a:schemeClr val="accent1">
                    <a:lumMod val="50000"/>
                  </a:schemeClr>
                </a:solidFill>
              </a:rPr>
              <a:t>-1</a:t>
            </a:r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</a:rPr>
              <a:t>) = 1        pH= 1   </a:t>
            </a:r>
          </a:p>
          <a:p>
            <a:r>
              <a:rPr lang="sk-SK" b="1" dirty="0"/>
              <a:t>		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1115616" y="1196752"/>
            <a:ext cx="7289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stupnica čísel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na indikátorovom papieriku od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0 po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___12___ 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!!!!!!</a:t>
            </a:r>
            <a:endParaRPr lang="sk-S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https://img.vrabciak.sk/filter/400w/upload/product/images/804b06cc99b4dad32e108dbbef87b234bbdb65d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20844" r="9085" b="26024"/>
          <a:stretch/>
        </p:blipFill>
        <p:spPr bwMode="auto">
          <a:xfrm>
            <a:off x="2411760" y="1588271"/>
            <a:ext cx="4570594" cy="153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629983" y="3501008"/>
            <a:ext cx="7632848" cy="12209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>
                <a:solidFill>
                  <a:schemeClr val="tx1"/>
                </a:solidFill>
              </a:rPr>
              <a:t>pH </a:t>
            </a:r>
            <a:r>
              <a:rPr lang="sk-SK" dirty="0" smtClean="0">
                <a:solidFill>
                  <a:schemeClr val="tx1"/>
                </a:solidFill>
              </a:rPr>
              <a:t>je záporný </a:t>
            </a:r>
            <a:r>
              <a:rPr lang="sk-SK" dirty="0">
                <a:solidFill>
                  <a:schemeClr val="tx1"/>
                </a:solidFill>
              </a:rPr>
              <a:t>dekadický </a:t>
            </a:r>
            <a:r>
              <a:rPr lang="sk-SK" dirty="0" smtClean="0">
                <a:solidFill>
                  <a:schemeClr val="tx1"/>
                </a:solidFill>
              </a:rPr>
              <a:t>logaritmus </a:t>
            </a:r>
            <a:r>
              <a:rPr lang="sk-SK" dirty="0">
                <a:solidFill>
                  <a:schemeClr val="tx1"/>
                </a:solidFill>
              </a:rPr>
              <a:t>koncentrácie </a:t>
            </a:r>
            <a:r>
              <a:rPr lang="sk-SK" dirty="0" err="1" smtClean="0">
                <a:solidFill>
                  <a:schemeClr val="tx1"/>
                </a:solidFill>
              </a:rPr>
              <a:t>oxóniových</a:t>
            </a:r>
            <a:r>
              <a:rPr lang="sk-SK" dirty="0" smtClean="0">
                <a:solidFill>
                  <a:schemeClr val="tx1"/>
                </a:solidFill>
              </a:rPr>
              <a:t> katiónov </a:t>
            </a:r>
            <a:endParaRPr lang="sk-SK" b="1" dirty="0">
              <a:solidFill>
                <a:schemeClr val="tx1"/>
              </a:solidFill>
            </a:endParaRPr>
          </a:p>
          <a:p>
            <a:r>
              <a:rPr lang="sk-SK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pH = -log [H</a:t>
            </a:r>
            <a:r>
              <a:rPr lang="sk-SK" sz="2800" b="1" baseline="-25000" dirty="0" smtClean="0">
                <a:solidFill>
                  <a:schemeClr val="tx1"/>
                </a:solidFill>
              </a:rPr>
              <a:t>3</a:t>
            </a:r>
            <a:r>
              <a:rPr lang="sk-SK" sz="2800" b="1" dirty="0" smtClean="0">
                <a:solidFill>
                  <a:schemeClr val="tx1"/>
                </a:solidFill>
              </a:rPr>
              <a:t>O</a:t>
            </a:r>
            <a:r>
              <a:rPr lang="sk-SK" sz="2800" b="1" baseline="30000" dirty="0" smtClean="0">
                <a:solidFill>
                  <a:schemeClr val="tx1"/>
                </a:solidFill>
              </a:rPr>
              <a:t>+</a:t>
            </a:r>
            <a:r>
              <a:rPr lang="sk-SK" sz="2800" b="1" dirty="0" smtClean="0">
                <a:solidFill>
                  <a:schemeClr val="tx1"/>
                </a:solidFill>
              </a:rPr>
              <a:t>]</a:t>
            </a:r>
            <a:endParaRPr lang="sk-SK" sz="2800" b="1" dirty="0">
              <a:solidFill>
                <a:schemeClr val="tx1"/>
              </a:solidFill>
            </a:endParaRPr>
          </a:p>
          <a:p>
            <a:pPr algn="ctr"/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6190246" y="3645024"/>
            <a:ext cx="15842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!!!</a:t>
            </a:r>
            <a:endParaRPr lang="sk-SK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61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47011"/>
              </p:ext>
            </p:extLst>
          </p:nvPr>
        </p:nvGraphicFramePr>
        <p:xfrm>
          <a:off x="0" y="1397001"/>
          <a:ext cx="7740348" cy="1887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  <a:gridCol w="645029"/>
              </a:tblGrid>
              <a:tr h="1094599">
                <a:tc>
                  <a:txBody>
                    <a:bodyPr/>
                    <a:lstStyle/>
                    <a:p>
                      <a:r>
                        <a:rPr lang="sk-SK" sz="1100" b="1" dirty="0" smtClean="0"/>
                        <a:t>H3O+</a:t>
                      </a:r>
                      <a:endParaRPr lang="sk-SK" sz="11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-1</a:t>
                      </a:r>
                      <a:endParaRPr lang="sk-SK" sz="1800" b="1" strike="noStrike" baseline="30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smtClean="0"/>
                        <a:t>10</a:t>
                      </a:r>
                      <a:r>
                        <a:rPr lang="sk-SK" sz="1800" b="1" strike="noStrike" baseline="30000" smtClean="0"/>
                        <a:t>-2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sz="1200" b="1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smtClean="0"/>
                        <a:t>10</a:t>
                      </a:r>
                      <a:r>
                        <a:rPr lang="sk-SK" sz="1800" b="1" strike="noStrike" baseline="30000" smtClean="0"/>
                        <a:t>-3</a:t>
                      </a:r>
                    </a:p>
                    <a:p>
                      <a:endParaRPr lang="sk-SK" sz="18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-4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-5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-6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-7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-8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 smtClean="0"/>
                        <a:t>10</a:t>
                      </a:r>
                      <a:r>
                        <a:rPr lang="sk-SK" sz="1800" b="1" strike="noStrike" baseline="30000" dirty="0" smtClean="0"/>
                        <a:t>-9</a:t>
                      </a:r>
                    </a:p>
                    <a:p>
                      <a:endParaRPr lang="sk-SK" sz="1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793384">
                <a:tc>
                  <a:txBody>
                    <a:bodyPr/>
                    <a:lstStyle/>
                    <a:p>
                      <a:r>
                        <a:rPr lang="sk-SK" sz="1100" b="1" dirty="0" smtClean="0"/>
                        <a:t>OH-</a:t>
                      </a:r>
                      <a:endParaRPr lang="sk-SK" sz="11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-13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-12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-11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-10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-9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-8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-7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95724"/>
              </p:ext>
            </p:extLst>
          </p:nvPr>
        </p:nvGraphicFramePr>
        <p:xfrm>
          <a:off x="7720797" y="1412776"/>
          <a:ext cx="140364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24"/>
                <a:gridCol w="701824"/>
              </a:tblGrid>
              <a:tr h="10551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-12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/>
                        <a:t>10</a:t>
                      </a:r>
                      <a:r>
                        <a:rPr lang="sk-SK" sz="1600" b="1" strike="noStrike" baseline="30000" dirty="0" smtClean="0"/>
                        <a:t>-13</a:t>
                      </a:r>
                    </a:p>
                    <a:p>
                      <a:endParaRPr lang="sk-SK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17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10</a:t>
                      </a:r>
                      <a:r>
                        <a:rPr lang="sk-SK" sz="2000" b="1" strike="noStrike" baseline="30000" dirty="0" smtClean="0"/>
                        <a:t>-2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10</a:t>
                      </a:r>
                      <a:r>
                        <a:rPr lang="sk-SK" sz="2000" b="1" strike="noStrike" baseline="30000" dirty="0" smtClean="0"/>
                        <a:t>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" name="Obdĺžnik 6"/>
          <p:cNvSpPr/>
          <p:nvPr/>
        </p:nvSpPr>
        <p:spPr>
          <a:xfrm>
            <a:off x="533655" y="332656"/>
            <a:ext cx="813690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Príklad: Aká je hodnota pH ak </a:t>
            </a:r>
            <a:r>
              <a:rPr lang="sk-SK" sz="2400" b="1" dirty="0">
                <a:solidFill>
                  <a:schemeClr val="tx1"/>
                </a:solidFill>
              </a:rPr>
              <a:t>[H</a:t>
            </a:r>
            <a:r>
              <a:rPr lang="sk-SK" sz="2400" b="1" baseline="-25000" dirty="0">
                <a:solidFill>
                  <a:schemeClr val="tx1"/>
                </a:solidFill>
              </a:rPr>
              <a:t>3</a:t>
            </a:r>
            <a:r>
              <a:rPr lang="sk-SK" sz="2400" b="1" dirty="0">
                <a:solidFill>
                  <a:schemeClr val="tx1"/>
                </a:solidFill>
              </a:rPr>
              <a:t>O</a:t>
            </a:r>
            <a:r>
              <a:rPr lang="sk-SK" sz="2400" b="1" baseline="30000" dirty="0">
                <a:solidFill>
                  <a:schemeClr val="tx1"/>
                </a:solidFill>
              </a:rPr>
              <a:t>+</a:t>
            </a:r>
            <a:r>
              <a:rPr lang="sk-SK" sz="2400" b="1" dirty="0">
                <a:solidFill>
                  <a:schemeClr val="tx1"/>
                </a:solidFill>
              </a:rPr>
              <a:t>] = </a:t>
            </a:r>
            <a:r>
              <a:rPr lang="sk-SK" sz="2400" b="1" dirty="0" smtClean="0">
                <a:solidFill>
                  <a:schemeClr val="tx1"/>
                </a:solidFill>
              </a:rPr>
              <a:t>10</a:t>
            </a:r>
            <a:r>
              <a:rPr lang="sk-SK" sz="2400" b="1" baseline="30000" dirty="0" smtClean="0">
                <a:solidFill>
                  <a:schemeClr val="tx1"/>
                </a:solidFill>
              </a:rPr>
              <a:t>-4 </a:t>
            </a:r>
            <a:r>
              <a:rPr lang="sk-SK" sz="2000" b="1" dirty="0" smtClean="0">
                <a:solidFill>
                  <a:schemeClr val="tx1"/>
                </a:solidFill>
              </a:rPr>
              <a:t>mol.dm</a:t>
            </a:r>
            <a:r>
              <a:rPr lang="sk-SK" sz="2000" b="1" baseline="30000" dirty="0" smtClean="0">
                <a:solidFill>
                  <a:schemeClr val="tx1"/>
                </a:solidFill>
              </a:rPr>
              <a:t>-3</a:t>
            </a:r>
            <a:r>
              <a:rPr lang="sk-SK" sz="2000" dirty="0" smtClean="0">
                <a:solidFill>
                  <a:schemeClr val="tx1"/>
                </a:solidFill>
              </a:rPr>
              <a:t> 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714916" y="3501008"/>
            <a:ext cx="791498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Odpoveď 3:  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1475656" y="4565204"/>
            <a:ext cx="5976664" cy="2088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dirty="0" smtClean="0">
                <a:solidFill>
                  <a:srgbClr val="002060"/>
                </a:solidFill>
              </a:rPr>
              <a:t>Ak: 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>
                <a:solidFill>
                  <a:srgbClr val="002060"/>
                </a:solidFill>
              </a:rPr>
              <a:t>pH = 7 – roztok je neutrálny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 smtClean="0">
                <a:solidFill>
                  <a:srgbClr val="002060"/>
                </a:solidFill>
              </a:rPr>
              <a:t>pH </a:t>
            </a:r>
            <a:r>
              <a:rPr lang="sk-SK" sz="2800" b="1" dirty="0">
                <a:solidFill>
                  <a:srgbClr val="002060"/>
                </a:solidFill>
              </a:rPr>
              <a:t>&lt; 7 – roztok je kyslý</a:t>
            </a:r>
            <a:endParaRPr lang="sk-SK" sz="2800" dirty="0">
              <a:solidFill>
                <a:srgbClr val="002060"/>
              </a:solidFill>
            </a:endParaRPr>
          </a:p>
          <a:p>
            <a:r>
              <a:rPr lang="sk-SK" sz="2800" b="1" dirty="0">
                <a:solidFill>
                  <a:srgbClr val="002060"/>
                </a:solidFill>
              </a:rPr>
              <a:t>pH &gt; 7 – roztok je zásaditý</a:t>
            </a:r>
            <a:endParaRPr lang="sk-SK" sz="2800" dirty="0">
              <a:solidFill>
                <a:srgbClr val="002060"/>
              </a:solidFill>
            </a:endParaRPr>
          </a:p>
          <a:p>
            <a:pPr algn="ctr"/>
            <a:endParaRPr lang="sk-SK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čiansky">
  <a:themeElements>
    <a:clrScheme name="Občiansky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bčiansky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403</TotalTime>
  <Words>699</Words>
  <Application>Microsoft Office PowerPoint</Application>
  <PresentationFormat>Prezentácia na obrazovke (4:3)</PresentationFormat>
  <Paragraphs>197</Paragraphs>
  <Slides>18</Slides>
  <Notes>1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0" baseType="lpstr">
      <vt:lpstr>Občiansky</vt:lpstr>
      <vt:lpstr>Rovnica</vt:lpstr>
      <vt:lpstr>IÓNOVÝ SÚČIN VODY</vt:lpstr>
      <vt:lpstr>Autoprotolýza</vt:lpstr>
      <vt:lpstr>Autoprotolýza vody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Príklady kyslých a zásaditých roztokov</vt:lpstr>
      <vt:lpstr>Indikátory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IÓNOVÝ SÚČIN VODY</dc:title>
  <dc:creator>Lýdia Dubajová</dc:creator>
  <cp:lastModifiedBy>spravca</cp:lastModifiedBy>
  <cp:revision>46</cp:revision>
  <dcterms:created xsi:type="dcterms:W3CDTF">2010-05-20T08:28:48Z</dcterms:created>
  <dcterms:modified xsi:type="dcterms:W3CDTF">2020-06-03T10:57:55Z</dcterms:modified>
</cp:coreProperties>
</file>