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61" r:id="rId8"/>
    <p:sldId id="259" r:id="rId9"/>
    <p:sldId id="260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17. 6. 2020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17. 6. 2020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17. 6. 2020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17. 6. 2020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17. 6. 2020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17. 6. 2020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17. 6. 2020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17. 6. 2020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17. 6. 2020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17. 6. 2020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F92E2F3-A957-4897-AE39-228CC061DCDB}" type="datetimeFigureOut">
              <a:rPr lang="sk-SK" smtClean="0"/>
              <a:t>17. 6. 2020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17. 6. 2020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 smtClean="0"/>
              <a:t>Mnohobunkovce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393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73279"/>
            <a:ext cx="7467600" cy="3979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15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1143000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925144"/>
          </a:xfrm>
        </p:spPr>
        <p:txBody>
          <a:bodyPr>
            <a:normAutofit fontScale="77500" lnSpcReduction="20000"/>
          </a:bodyPr>
          <a:lstStyle/>
          <a:p>
            <a:r>
              <a:rPr lang="sk-SK" dirty="0" smtClean="0"/>
              <a:t>Vznikli z </a:t>
            </a:r>
            <a:r>
              <a:rPr lang="sk-SK" dirty="0"/>
              <a:t>jednobunkových organizmov </a:t>
            </a:r>
            <a:r>
              <a:rPr lang="sk-SK" dirty="0" smtClean="0"/>
              <a:t>tvoriacich k</a:t>
            </a:r>
            <a:r>
              <a:rPr lang="pl-PL" dirty="0" smtClean="0"/>
              <a:t>olónie</a:t>
            </a:r>
          </a:p>
          <a:p>
            <a:r>
              <a:rPr lang="pl-PL" dirty="0" smtClean="0"/>
              <a:t>telo </a:t>
            </a:r>
            <a:r>
              <a:rPr lang="pl-PL" dirty="0"/>
              <a:t>je zložené z veľkého </a:t>
            </a:r>
            <a:r>
              <a:rPr lang="pl-PL" dirty="0" smtClean="0"/>
              <a:t>počtu </a:t>
            </a:r>
            <a:r>
              <a:rPr lang="sk-SK" dirty="0" smtClean="0"/>
              <a:t>buniek</a:t>
            </a:r>
            <a:r>
              <a:rPr lang="sk-SK" dirty="0"/>
              <a:t>, ktoré sú tvarovo aj </a:t>
            </a:r>
            <a:r>
              <a:rPr lang="sk-SK" dirty="0" smtClean="0"/>
              <a:t>funkčne diferencované </a:t>
            </a:r>
            <a:r>
              <a:rPr lang="sk-SK" dirty="0"/>
              <a:t>na </a:t>
            </a:r>
            <a:r>
              <a:rPr lang="sk-SK" dirty="0" smtClean="0"/>
              <a:t>rôzne funkcie</a:t>
            </a:r>
          </a:p>
          <a:p>
            <a:r>
              <a:rPr lang="sk-SK" dirty="0" smtClean="0"/>
              <a:t>Podľa </a:t>
            </a:r>
            <a:r>
              <a:rPr lang="sk-SK" dirty="0"/>
              <a:t>súmernosti tela a jeho stavby</a:t>
            </a:r>
          </a:p>
          <a:p>
            <a:r>
              <a:rPr lang="sk-SK" dirty="0" err="1"/>
              <a:t>mnohobunkovce</a:t>
            </a:r>
            <a:r>
              <a:rPr lang="sk-SK" dirty="0"/>
              <a:t> delíme </a:t>
            </a:r>
            <a:r>
              <a:rPr lang="sk-SK" dirty="0" smtClean="0"/>
              <a:t>na:</a:t>
            </a:r>
          </a:p>
          <a:p>
            <a:r>
              <a:rPr lang="sk-SK" b="1" dirty="0" err="1" smtClean="0"/>
              <a:t>dvojlistovce</a:t>
            </a:r>
            <a:r>
              <a:rPr lang="sk-SK" b="1" dirty="0" smtClean="0"/>
              <a:t> (</a:t>
            </a:r>
            <a:r>
              <a:rPr lang="sk-SK" b="1" dirty="0" err="1"/>
              <a:t>Diblastica</a:t>
            </a:r>
            <a:r>
              <a:rPr lang="sk-SK" b="1" dirty="0"/>
              <a:t>) </a:t>
            </a:r>
            <a:r>
              <a:rPr lang="sk-SK" dirty="0"/>
              <a:t>a </a:t>
            </a:r>
            <a:r>
              <a:rPr lang="sk-SK" b="1" dirty="0" err="1"/>
              <a:t>trojlistovce</a:t>
            </a:r>
            <a:r>
              <a:rPr lang="sk-SK" b="1" dirty="0"/>
              <a:t> (</a:t>
            </a:r>
            <a:r>
              <a:rPr lang="sk-SK" b="1" dirty="0" err="1"/>
              <a:t>Triblastica</a:t>
            </a:r>
            <a:r>
              <a:rPr lang="sk-SK" b="1" dirty="0"/>
              <a:t>).</a:t>
            </a:r>
          </a:p>
          <a:p>
            <a:r>
              <a:rPr lang="sk-SK" dirty="0" smtClean="0"/>
              <a:t>majú 2 zárodočné </a:t>
            </a:r>
            <a:r>
              <a:rPr lang="sk-SK" dirty="0" err="1" smtClean="0"/>
              <a:t>listy=vrstvy</a:t>
            </a:r>
            <a:r>
              <a:rPr lang="sk-SK" dirty="0" smtClean="0"/>
              <a:t> </a:t>
            </a:r>
          </a:p>
          <a:p>
            <a:r>
              <a:rPr lang="sk-SK" dirty="0" smtClean="0"/>
              <a:t>-vnútorný </a:t>
            </a:r>
            <a:r>
              <a:rPr lang="sk-SK" b="1" dirty="0" err="1"/>
              <a:t>endoderm</a:t>
            </a:r>
            <a:r>
              <a:rPr lang="sk-SK" b="1" dirty="0"/>
              <a:t> </a:t>
            </a:r>
            <a:r>
              <a:rPr lang="sk-SK" dirty="0" smtClean="0"/>
              <a:t>+ vonkajší </a:t>
            </a:r>
            <a:r>
              <a:rPr lang="sk-SK" b="1" dirty="0" err="1"/>
              <a:t>ektoderm</a:t>
            </a:r>
            <a:r>
              <a:rPr lang="sk-SK" b="1" dirty="0"/>
              <a:t>), </a:t>
            </a:r>
            <a:endParaRPr lang="sk-SK" b="1" dirty="0" smtClean="0"/>
          </a:p>
          <a:p>
            <a:r>
              <a:rPr lang="sk-SK" dirty="0" smtClean="0"/>
              <a:t>telo </a:t>
            </a:r>
            <a:r>
              <a:rPr lang="sk-SK" dirty="0"/>
              <a:t>je </a:t>
            </a:r>
            <a:r>
              <a:rPr lang="sk-SK" dirty="0" smtClean="0"/>
              <a:t>lúčovito súmerné</a:t>
            </a:r>
          </a:p>
          <a:p>
            <a:r>
              <a:rPr lang="sk-SK" b="1" dirty="0" err="1" smtClean="0"/>
              <a:t>Trojlistovce</a:t>
            </a:r>
            <a:r>
              <a:rPr lang="sk-SK" b="1" dirty="0" smtClean="0"/>
              <a:t> </a:t>
            </a:r>
            <a:r>
              <a:rPr lang="sk-SK" dirty="0"/>
              <a:t>tvoria tri</a:t>
            </a:r>
          </a:p>
          <a:p>
            <a:r>
              <a:rPr lang="sk-SK" dirty="0"/>
              <a:t>zárodočné vrstvy – </a:t>
            </a:r>
            <a:r>
              <a:rPr lang="sk-SK" b="1" dirty="0" err="1"/>
              <a:t>ektoderm</a:t>
            </a:r>
            <a:r>
              <a:rPr lang="sk-SK" b="1" dirty="0"/>
              <a:t>, </a:t>
            </a:r>
            <a:r>
              <a:rPr lang="sk-SK" b="1" dirty="0" err="1"/>
              <a:t>mezoderm</a:t>
            </a:r>
            <a:endParaRPr lang="sk-SK" b="1" dirty="0"/>
          </a:p>
          <a:p>
            <a:r>
              <a:rPr lang="sk-SK" dirty="0"/>
              <a:t>a </a:t>
            </a:r>
            <a:r>
              <a:rPr lang="sk-SK" b="1" dirty="0" err="1"/>
              <a:t>endoderm</a:t>
            </a:r>
            <a:r>
              <a:rPr lang="sk-SK" b="1" dirty="0"/>
              <a:t>.</a:t>
            </a:r>
            <a:endParaRPr lang="sk-SK" dirty="0"/>
          </a:p>
          <a:p>
            <a:pPr marL="36576" indent="0">
              <a:buNone/>
            </a:pPr>
            <a:r>
              <a:rPr lang="sk-SK" b="1" dirty="0" smtClean="0"/>
              <a:t>     Telo je dvojstranne (</a:t>
            </a:r>
            <a:r>
              <a:rPr lang="sk-SK" b="1" dirty="0"/>
              <a:t>bilaterálne) </a:t>
            </a:r>
            <a:r>
              <a:rPr lang="sk-SK" b="1" dirty="0" smtClean="0"/>
              <a:t>súmerné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8080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b="1" dirty="0"/>
              <a:t>Rohy </a:t>
            </a:r>
            <a:r>
              <a:rPr lang="sk-SK" dirty="0"/>
              <a:t>sú tvorené rohovinovou časťou, ktorá nasadá na kostený násadec vyrastajúci z čelovej kosti (tzv. </a:t>
            </a:r>
            <a:r>
              <a:rPr lang="sk-SK" dirty="0" err="1"/>
              <a:t>tulec</a:t>
            </a:r>
            <a:r>
              <a:rPr lang="sk-SK" dirty="0"/>
              <a:t>), medzi ktorými je </a:t>
            </a:r>
            <a:r>
              <a:rPr lang="sk-SK" dirty="0" err="1"/>
              <a:t>zamša</a:t>
            </a:r>
            <a:r>
              <a:rPr lang="sk-SK" dirty="0"/>
              <a:t> s cievami a nervami, takže ich poranenie je bolestivé. Vlastné rohy sú </a:t>
            </a:r>
            <a:r>
              <a:rPr lang="sk-SK" dirty="0" err="1"/>
              <a:t>ektodermálneho</a:t>
            </a:r>
            <a:r>
              <a:rPr lang="sk-SK" dirty="0"/>
              <a:t> pôvodu. Sú duté, rôzne pokrútené, zvyčajne sa ale nevetvia (pozri však </a:t>
            </a:r>
            <a:r>
              <a:rPr lang="sk-SK" dirty="0" err="1"/>
              <a:t>vidloroh</a:t>
            </a:r>
            <a:r>
              <a:rPr lang="sk-SK" dirty="0"/>
              <a:t> americký </a:t>
            </a:r>
            <a:r>
              <a:rPr lang="sk-SK" i="1" dirty="0" err="1"/>
              <a:t>Antilocarpa</a:t>
            </a:r>
            <a:r>
              <a:rPr lang="sk-SK" i="1" dirty="0"/>
              <a:t> </a:t>
            </a:r>
            <a:r>
              <a:rPr lang="sk-SK" i="1" dirty="0" err="1"/>
              <a:t>americana</a:t>
            </a:r>
            <a:r>
              <a:rPr lang="sk-SK" dirty="0"/>
              <a:t>, obr. 5) a po celý život dorastajú, t.j. majitelia ich nezhadzujú. Rastú pritom odspodu, takže najstaršia časť je vždy navrchu (obr. 6). Rohy sú charakteristické pre </a:t>
            </a:r>
            <a:r>
              <a:rPr lang="sk-SK" dirty="0" err="1"/>
              <a:t>turovité</a:t>
            </a:r>
            <a:r>
              <a:rPr lang="sk-SK" dirty="0"/>
              <a:t>, </a:t>
            </a:r>
            <a:r>
              <a:rPr lang="sk-SK" dirty="0" err="1"/>
              <a:t>nosorožcovité</a:t>
            </a:r>
            <a:r>
              <a:rPr lang="sk-SK" dirty="0"/>
              <a:t> a </a:t>
            </a:r>
            <a:r>
              <a:rPr lang="sk-SK" dirty="0" err="1"/>
              <a:t>vidlorohovité</a:t>
            </a:r>
            <a:r>
              <a:rPr lang="sk-SK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963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b="1" dirty="0"/>
              <a:t>Parohy </a:t>
            </a:r>
            <a:r>
              <a:rPr lang="sk-SK" dirty="0"/>
              <a:t>vznikajú kostnatením </a:t>
            </a:r>
            <a:r>
              <a:rPr lang="sk-SK" dirty="0" err="1"/>
              <a:t>zamše</a:t>
            </a:r>
            <a:r>
              <a:rPr lang="sk-SK" dirty="0"/>
              <a:t>, sú teda </a:t>
            </a:r>
            <a:r>
              <a:rPr lang="sk-SK" dirty="0" err="1"/>
              <a:t>mezodermálneho</a:t>
            </a:r>
            <a:r>
              <a:rPr lang="sk-SK" dirty="0"/>
              <a:t> pôvodu. Patria k najrýchlejšie rastúcim kostiam živočíchov. Vyrastajú z </a:t>
            </a:r>
            <a:r>
              <a:rPr lang="sk-SK" dirty="0" err="1"/>
              <a:t>pučnice</a:t>
            </a:r>
            <a:r>
              <a:rPr lang="sk-SK" dirty="0"/>
              <a:t>, čo je vlastne výbežok čelovej kosti. Parohy prirastajú zvrchu, takže najstaršia časť zostáva vždy pri </a:t>
            </a:r>
            <a:r>
              <a:rPr lang="sk-SK" dirty="0" err="1"/>
              <a:t>pučnici</a:t>
            </a:r>
            <a:r>
              <a:rPr lang="sk-SK" dirty="0"/>
              <a:t> (obr. 7). Parohy nie sú duté, bývajú rozkonárené (jednoduché sú len v prvom roku vývoja) a ich majitelia ich v dôsledku rozpadu kostného tkaniva (</a:t>
            </a:r>
            <a:r>
              <a:rPr lang="sk-SK" i="1" dirty="0" err="1"/>
              <a:t>osteolýzy</a:t>
            </a:r>
            <a:r>
              <a:rPr lang="sk-SK" dirty="0"/>
              <a:t>) pravidelne zhadzujú. Parohy sú charakteristické len pre samce </a:t>
            </a:r>
            <a:r>
              <a:rPr lang="sk-SK" dirty="0" err="1"/>
              <a:t>jeleňovitých</a:t>
            </a:r>
            <a:r>
              <a:rPr lang="sk-SK" dirty="0"/>
              <a:t> s výnimkou soba arktického (</a:t>
            </a:r>
            <a:r>
              <a:rPr lang="sk-SK" i="1" dirty="0" err="1"/>
              <a:t>Rangifer</a:t>
            </a:r>
            <a:r>
              <a:rPr lang="sk-SK" i="1" dirty="0"/>
              <a:t> </a:t>
            </a:r>
            <a:r>
              <a:rPr lang="sk-SK" i="1" dirty="0" err="1"/>
              <a:t>tarandus</a:t>
            </a:r>
            <a:r>
              <a:rPr lang="sk-SK" dirty="0"/>
              <a:t>), u ktorého parohy majú obe pohlavia, hoci u samíc sú menšie. </a:t>
            </a:r>
          </a:p>
        </p:txBody>
      </p:sp>
    </p:spTree>
    <p:extLst>
      <p:ext uri="{BB962C8B-B14F-4D97-AF65-F5344CB8AC3E}">
        <p14:creationId xmlns:p14="http://schemas.microsoft.com/office/powerpoint/2010/main" val="47552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6" t="22212" r="27002" b="17697"/>
          <a:stretch/>
        </p:blipFill>
        <p:spPr bwMode="auto">
          <a:xfrm>
            <a:off x="886264" y="2757268"/>
            <a:ext cx="5022167" cy="2391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25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k-SK" dirty="0" smtClean="0"/>
              <a:t>Vznikli z </a:t>
            </a:r>
            <a:r>
              <a:rPr lang="sk-SK" dirty="0"/>
              <a:t>jednobunkových organizmov tvoriacich</a:t>
            </a:r>
          </a:p>
          <a:p>
            <a:r>
              <a:rPr lang="pl-PL" dirty="0" smtClean="0"/>
              <a:t>Kolónie</a:t>
            </a:r>
          </a:p>
          <a:p>
            <a:r>
              <a:rPr lang="pl-PL" dirty="0" smtClean="0"/>
              <a:t>telo zložené </a:t>
            </a:r>
            <a:r>
              <a:rPr lang="pl-PL" dirty="0"/>
              <a:t>z veľkého </a:t>
            </a:r>
            <a:r>
              <a:rPr lang="pl-PL" dirty="0" smtClean="0"/>
              <a:t>počtu </a:t>
            </a:r>
            <a:r>
              <a:rPr lang="sk-SK" dirty="0" smtClean="0"/>
              <a:t>buniek</a:t>
            </a:r>
            <a:r>
              <a:rPr lang="sk-SK" dirty="0"/>
              <a:t>, ktoré sú tvarovo aj funkčne</a:t>
            </a:r>
          </a:p>
          <a:p>
            <a:r>
              <a:rPr lang="sk-SK" dirty="0"/>
              <a:t>diferencované na vykonávanie </a:t>
            </a:r>
            <a:r>
              <a:rPr lang="sk-SK" dirty="0" smtClean="0"/>
              <a:t>určitých funkcií</a:t>
            </a:r>
          </a:p>
          <a:p>
            <a:pPr marL="36576" indent="0">
              <a:buNone/>
            </a:pPr>
            <a:r>
              <a:rPr lang="sk-SK" dirty="0" smtClean="0"/>
              <a:t>podľa </a:t>
            </a:r>
            <a:r>
              <a:rPr lang="sk-SK" dirty="0"/>
              <a:t>súmernosti tela a jeho </a:t>
            </a:r>
            <a:r>
              <a:rPr lang="sk-SK" dirty="0" smtClean="0"/>
              <a:t>stavby ich delíme </a:t>
            </a:r>
            <a:r>
              <a:rPr lang="sk-SK" dirty="0"/>
              <a:t>na </a:t>
            </a:r>
            <a:endParaRPr lang="sk-SK" dirty="0" smtClean="0"/>
          </a:p>
          <a:p>
            <a:pPr marL="550926" indent="-514350">
              <a:buAutoNum type="arabicPeriod"/>
            </a:pPr>
            <a:r>
              <a:rPr lang="sk-SK" b="1" dirty="0" err="1" smtClean="0"/>
              <a:t>Dvojlistovce</a:t>
            </a:r>
            <a:r>
              <a:rPr lang="sk-SK" b="1" dirty="0" smtClean="0"/>
              <a:t> (</a:t>
            </a:r>
            <a:r>
              <a:rPr lang="sk-SK" b="1" dirty="0" err="1" smtClean="0"/>
              <a:t>Diblastica</a:t>
            </a:r>
            <a:r>
              <a:rPr lang="sk-SK" b="1" dirty="0"/>
              <a:t>) </a:t>
            </a:r>
            <a:endParaRPr lang="sk-SK" b="1" dirty="0" smtClean="0"/>
          </a:p>
          <a:p>
            <a:pPr marL="550926" indent="-514350">
              <a:buAutoNum type="arabicPeriod"/>
            </a:pPr>
            <a:r>
              <a:rPr lang="sk-SK" b="1" dirty="0" err="1" smtClean="0"/>
              <a:t>Trojlistovce</a:t>
            </a:r>
            <a:r>
              <a:rPr lang="sk-SK" b="1" dirty="0" smtClean="0"/>
              <a:t> </a:t>
            </a:r>
            <a:r>
              <a:rPr lang="sk-SK" b="1" dirty="0"/>
              <a:t>(</a:t>
            </a:r>
            <a:r>
              <a:rPr lang="sk-SK" b="1" dirty="0" err="1"/>
              <a:t>Triblastica</a:t>
            </a:r>
            <a:r>
              <a:rPr lang="sk-SK" b="1" dirty="0" smtClean="0"/>
              <a:t>)</a:t>
            </a:r>
          </a:p>
          <a:p>
            <a:pPr marL="36576" indent="0">
              <a:buNone/>
            </a:pPr>
            <a:endParaRPr lang="sk-SK" b="1" dirty="0"/>
          </a:p>
          <a:p>
            <a:r>
              <a:rPr lang="sk-SK" b="1" dirty="0"/>
              <a:t>U </a:t>
            </a:r>
            <a:r>
              <a:rPr lang="sk-SK" b="1" dirty="0" err="1"/>
              <a:t>dvojlistovcov</a:t>
            </a:r>
            <a:r>
              <a:rPr lang="sk-SK" b="1" dirty="0"/>
              <a:t> </a:t>
            </a:r>
            <a:r>
              <a:rPr lang="sk-SK" dirty="0"/>
              <a:t>telo je </a:t>
            </a:r>
            <a:r>
              <a:rPr lang="sk-SK" dirty="0" smtClean="0"/>
              <a:t>lúčovito súmerné = radiálne</a:t>
            </a:r>
            <a:endParaRPr lang="sk-SK" dirty="0"/>
          </a:p>
          <a:p>
            <a:r>
              <a:rPr lang="sk-SK" dirty="0" smtClean="0"/>
              <a:t>vyvíjajú sa 2 zárodočné vrstvy (listy) </a:t>
            </a:r>
            <a:r>
              <a:rPr lang="sk-SK" dirty="0"/>
              <a:t>(</a:t>
            </a:r>
            <a:r>
              <a:rPr lang="sk-SK" dirty="0" smtClean="0"/>
              <a:t>vnútorná = </a:t>
            </a:r>
            <a:r>
              <a:rPr lang="sk-SK" b="1" dirty="0" err="1"/>
              <a:t>endoderm</a:t>
            </a:r>
            <a:r>
              <a:rPr lang="sk-SK" b="1" dirty="0"/>
              <a:t> </a:t>
            </a:r>
            <a:r>
              <a:rPr lang="sk-SK" dirty="0" smtClean="0"/>
              <a:t>a vonkajšia = </a:t>
            </a:r>
            <a:r>
              <a:rPr lang="sk-SK" b="1" dirty="0" err="1"/>
              <a:t>ektoderm</a:t>
            </a:r>
            <a:r>
              <a:rPr lang="sk-SK" b="1" dirty="0" smtClean="0"/>
              <a:t>)</a:t>
            </a:r>
          </a:p>
          <a:p>
            <a:r>
              <a:rPr lang="sk-SK" b="1" dirty="0" err="1" smtClean="0"/>
              <a:t>Trojlistovce</a:t>
            </a:r>
            <a:r>
              <a:rPr lang="sk-SK" b="1" dirty="0" smtClean="0"/>
              <a:t> – telo je dvojstranne súmerné = bilaterálne </a:t>
            </a:r>
          </a:p>
          <a:p>
            <a:r>
              <a:rPr lang="sk-SK" dirty="0" smtClean="0"/>
              <a:t>tvoria tri zárodočné </a:t>
            </a:r>
            <a:r>
              <a:rPr lang="sk-SK" dirty="0"/>
              <a:t>vrstvy – </a:t>
            </a:r>
            <a:r>
              <a:rPr lang="sk-SK" b="1" dirty="0" err="1"/>
              <a:t>ektoderm</a:t>
            </a:r>
            <a:r>
              <a:rPr lang="sk-SK" b="1" dirty="0"/>
              <a:t>, </a:t>
            </a:r>
            <a:r>
              <a:rPr lang="sk-SK" b="1" dirty="0" err="1"/>
              <a:t>mezoderm</a:t>
            </a:r>
            <a:endParaRPr lang="sk-SK" b="1" dirty="0"/>
          </a:p>
          <a:p>
            <a:r>
              <a:rPr lang="sk-SK" dirty="0"/>
              <a:t>a </a:t>
            </a:r>
            <a:r>
              <a:rPr lang="sk-SK" b="1" dirty="0" err="1"/>
              <a:t>endoderm</a:t>
            </a:r>
            <a:r>
              <a:rPr lang="sk-SK" b="1" dirty="0"/>
              <a:t>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2542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7" t="24333" r="46029" b="28654"/>
          <a:stretch/>
        </p:blipFill>
        <p:spPr bwMode="auto">
          <a:xfrm>
            <a:off x="107504" y="116632"/>
            <a:ext cx="6432057" cy="378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43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sk-SK" dirty="0"/>
          </a:p>
          <a:p>
            <a:r>
              <a:rPr lang="sk-SK" dirty="0"/>
              <a:t>orgány </a:t>
            </a:r>
            <a:r>
              <a:rPr lang="sk-SK" b="1" dirty="0" err="1"/>
              <a:t>ektodermálneho</a:t>
            </a:r>
            <a:r>
              <a:rPr lang="sk-SK" b="1" dirty="0"/>
              <a:t> </a:t>
            </a:r>
            <a:r>
              <a:rPr lang="sk-SK" dirty="0"/>
              <a:t>pôvodu: pokožka a jej deriváty, nervová sústava, zmyslová sústava, u bezstavovcov aj dýchacie, vylučovacie (hmyz) a tráviace orgány (okrem žalúdka </a:t>
            </a:r>
            <a:r>
              <a:rPr lang="sk-SK" dirty="0" err="1"/>
              <a:t>prvoústovcov</a:t>
            </a:r>
            <a:r>
              <a:rPr lang="sk-SK" dirty="0"/>
              <a:t>), </a:t>
            </a:r>
          </a:p>
          <a:p>
            <a:r>
              <a:rPr lang="sk-SK" dirty="0"/>
              <a:t> orgány </a:t>
            </a:r>
            <a:r>
              <a:rPr lang="sk-SK" b="1" dirty="0" err="1"/>
              <a:t>mezodermálneho</a:t>
            </a:r>
            <a:r>
              <a:rPr lang="sk-SK" b="1" dirty="0"/>
              <a:t> </a:t>
            </a:r>
            <a:r>
              <a:rPr lang="sk-SK" dirty="0"/>
              <a:t>pôvodu: oporná sústava, svaly, obehová sústava, vylučovacia sústava, pohlavná sústava, </a:t>
            </a:r>
          </a:p>
          <a:p>
            <a:r>
              <a:rPr lang="sk-SK" dirty="0"/>
              <a:t> orgány </a:t>
            </a:r>
            <a:r>
              <a:rPr lang="sk-SK" b="1" dirty="0" err="1"/>
              <a:t>endodermálneho</a:t>
            </a:r>
            <a:r>
              <a:rPr lang="sk-SK" b="1" dirty="0"/>
              <a:t> </a:t>
            </a:r>
            <a:r>
              <a:rPr lang="sk-SK" dirty="0"/>
              <a:t>pôvodu: tráviaca sústava (okrem ústnej a análnej časti, ktoré sú </a:t>
            </a:r>
            <a:r>
              <a:rPr lang="sk-SK" dirty="0" err="1"/>
              <a:t>ektodermálneho</a:t>
            </a:r>
            <a:r>
              <a:rPr lang="sk-SK" dirty="0"/>
              <a:t> pôvodu), tráviace žľazy a dýchacia sústava u </a:t>
            </a:r>
            <a:r>
              <a:rPr lang="sk-SK" dirty="0" err="1"/>
              <a:t>druhoústovcov</a:t>
            </a:r>
            <a:r>
              <a:rPr lang="sk-SK" dirty="0"/>
              <a:t>. </a:t>
            </a:r>
          </a:p>
          <a:p>
            <a:endParaRPr lang="sk-SK" dirty="0"/>
          </a:p>
        </p:txBody>
      </p:sp>
      <p:sp>
        <p:nvSpPr>
          <p:cNvPr id="4" name="AutoShape 2" descr="Untitle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211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2" t="23979" r="21538" b="27948"/>
          <a:stretch/>
        </p:blipFill>
        <p:spPr bwMode="auto">
          <a:xfrm>
            <a:off x="70106" y="1700808"/>
            <a:ext cx="9052684" cy="3265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57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ký">
  <a:themeElements>
    <a:clrScheme name="Technický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92</TotalTime>
  <Words>444</Words>
  <Application>Microsoft Office PowerPoint</Application>
  <PresentationFormat>Prezentácia na obrazovke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Technický</vt:lpstr>
      <vt:lpstr>Mnohobunkovce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Mnohobunkovce</dc:title>
  <dc:creator>spravca</dc:creator>
  <cp:lastModifiedBy>spravca</cp:lastModifiedBy>
  <cp:revision>5</cp:revision>
  <dcterms:created xsi:type="dcterms:W3CDTF">2020-06-15T19:44:06Z</dcterms:created>
  <dcterms:modified xsi:type="dcterms:W3CDTF">2020-06-17T16:39:31Z</dcterms:modified>
</cp:coreProperties>
</file>