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75" d="100"/>
          <a:sy n="75" d="100"/>
        </p:scale>
        <p:origin x="-3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14A7-7E8F-4F11-B275-5CA3A0F5586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603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13. 6. 2018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ioplyn.wbl.sk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cc-international.com/sk/innovationen/energie/" TargetMode="External"/><Relationship Id="rId3" Type="http://schemas.openxmlformats.org/officeDocument/2006/relationships/hyperlink" Target="http://www.priateliazeme.sk/cepa/eportal/princip-vyroby-energie-z-biomasy/vyroba-energie-biochemickou-premenou-biomasy/anaerobna-fermentacia-vyroba-bioplynu" TargetMode="External"/><Relationship Id="rId7" Type="http://schemas.openxmlformats.org/officeDocument/2006/relationships/hyperlink" Target="http://newton.cnice.mec.es/materiales_didacticos/energia/biomasa.htm" TargetMode="External"/><Relationship Id="rId2" Type="http://schemas.openxmlformats.org/officeDocument/2006/relationships/hyperlink" Target="http://www.bioodpady.sk/anaerobna-digescia/bioplyn-a-jeho-vyuziti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ekule.science.upjs.sk/chemia/digitalna_kniznica/assets/data/Fosilne%20zdroje%20energie.pdf" TargetMode="External"/><Relationship Id="rId5" Type="http://schemas.openxmlformats.org/officeDocument/2006/relationships/hyperlink" Target="http://brokenfixit.com/house-clipart/" TargetMode="External"/><Relationship Id="rId4" Type="http://schemas.openxmlformats.org/officeDocument/2006/relationships/hyperlink" Target="http://www.infovek.sk/predmety/biologia/seminar/energia.ph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Nadpis 2">
            <a:extLst>
              <a:ext uri="{FF2B5EF4-FFF2-40B4-BE49-F238E27FC236}">
                <a16:creationId xmlns:a16="http://schemas.microsoft.com/office/drawing/2014/main" xmlns="" id="{497D31C0-2E34-4E83-B3AE-F06C610AD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760" y="3771900"/>
            <a:ext cx="7772400" cy="890331"/>
          </a:xfrm>
        </p:spPr>
        <p:txBody>
          <a:bodyPr/>
          <a:lstStyle/>
          <a:p>
            <a:r>
              <a:rPr lang="sk-SK" sz="4800" dirty="0" smtClean="0"/>
              <a:t>Zdroje uhľovodíkov - nie je všetko zlato, čo sa blyští</a:t>
            </a:r>
            <a:endParaRPr lang="sk-SK" sz="4800" dirty="0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xmlns="" id="{EDE5F767-E0BC-4DC4-89E8-81993560B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00" y="5033319"/>
            <a:ext cx="3837803" cy="381000"/>
          </a:xfrm>
        </p:spPr>
        <p:txBody>
          <a:bodyPr/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82983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                  ÚLOHA 4: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5950" y="1203325"/>
            <a:ext cx="7886700" cy="4351338"/>
          </a:xfrm>
        </p:spPr>
        <p:txBody>
          <a:bodyPr/>
          <a:lstStyle/>
          <a:p>
            <a:pPr algn="just">
              <a:buNone/>
            </a:pPr>
            <a:r>
              <a:rPr lang="sk-SK" sz="3200" dirty="0" smtClean="0"/>
              <a:t>   Zemný plyn je bezfarebná ­_plynná____ zmes uhľovodíkov. Veľmi často sa vyskytuje nad ložiskom ropy. Hlavnú zložku zemného plynu tvorí prvý </a:t>
            </a:r>
            <a:r>
              <a:rPr lang="sk-SK" sz="3200" dirty="0" err="1" smtClean="0"/>
              <a:t>alkán</a:t>
            </a:r>
            <a:r>
              <a:rPr lang="sk-SK" sz="3200" dirty="0" smtClean="0"/>
              <a:t> -__________(až 95 %). Ďalšími zložkami zemného plynu sú C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H</a:t>
            </a:r>
            <a:r>
              <a:rPr lang="sk-SK" sz="3200" baseline="-25000" dirty="0" smtClean="0"/>
              <a:t>6 </a:t>
            </a:r>
            <a:r>
              <a:rPr lang="sk-SK" sz="3200" dirty="0" smtClean="0"/>
              <a:t>_______, propán a CH</a:t>
            </a:r>
            <a:r>
              <a:rPr lang="sk-SK" sz="3200" baseline="-25000" dirty="0" smtClean="0"/>
              <a:t>3</a:t>
            </a:r>
            <a:r>
              <a:rPr lang="sk-SK" sz="3200" dirty="0" smtClean="0"/>
              <a:t>CH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CH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CH</a:t>
            </a:r>
            <a:r>
              <a:rPr lang="sk-SK" sz="3200" baseline="-25000" dirty="0" smtClean="0"/>
              <a:t>3</a:t>
            </a:r>
            <a:r>
              <a:rPr lang="sk-SK" sz="3200" dirty="0" smtClean="0"/>
              <a:t>______________ a anorganické plyny CO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 a </a:t>
            </a:r>
            <a:r>
              <a:rPr lang="sk-SK" sz="3200" dirty="0" err="1" smtClean="0"/>
              <a:t>sulfán</a:t>
            </a:r>
            <a:r>
              <a:rPr lang="sk-SK" sz="3200" dirty="0" smtClean="0"/>
              <a:t>.  Využíva sa v domácnosti najmä pri ______________a  na _____________. Ľahko vybuchuje a môže spôsobiť udusenie. </a:t>
            </a:r>
          </a:p>
          <a:p>
            <a:endParaRPr lang="sk-SK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3750" y="962026"/>
            <a:ext cx="7886700" cy="1325563"/>
          </a:xfrm>
        </p:spPr>
        <p:txBody>
          <a:bodyPr/>
          <a:lstStyle/>
          <a:p>
            <a:r>
              <a:rPr lang="sk-SK" b="1" dirty="0" smtClean="0"/>
              <a:t>Problémová úloha: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17550" y="1800225"/>
            <a:ext cx="7886700" cy="4351338"/>
          </a:xfrm>
        </p:spPr>
        <p:txBody>
          <a:bodyPr/>
          <a:lstStyle/>
          <a:p>
            <a:pPr algn="just"/>
            <a:r>
              <a:rPr lang="sk-SK" dirty="0" smtClean="0"/>
              <a:t>Ako je možné, že zemný plyn je bez zápachu a pri jeho unikaní ho cítime? Aký to má praktický význam?  </a:t>
            </a:r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___pridávajú  sa k nemu </a:t>
            </a:r>
            <a:r>
              <a:rPr lang="sk-SK" dirty="0" err="1" smtClean="0"/>
              <a:t>tioly</a:t>
            </a:r>
            <a:r>
              <a:rPr lang="sk-SK" dirty="0" smtClean="0"/>
              <a:t> sírne zlúčeniny  _____________________________________</a:t>
            </a:r>
          </a:p>
          <a:p>
            <a:r>
              <a:rPr lang="sk-SK" dirty="0" smtClean="0"/>
              <a:t>Praktický význam: __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z dôvodu bezpečnosti - pre ľahšiu detekciu, identifikácia a signalizácia úniku</a:t>
            </a:r>
            <a:r>
              <a:rPr lang="sk-SK" dirty="0" smtClean="0"/>
              <a:t>__</a:t>
            </a:r>
            <a:endParaRPr lang="sk-SK" dirty="0"/>
          </a:p>
        </p:txBody>
      </p:sp>
      <p:pic>
        <p:nvPicPr>
          <p:cNvPr id="4" name="Obrázok 3" descr="HEUREKÁ! (U&amp;zcaron; to mám!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531" y="1008743"/>
            <a:ext cx="440550" cy="101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55600" y="2108200"/>
            <a:ext cx="8788400" cy="1130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sk-SK" dirty="0" smtClean="0"/>
              <a:t>                                 ÚLOHA 5: </a:t>
            </a:r>
            <a:br>
              <a:rPr lang="sk-SK" dirty="0" smtClean="0"/>
            </a:br>
            <a:r>
              <a:rPr lang="sk-SK" sz="2800" i="1" dirty="0" smtClean="0"/>
              <a:t>Zapíšte a vyrovnajte chemickú reakciu spaľovania metánu. 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30200" y="1825625"/>
            <a:ext cx="8813800" cy="4351338"/>
          </a:xfrm>
        </p:spPr>
        <p:txBody>
          <a:bodyPr/>
          <a:lstStyle/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CH</a:t>
            </a:r>
            <a:r>
              <a:rPr lang="sk-SK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4000" dirty="0" smtClean="0"/>
              <a:t>(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sk-SK" sz="4000" dirty="0" smtClean="0"/>
              <a:t>)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4000" dirty="0" smtClean="0"/>
              <a:t>+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2O</a:t>
            </a:r>
            <a:r>
              <a:rPr lang="sk-SK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4000" dirty="0" smtClean="0"/>
              <a:t>(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sk-SK" sz="4000" dirty="0" smtClean="0"/>
              <a:t>)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    CO</a:t>
            </a:r>
            <a:r>
              <a:rPr lang="sk-SK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4000" dirty="0" smtClean="0"/>
              <a:t>(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sk-SK" sz="4000" dirty="0" smtClean="0"/>
              <a:t>)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4000" dirty="0" smtClean="0"/>
              <a:t>+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 2H</a:t>
            </a:r>
            <a:r>
              <a:rPr lang="sk-SK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O </a:t>
            </a:r>
            <a:r>
              <a:rPr lang="sk-SK" sz="4000" dirty="0" smtClean="0"/>
              <a:t>(</a:t>
            </a:r>
            <a:r>
              <a:rPr lang="sk-SK" sz="4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sk-SK" sz="4000" dirty="0" smtClean="0"/>
              <a:t>) + E</a:t>
            </a:r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dirty="0" smtClean="0"/>
              <a:t>Uvedená chemická reakcia je (zakrúžkujte):   </a:t>
            </a:r>
          </a:p>
          <a:p>
            <a:pPr algn="ctr">
              <a:buNone/>
            </a:pPr>
            <a:r>
              <a:rPr lang="sk-SK" dirty="0" smtClean="0"/>
              <a:t>     ENDOTERMICKÁ </a:t>
            </a:r>
            <a:r>
              <a:rPr lang="sk-SK" b="1" dirty="0" smtClean="0"/>
              <a:t>/ </a:t>
            </a:r>
            <a:r>
              <a:rPr lang="sk-SK" dirty="0" smtClean="0"/>
              <a:t>EXOTERMICKÁ </a:t>
            </a:r>
            <a:r>
              <a:rPr lang="sk-SK" b="1" dirty="0" smtClean="0"/>
              <a:t>  </a:t>
            </a:r>
            <a:r>
              <a:rPr lang="sk-SK" dirty="0" smtClean="0"/>
              <a:t>  </a:t>
            </a:r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5130800" y="3987800"/>
            <a:ext cx="2641600" cy="546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4000500" y="2679700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https://encrypted-tbn2.gstatic.com/images?q=tbn:ANd9GcRjjW349fppPcMeCFy2FnTyY29Ui7nigZi9jzMgfTxqPQQac_htPw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41675" y="2794000"/>
            <a:ext cx="23050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7350" y="190500"/>
            <a:ext cx="8578850" cy="1325563"/>
          </a:xfrm>
        </p:spPr>
        <p:txBody>
          <a:bodyPr/>
          <a:lstStyle/>
          <a:p>
            <a:r>
              <a:rPr lang="sk-SK" dirty="0" smtClean="0"/>
              <a:t>                                     ÚLOHA 6:</a:t>
            </a:r>
            <a:br>
              <a:rPr lang="sk-SK" dirty="0" smtClean="0"/>
            </a:br>
            <a:r>
              <a:rPr lang="sk-SK" sz="2800" i="1" dirty="0" smtClean="0"/>
              <a:t>Do obláčikov doplňte chýbajúce produkty spaľovania vybraných fosílnych palív.</a:t>
            </a:r>
            <a:r>
              <a:rPr lang="sk-SK" sz="3200" i="1" dirty="0" smtClean="0"/>
              <a:t/>
            </a:r>
            <a:br>
              <a:rPr lang="sk-SK" sz="3200" i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7850" y="1485900"/>
            <a:ext cx="7886700" cy="3721100"/>
          </a:xfrm>
        </p:spPr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Odôvodnenie:  </a:t>
            </a:r>
            <a:r>
              <a:rPr lang="sk-SK" sz="1600" dirty="0" smtClean="0">
                <a:solidFill>
                  <a:schemeClr val="accent1">
                    <a:lumMod val="75000"/>
                  </a:schemeClr>
                </a:solidFill>
              </a:rPr>
              <a:t>ekologická energia, nevznikajú nebezpečné a zdraviu škodlivé látky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554" name="Obláčik 7"/>
          <p:cNvSpPr>
            <a:spLocks noChangeArrowheads="1"/>
          </p:cNvSpPr>
          <p:nvPr/>
        </p:nvSpPr>
        <p:spPr bwMode="auto">
          <a:xfrm>
            <a:off x="4507049" y="1173116"/>
            <a:ext cx="2730500" cy="1659709"/>
          </a:xfrm>
          <a:prstGeom prst="cloudCallout">
            <a:avLst>
              <a:gd name="adj1" fmla="val -46421"/>
              <a:gd name="adj2" fmla="val 59697"/>
            </a:avLst>
          </a:prstGeom>
          <a:solidFill>
            <a:srgbClr val="DAEEF3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oxid siričitý </a:t>
            </a: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Times New Roman" pitchFamily="18" charset="0"/>
                <a:cs typeface="Arial" pitchFamily="34" charset="0"/>
              </a:rPr>
              <a:t>(_SO</a:t>
            </a:r>
            <a:r>
              <a:rPr kumimoji="0" lang="sk-SK" sz="1600" b="1" i="0" u="none" strike="noStrike" cap="none" normalizeH="0" baseline="-25000" dirty="0" smtClean="0">
                <a:ln>
                  <a:noFill/>
                </a:ln>
                <a:solidFill>
                  <a:srgbClr val="595959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Times New Roman" pitchFamily="18" charset="0"/>
                <a:cs typeface="Arial" pitchFamily="34" charset="0"/>
              </a:rPr>
              <a:t>_), </a:t>
            </a:r>
            <a:r>
              <a:rPr kumimoji="0" lang="sk-SK" sz="1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oxidy dusíka - </a:t>
            </a:r>
            <a:r>
              <a:rPr kumimoji="0" lang="sk-SK" sz="12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NO</a:t>
            </a:r>
            <a:r>
              <a:rPr kumimoji="0" lang="sk-SK" sz="1200" b="1" i="0" u="none" strike="noStrike" cap="none" normalizeH="0" baseline="-25000" dirty="0" err="1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x</a:t>
            </a:r>
            <a:r>
              <a:rPr kumimoji="0" lang="sk-SK" sz="1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, zlúčeniny arzénu a olova, popolček, sadze</a:t>
            </a:r>
            <a:endParaRPr kumimoji="0" lang="sk-SK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Obláčik 9"/>
          <p:cNvSpPr>
            <a:spLocks noChangeArrowheads="1"/>
          </p:cNvSpPr>
          <p:nvPr/>
        </p:nvSpPr>
        <p:spPr bwMode="auto">
          <a:xfrm>
            <a:off x="1822450" y="1609725"/>
            <a:ext cx="1939925" cy="1214438"/>
          </a:xfrm>
          <a:prstGeom prst="cloudCallout">
            <a:avLst>
              <a:gd name="adj1" fmla="val 79198"/>
              <a:gd name="adj2" fmla="val 68972"/>
            </a:avLst>
          </a:prstGeom>
          <a:solidFill>
            <a:srgbClr val="DAEEF3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</a:t>
            </a:r>
            <a:r>
              <a:rPr lang="sk-SK" baseline="-25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vodná para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Blok textu 27"/>
          <p:cNvSpPr txBox="1">
            <a:spLocks noChangeArrowheads="1"/>
          </p:cNvSpPr>
          <p:nvPr/>
        </p:nvSpPr>
        <p:spPr bwMode="auto">
          <a:xfrm>
            <a:off x="1125538" y="2916238"/>
            <a:ext cx="2266950" cy="3476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sk-SK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spaľovanie ZEMNÉHO PLYNU</a:t>
            </a: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8" name="Blok textu 27"/>
          <p:cNvSpPr txBox="1">
            <a:spLocks noChangeArrowheads="1"/>
          </p:cNvSpPr>
          <p:nvPr/>
        </p:nvSpPr>
        <p:spPr bwMode="auto">
          <a:xfrm>
            <a:off x="5278438" y="2890838"/>
            <a:ext cx="2266950" cy="3476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sk-SK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spaľovanie UHLIA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015127" y="3316288"/>
            <a:ext cx="593725" cy="544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sk-SK" sz="36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</a:t>
            </a:r>
            <a:endParaRPr lang="sk-SK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178550" y="3290888"/>
            <a:ext cx="593725" cy="544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726346" y="4716742"/>
            <a:ext cx="80984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sk-SK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Úloha A</a:t>
            </a: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 </a:t>
            </a:r>
            <a:r>
              <a:rPr kumimoji="0" lang="sk-S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Smajlíkom</a:t>
            </a: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označte pre životné prostredie ekologickejšie palivo a svoj výber stručne</a:t>
            </a: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Wingdings" pitchFamily="2" charset="2"/>
              </a:rPr>
              <a:t> odôvodnite.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sk-SK" dirty="0" smtClean="0"/>
              <a:t>ÚLOHA 6:</a:t>
            </a:r>
            <a:br>
              <a:rPr lang="sk-SK" dirty="0" smtClean="0"/>
            </a:br>
            <a:r>
              <a:rPr lang="sk-SK" sz="1800" dirty="0" smtClean="0"/>
              <a:t>V súčasnosti sa čoraz častejšie hovorí o tom, že zásoby prírodných zdrojov ropy, uhlia a zemného plynu sa veľmi rýchle míňajú. </a:t>
            </a:r>
            <a:r>
              <a:rPr lang="sk-SK" sz="1800" b="1" dirty="0" smtClean="0"/>
              <a:t>Za najbližších 40 rokov sa minú celosvetové zásoby ropy. </a:t>
            </a:r>
            <a:r>
              <a:rPr lang="sk-SK" sz="1800" dirty="0" smtClean="0"/>
              <a:t>Podľa obrázka pomenujte možné alternatívne obnoviteľné zdroje energie.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geotermálna elektráre&amp;ncaron;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46101" y="2794000"/>
            <a:ext cx="1524632" cy="11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 descr="vodná elektráre&amp;ncaron;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93286" y="2438400"/>
            <a:ext cx="1477013" cy="108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ok 5" descr="veterné mlyny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811587" y="2857500"/>
            <a:ext cx="1344613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ok 6" descr="http://www.vcc-international.com/wp-content/uploads/2013/01/Energie.jpg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283200" y="2514600"/>
            <a:ext cx="15367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Obrázok 7" descr="http://newton.cnice.mec.es/materiales_didacticos/energia/images/biomasa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9586" t="4809" r="9326" b="55662"/>
          <a:stretch/>
        </p:blipFill>
        <p:spPr bwMode="auto">
          <a:xfrm>
            <a:off x="6985000" y="3022600"/>
            <a:ext cx="1798739" cy="8018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4068119"/>
            <a:ext cx="883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sk-SK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a_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geotermálna</a:t>
            </a:r>
            <a:r>
              <a:rPr kumimoji="0" lang="sk-SK" sz="16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sk-SK" sz="1600" b="1" i="0" u="none" strike="noStrike" cap="none" normalizeH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energia</a:t>
            </a:r>
            <a:r>
              <a:rPr kumimoji="0" lang="sk-SK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b_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vodná</a:t>
            </a: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energia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_c_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veterná</a:t>
            </a:r>
            <a:r>
              <a:rPr kumimoji="0" lang="sk-SK" sz="16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sk-SK" sz="1600" b="1" i="0" u="none" strike="noStrike" cap="none" normalizeH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energia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_d_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slnečná</a:t>
            </a: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energia</a:t>
            </a:r>
            <a:r>
              <a:rPr lang="sk-SK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 </a:t>
            </a:r>
            <a:r>
              <a:rPr lang="sk-SK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</a:t>
            </a:r>
            <a:r>
              <a:rPr kumimoji="0" lang="sk-SK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biomas</a:t>
            </a: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 bioplyn</a:t>
            </a: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8: </a:t>
            </a:r>
            <a:br>
              <a:rPr lang="sk-SK" dirty="0" smtClean="0"/>
            </a:br>
            <a:r>
              <a:rPr lang="sk-SK" sz="2400" i="1" u="sng" dirty="0" smtClean="0"/>
              <a:t>Pozorne si prečítajte</a:t>
            </a:r>
            <a:r>
              <a:rPr lang="sk-SK" sz="2400" i="1" dirty="0" smtClean="0"/>
              <a:t> nasledujúce informácie. Postupujte po </a:t>
            </a:r>
            <a:r>
              <a:rPr lang="sk-SK" sz="2400" i="1" dirty="0" err="1" smtClean="0"/>
              <a:t>odstavcoch</a:t>
            </a:r>
            <a:r>
              <a:rPr lang="sk-SK" sz="2400" i="1" dirty="0" smtClean="0"/>
              <a:t>. Na pravý okraj textu </a:t>
            </a:r>
            <a:r>
              <a:rPr lang="sk-SK" sz="2400" i="1" u="sng" dirty="0" smtClean="0"/>
              <a:t>označte</a:t>
            </a:r>
            <a:r>
              <a:rPr lang="sk-SK" sz="2400" i="1" dirty="0" smtClean="0"/>
              <a:t> informácie značkami nasledovne:</a:t>
            </a:r>
            <a:r>
              <a:rPr lang="sk-SK" i="1" dirty="0" smtClean="0"/>
              <a:t/>
            </a:r>
            <a:br>
              <a:rPr lang="sk-SK" i="1" dirty="0" smtClean="0"/>
            </a:b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1689100" y="2044699"/>
          <a:ext cx="5437187" cy="3010218"/>
        </p:xfrm>
        <a:graphic>
          <a:graphicData uri="http://schemas.openxmlformats.org/drawingml/2006/table">
            <a:tbl>
              <a:tblPr/>
              <a:tblGrid>
                <a:gridCol w="391536"/>
                <a:gridCol w="5045651"/>
              </a:tblGrid>
              <a:tr h="453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MS Mincho"/>
                          <a:ea typeface="Times New Roman"/>
                          <a:cs typeface="MS Mincho"/>
                        </a:rPr>
                        <a:t>✓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napíšte  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„fajku“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 ak je vám čítaná informácia </a:t>
                      </a:r>
                      <a:r>
                        <a:rPr lang="sk-SK" sz="2000" i="1" dirty="0">
                          <a:latin typeface="Times New Roman"/>
                          <a:ea typeface="Times New Roman"/>
                          <a:cs typeface="Tahoma"/>
                        </a:rPr>
                        <a:t>známa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>
                          <a:latin typeface="Times New Roman"/>
                          <a:ea typeface="Times New Roman"/>
                          <a:cs typeface="Tahoma"/>
                        </a:rPr>
                        <a:t>-</a:t>
                      </a:r>
                      <a:endParaRPr lang="sk-SK" sz="200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napíšte 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mínus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, ak je informácia </a:t>
                      </a:r>
                      <a:r>
                        <a:rPr lang="sk-SK" sz="2000" i="1" dirty="0">
                          <a:latin typeface="Times New Roman"/>
                          <a:ea typeface="Times New Roman"/>
                          <a:cs typeface="Tahoma"/>
                        </a:rPr>
                        <a:t>v rozpore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 s tým, čo ste si mysleli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>
                          <a:latin typeface="Times New Roman"/>
                          <a:ea typeface="Times New Roman"/>
                          <a:cs typeface="Tahoma"/>
                        </a:rPr>
                        <a:t>+</a:t>
                      </a:r>
                      <a:endParaRPr lang="sk-SK" sz="200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napíšte 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plus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, ak je pre vás informácia </a:t>
                      </a:r>
                      <a:r>
                        <a:rPr lang="sk-SK" sz="2000" i="1" dirty="0">
                          <a:latin typeface="Times New Roman"/>
                          <a:ea typeface="Times New Roman"/>
                          <a:cs typeface="Tahoma"/>
                        </a:rPr>
                        <a:t>nová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b="1">
                          <a:latin typeface="Times New Roman"/>
                          <a:ea typeface="Times New Roman"/>
                          <a:cs typeface="Tahoma"/>
                        </a:rPr>
                        <a:t>?</a:t>
                      </a:r>
                      <a:endParaRPr lang="sk-SK" sz="200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napíšte 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otáznik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, ak informácii </a:t>
                      </a:r>
                      <a:r>
                        <a:rPr lang="sk-SK" sz="2000" i="1" dirty="0">
                          <a:latin typeface="Times New Roman"/>
                          <a:ea typeface="Times New Roman"/>
                          <a:cs typeface="Tahoma"/>
                        </a:rPr>
                        <a:t>nerozumiete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>
                          <a:latin typeface="Times New Roman"/>
                          <a:ea typeface="Times New Roman"/>
                          <a:cs typeface="Tahoma"/>
                          <a:sym typeface="Wingdings"/>
                        </a:rPr>
                        <a:t></a:t>
                      </a:r>
                      <a:endParaRPr lang="sk-SK" sz="200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napíšte 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,,</a:t>
                      </a:r>
                      <a:r>
                        <a:rPr lang="sk-SK" sz="2000" b="1" dirty="0" err="1">
                          <a:latin typeface="Times New Roman"/>
                          <a:ea typeface="Times New Roman"/>
                          <a:cs typeface="Tahoma"/>
                        </a:rPr>
                        <a:t>smajlíka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ahoma"/>
                        </a:rPr>
                        <a:t>“</a:t>
                      </a:r>
                      <a:r>
                        <a:rPr lang="sk-SK" sz="2000" dirty="0">
                          <a:latin typeface="Times New Roman"/>
                          <a:ea typeface="Times New Roman"/>
                          <a:cs typeface="Tahoma"/>
                        </a:rPr>
                        <a:t> k informácii, ku ktorej by ste sa chceli</a:t>
                      </a:r>
                      <a:r>
                        <a:rPr lang="sk-SK" sz="2000" i="1" dirty="0">
                          <a:latin typeface="Times New Roman"/>
                          <a:ea typeface="Times New Roman"/>
                          <a:cs typeface="Tahoma"/>
                        </a:rPr>
                        <a:t> dozvedieť viac</a:t>
                      </a:r>
                      <a:endParaRPr lang="sk-SK" sz="20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800100" y="5058489"/>
            <a:ext cx="79766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ahoma" pitchFamily="34" charset="0"/>
              </a:rPr>
              <a:t> Poznámka: Pri označovaní v jednom odstavci môžete súčasne využívať aj viac znakov. </a:t>
            </a: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42045" y="898176"/>
          <a:ext cx="5807955" cy="5097272"/>
        </p:xfrm>
        <a:graphic>
          <a:graphicData uri="http://schemas.openxmlformats.org/drawingml/2006/table">
            <a:tbl>
              <a:tblPr/>
              <a:tblGrid>
                <a:gridCol w="5393561"/>
                <a:gridCol w="414394"/>
              </a:tblGrid>
              <a:tr h="42834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BIOPLYN A JEHO VYUŽITIE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     Jednu z možností náhrady fosílnych surovín poskytujú alternatívne zdroje energie  získanej z biomasy.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Bioplyn je plyn ktorý vzniká činnosťou </a:t>
                      </a:r>
                      <a:r>
                        <a:rPr lang="sk-SK" sz="800" dirty="0" err="1">
                          <a:latin typeface="Times New Roman"/>
                          <a:ea typeface="Times New Roman"/>
                          <a:cs typeface="Tahoma"/>
                        </a:rPr>
                        <a:t>metanogénnych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baktérií v podmienkach bez prístupu vzduchu rozkladom organických materiálov.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Môže vznikať aj v prírode a je známy ako napr. bahenný plyn uvoľňujúci sa pri rozklade organických látok v močiaroch.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Obsahuje najmä metán (CH</a:t>
                      </a:r>
                      <a:r>
                        <a:rPr lang="sk-SK" sz="800" baseline="-25000" dirty="0">
                          <a:latin typeface="Times New Roman"/>
                          <a:ea typeface="Times New Roman"/>
                          <a:cs typeface="Tahoma"/>
                        </a:rPr>
                        <a:t>4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) a oxid uhličitý (CO</a:t>
                      </a:r>
                      <a:r>
                        <a:rPr lang="sk-SK" sz="800" baseline="-25000" dirty="0">
                          <a:latin typeface="Times New Roman"/>
                          <a:ea typeface="Times New Roman"/>
                          <a:cs typeface="Tahoma"/>
                        </a:rPr>
                        <a:t>2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) a tiež ďalšie plyny ako </a:t>
                      </a:r>
                      <a:r>
                        <a:rPr lang="sk-SK" sz="800" dirty="0" err="1">
                          <a:latin typeface="Times New Roman"/>
                          <a:ea typeface="Times New Roman"/>
                          <a:cs typeface="Tahoma"/>
                        </a:rPr>
                        <a:t>sulfán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(H</a:t>
                      </a:r>
                      <a:r>
                        <a:rPr lang="sk-SK" sz="800" baseline="-25000" dirty="0">
                          <a:latin typeface="Times New Roman"/>
                          <a:ea typeface="Times New Roman"/>
                          <a:cs typeface="Tahoma"/>
                        </a:rPr>
                        <a:t>2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S) a amoniak (NH</a:t>
                      </a:r>
                      <a:r>
                        <a:rPr lang="sk-SK" sz="800" baseline="-25000" dirty="0">
                          <a:latin typeface="Times New Roman"/>
                          <a:ea typeface="Times New Roman"/>
                          <a:cs typeface="Tahoma"/>
                        </a:rPr>
                        <a:t>3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).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Bioplyn môže plne nahradiť zemný plyn a je považovaný za jeden z najekologickejších obnoviteľných zdrojov energie.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Suroviny na výrobu bioplynu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Najviac bioplynu vzniká zo surovín bohatých na tuky a škrob.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700" dirty="0">
                          <a:latin typeface="Calibri"/>
                          <a:ea typeface="Times New Roman"/>
                          <a:cs typeface="Tahoma"/>
                        </a:rPr>
                        <a:t>       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Po poľnohospodárstve je druhým najvýznamnejším zdrojom bioplynu na Slovensku kal z čistiarní odpadových vôd (ČOV).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0" dirty="0">
                          <a:solidFill>
                            <a:srgbClr val="4F81BD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Obr.  Výťažok bioplynu z rozličných druhov substrátov</a:t>
                      </a:r>
                      <a:endParaRPr lang="sk-SK" sz="700" b="1" dirty="0">
                        <a:solidFill>
                          <a:srgbClr val="4F81BD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0" dirty="0">
                          <a:solidFill>
                            <a:srgbClr val="4F81BD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Princíp výroby bioplynu</a:t>
                      </a:r>
                      <a:endParaRPr lang="sk-SK" sz="700" b="1" dirty="0">
                        <a:solidFill>
                          <a:srgbClr val="4F81BD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sk-SK" sz="700" dirty="0">
                          <a:latin typeface="Calibri"/>
                          <a:ea typeface="Times New Roman"/>
                        </a:rPr>
                        <a:t>     Výroba bioplynu sa uskutočňuje vo </a:t>
                      </a:r>
                      <a:r>
                        <a:rPr lang="sk-SK" sz="700" dirty="0" err="1">
                          <a:latin typeface="Calibri"/>
                          <a:ea typeface="Times New Roman"/>
                        </a:rPr>
                        <a:t>fermentore</a:t>
                      </a:r>
                      <a:r>
                        <a:rPr lang="sk-SK" sz="700" dirty="0">
                          <a:latin typeface="Calibri"/>
                          <a:ea typeface="Times New Roman"/>
                        </a:rPr>
                        <a:t>, kde sa biomasa zahrieva. Pri teplote 5 až 60 °C sa činnosťou baktérií biomasa rozkladá a vzniká bioplyn a kvapalný, kašovitý zvyšok - </a:t>
                      </a:r>
                      <a:r>
                        <a:rPr lang="sk-SK" sz="700" dirty="0" err="1">
                          <a:latin typeface="Calibri"/>
                          <a:ea typeface="Times New Roman"/>
                        </a:rPr>
                        <a:t>digestát</a:t>
                      </a:r>
                      <a:r>
                        <a:rPr lang="sk-SK" sz="700" dirty="0">
                          <a:latin typeface="Calibri"/>
                          <a:ea typeface="Times New Roman"/>
                        </a:rPr>
                        <a:t>. </a:t>
                      </a:r>
                      <a:r>
                        <a:rPr lang="sk-SK" sz="700" dirty="0" err="1">
                          <a:latin typeface="Calibri"/>
                          <a:ea typeface="Times New Roman"/>
                        </a:rPr>
                        <a:t>Digestát</a:t>
                      </a:r>
                      <a:r>
                        <a:rPr lang="sk-SK" sz="700" dirty="0">
                          <a:latin typeface="Calibri"/>
                          <a:ea typeface="Times New Roman"/>
                        </a:rPr>
                        <a:t> sa využíva ako veľmi kvalitné hnojivo.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Využitie bioplynu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i="0" dirty="0">
                          <a:solidFill>
                            <a:srgbClr val="243F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V súčasnosti sa na výrobu bioplynu budujú </a:t>
                      </a:r>
                      <a:r>
                        <a:rPr lang="sk-SK" sz="800" b="1" i="0" dirty="0" err="1">
                          <a:solidFill>
                            <a:srgbClr val="243F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bioplynové</a:t>
                      </a:r>
                      <a:r>
                        <a:rPr lang="sk-SK" sz="800" b="1" i="0" dirty="0">
                          <a:solidFill>
                            <a:srgbClr val="243F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stanice. </a:t>
                      </a:r>
                      <a:endParaRPr lang="sk-SK" sz="700" b="1" i="1" dirty="0">
                        <a:solidFill>
                          <a:srgbClr val="243F6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i="0" dirty="0">
                          <a:solidFill>
                            <a:srgbClr val="243F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Vyrobený </a:t>
                      </a:r>
                      <a:r>
                        <a:rPr lang="sk-SK" sz="800" b="1" i="0" u="sng" dirty="0">
                          <a:solidFill>
                            <a:srgbClr val="243F60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bioplyn</a:t>
                      </a:r>
                      <a:r>
                        <a:rPr lang="sk-SK" sz="800" b="1" i="0" dirty="0">
                          <a:solidFill>
                            <a:srgbClr val="243F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je používaný na vykurovanie, ohrev vody, výrobu elektrickej energie,  chladenie a stlačený na pohon dopravných prostriedkov (automobily, autobusy, poľnohospodárska technika, vlaky). </a:t>
                      </a:r>
                      <a:endParaRPr lang="sk-SK" sz="700" b="1" i="1" dirty="0">
                        <a:solidFill>
                          <a:srgbClr val="243F6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i="0" dirty="0">
                          <a:solidFill>
                            <a:srgbClr val="243F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Energia získaná z bioplynu je oveľa lacnejšia a ekologickejšia. Jeho výroba predstavuje veľmi významný spôsob ako znížiť množstvo biologického odpadu a hlavne ako tento odpad zhodnotiť a využiť.  </a:t>
                      </a:r>
                      <a:endParaRPr lang="sk-SK" sz="700" b="1" i="1" dirty="0">
                        <a:solidFill>
                          <a:srgbClr val="243F6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Napíšte 2 najzaujímavejšie postrehy, ktoré ste sa dnes dozvedeli: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________________________________________________________________________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________________________________________________________________________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Úloha na rozšírenie (napr. ako DÚ):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Ako budúci podnikatelia v </a:t>
                      </a:r>
                      <a:r>
                        <a:rPr lang="sk-SK" sz="800" dirty="0" err="1">
                          <a:latin typeface="Times New Roman"/>
                          <a:ea typeface="Times New Roman"/>
                          <a:cs typeface="Tahoma"/>
                        </a:rPr>
                        <a:t>teemových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skupinách navrhnite podnikateľský </a:t>
                      </a:r>
                      <a:r>
                        <a:rPr lang="sk-SK" sz="800" dirty="0" err="1">
                          <a:latin typeface="Times New Roman"/>
                          <a:ea typeface="Times New Roman"/>
                          <a:cs typeface="Tahoma"/>
                        </a:rPr>
                        <a:t>ekozámer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vo svojom meste pre výstavbu </a:t>
                      </a:r>
                      <a:r>
                        <a:rPr lang="sk-SK" sz="800" dirty="0" err="1">
                          <a:latin typeface="Times New Roman"/>
                          <a:ea typeface="Times New Roman"/>
                          <a:cs typeface="Tahoma"/>
                        </a:rPr>
                        <a:t>Bioplynovej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stanice. Uvažujte a rozhodnite o najvýhodnejších vstupných surovinách pre výrobu bioplynu. Návrh čo najoriginálnejšie spracujte a </a:t>
                      </a:r>
                      <a:r>
                        <a:rPr lang="sk-SK" sz="800" dirty="0" err="1">
                          <a:latin typeface="Times New Roman"/>
                          <a:ea typeface="Times New Roman"/>
                          <a:cs typeface="Tahoma"/>
                        </a:rPr>
                        <a:t>odprezentujte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  <a:sym typeface="Wingdings"/>
                        </a:rPr>
                        <a:t>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26904" marR="269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500" dirty="0">
                        <a:latin typeface="Times New Roman"/>
                        <a:ea typeface="Times New Roman"/>
                        <a:cs typeface="Tahoma"/>
                      </a:endParaRPr>
                    </a:p>
                  </a:txBody>
                  <a:tcPr marL="26904" marR="269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/>
          </p:cNvGraphicFramePr>
          <p:nvPr/>
        </p:nvGraphicFramePr>
        <p:xfrm>
          <a:off x="542045" y="898176"/>
          <a:ext cx="5807955" cy="4283424"/>
        </p:xfrm>
        <a:graphic>
          <a:graphicData uri="http://schemas.openxmlformats.org/drawingml/2006/table">
            <a:tbl>
              <a:tblPr/>
              <a:tblGrid>
                <a:gridCol w="5393561"/>
                <a:gridCol w="414394"/>
              </a:tblGrid>
              <a:tr h="42834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BIOPLYN A JEHO VYUŽITIE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     Jednu z možností náhrady fosílnych surovín poskytujú alternatívne zdroje energie  získanej z biomasy.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Bioplyn je plyn ktorý vzniká činnosťou </a:t>
                      </a:r>
                      <a:r>
                        <a:rPr lang="sk-SK" sz="800" dirty="0" err="1">
                          <a:latin typeface="Times New Roman"/>
                          <a:ea typeface="Times New Roman"/>
                          <a:cs typeface="Tahoma"/>
                        </a:rPr>
                        <a:t>metanogénnych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baktérií v podmienkach bez prístupu vzduchu rozkladom organických materiálov.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Môže vznikať aj v prírode a je známy ako napr. bahenný plyn uvoľňujúci sa pri rozklade organických látok v močiaroch.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Obsahuje najmä metán (CH</a:t>
                      </a:r>
                      <a:r>
                        <a:rPr lang="sk-SK" sz="800" baseline="-25000" dirty="0">
                          <a:latin typeface="Times New Roman"/>
                          <a:ea typeface="Times New Roman"/>
                          <a:cs typeface="Tahoma"/>
                        </a:rPr>
                        <a:t>4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) a oxid uhličitý (CO</a:t>
                      </a:r>
                      <a:r>
                        <a:rPr lang="sk-SK" sz="800" baseline="-25000" dirty="0">
                          <a:latin typeface="Times New Roman"/>
                          <a:ea typeface="Times New Roman"/>
                          <a:cs typeface="Tahoma"/>
                        </a:rPr>
                        <a:t>2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) a tiež ďalšie plyny ako </a:t>
                      </a:r>
                      <a:r>
                        <a:rPr lang="sk-SK" sz="800" dirty="0" err="1">
                          <a:latin typeface="Times New Roman"/>
                          <a:ea typeface="Times New Roman"/>
                          <a:cs typeface="Tahoma"/>
                        </a:rPr>
                        <a:t>sulfán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(H</a:t>
                      </a:r>
                      <a:r>
                        <a:rPr lang="sk-SK" sz="800" baseline="-25000" dirty="0">
                          <a:latin typeface="Times New Roman"/>
                          <a:ea typeface="Times New Roman"/>
                          <a:cs typeface="Tahoma"/>
                        </a:rPr>
                        <a:t>2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S) a amoniak (NH</a:t>
                      </a:r>
                      <a:r>
                        <a:rPr lang="sk-SK" sz="800" baseline="-25000" dirty="0">
                          <a:latin typeface="Times New Roman"/>
                          <a:ea typeface="Times New Roman"/>
                          <a:cs typeface="Tahoma"/>
                        </a:rPr>
                        <a:t>3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).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Bioplyn môže plne nahradiť zemný plyn a je považovaný za jeden z najekologickejších obnoviteľných zdrojov energie.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1" dirty="0">
                          <a:latin typeface="Times New Roman"/>
                          <a:ea typeface="Times New Roman"/>
                          <a:cs typeface="Tahoma"/>
                        </a:rPr>
                        <a:t>Suroviny na výrobu bioplynu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     Najviac bioplynu vzniká zo surovín bohatých na tuky a škrob.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700" dirty="0">
                          <a:latin typeface="Calibri"/>
                          <a:ea typeface="Times New Roman"/>
                          <a:cs typeface="Tahoma"/>
                        </a:rPr>
                        <a:t>       </a:t>
                      </a:r>
                      <a:r>
                        <a:rPr lang="sk-SK" sz="800" dirty="0">
                          <a:latin typeface="Times New Roman"/>
                          <a:ea typeface="Times New Roman"/>
                          <a:cs typeface="Tahoma"/>
                        </a:rPr>
                        <a:t>Po poľnohospodárstve je druhým najvýznamnejším zdrojom bioplynu na Slovensku kal z čistiarní odpadových vôd (ČOV). </a:t>
                      </a:r>
                      <a:endParaRPr lang="sk-SK" sz="700" dirty="0">
                        <a:latin typeface="Calibri"/>
                        <a:ea typeface="Times New Roman"/>
                        <a:cs typeface="Tahom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sk-SK" sz="800" b="0" dirty="0">
                          <a:solidFill>
                            <a:srgbClr val="4F81BD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Obr.  Výťažok bioplynu z rozličných druhov </a:t>
                      </a:r>
                      <a:r>
                        <a:rPr lang="sk-SK" sz="800" b="0" dirty="0" smtClean="0">
                          <a:solidFill>
                            <a:srgbClr val="4F81BD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substrátov</a:t>
                      </a:r>
                    </a:p>
                  </a:txBody>
                  <a:tcPr marL="26904" marR="269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sk-SK" sz="500" dirty="0">
                        <a:latin typeface="Times New Roman"/>
                        <a:ea typeface="Times New Roman"/>
                        <a:cs typeface="Tahoma"/>
                      </a:endParaRPr>
                    </a:p>
                  </a:txBody>
                  <a:tcPr marL="26904" marR="269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0" y="314326"/>
            <a:ext cx="7886700" cy="1325563"/>
          </a:xfrm>
        </p:spPr>
        <p:txBody>
          <a:bodyPr/>
          <a:lstStyle/>
          <a:p>
            <a:r>
              <a:rPr lang="sk-SK" dirty="0" smtClean="0"/>
              <a:t>	</a:t>
            </a:r>
            <a:r>
              <a:rPr lang="sk-SK" dirty="0" err="1" smtClean="0"/>
              <a:t>Formatívne</a:t>
            </a:r>
            <a:r>
              <a:rPr lang="sk-SK" dirty="0" smtClean="0"/>
              <a:t> hodnotenie: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Nakoniec žiaci vyplnia tabuľku:</a:t>
            </a:r>
            <a:endParaRPr lang="sk-SK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 l="20143" t="34731" r="18143" b="27332"/>
          <a:stretch>
            <a:fillRect/>
          </a:stretch>
        </p:blipFill>
        <p:spPr bwMode="auto">
          <a:xfrm>
            <a:off x="834571" y="2372359"/>
            <a:ext cx="7524206" cy="278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1926567"/>
            <a:ext cx="7886700" cy="1095508"/>
          </a:xfrm>
        </p:spPr>
        <p:txBody>
          <a:bodyPr/>
          <a:lstStyle/>
          <a:p>
            <a:r>
              <a:rPr lang="sk-SK" b="1" dirty="0" smtClean="0"/>
              <a:t>Tematický celok/téma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3600" dirty="0" smtClean="0"/>
              <a:t>Uhľovodíky dôležité v praxi – fosílne suroviny, zdroje uhľovodíkov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704850" y="3831567"/>
            <a:ext cx="7886700" cy="10955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ISCED/odporúčaný</a:t>
            </a:r>
            <a:r>
              <a:rPr kumimoji="0" lang="sk-SK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ročník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aseline="0" dirty="0" smtClean="0">
                <a:latin typeface="+mj-lt"/>
                <a:ea typeface="+mj-ea"/>
                <a:cs typeface="+mj-cs"/>
              </a:rPr>
              <a:t>ISCED 3A/2</a:t>
            </a:r>
            <a:r>
              <a:rPr lang="sk-SK" sz="3200" dirty="0" smtClean="0">
                <a:latin typeface="+mj-lt"/>
                <a:ea typeface="+mj-ea"/>
                <a:cs typeface="+mj-cs"/>
              </a:rPr>
              <a:t>. ročník</a:t>
            </a:r>
            <a:endParaRPr kumimoji="0" lang="sk-SK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362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 dirty="0" smtClean="0"/>
              <a:t>Úloha na rozšírenie </a:t>
            </a:r>
            <a:br>
              <a:rPr lang="sk-SK" b="1" dirty="0" smtClean="0"/>
            </a:br>
            <a:r>
              <a:rPr lang="sk-SK" b="1" dirty="0" smtClean="0"/>
              <a:t>(napr. ako DÚ):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/>
              <a:t>Ako budúci podnikatelia v tímových skupinách navrhnite podnikateľský </a:t>
            </a:r>
            <a:r>
              <a:rPr lang="sk-SK" dirty="0" err="1" smtClean="0"/>
              <a:t>ekozámer</a:t>
            </a:r>
            <a:r>
              <a:rPr lang="sk-SK" dirty="0" smtClean="0"/>
              <a:t> vo svojom meste pre výstavbu </a:t>
            </a:r>
            <a:r>
              <a:rPr lang="sk-SK" dirty="0" err="1" smtClean="0"/>
              <a:t>Bioplynovej</a:t>
            </a:r>
            <a:r>
              <a:rPr lang="sk-SK" dirty="0" smtClean="0"/>
              <a:t> stanice. Uvažujte a rozhodnite o </a:t>
            </a:r>
            <a:r>
              <a:rPr lang="sk-SK" dirty="0" smtClean="0"/>
              <a:t>jej lokalizácii </a:t>
            </a:r>
            <a:r>
              <a:rPr lang="sk-SK" dirty="0" smtClean="0"/>
              <a:t>a najvýhodnejších vstupných surovinách pre výrobu bioplynu. </a:t>
            </a:r>
          </a:p>
          <a:p>
            <a:pPr algn="just"/>
            <a:r>
              <a:rPr lang="sk-SK" dirty="0" smtClean="0"/>
              <a:t>Návrh papierovo alebo elektronicky čo najoriginálnejšie spracujte a </a:t>
            </a:r>
            <a:r>
              <a:rPr lang="sk-SK" dirty="0" err="1" smtClean="0"/>
              <a:t>odprezentujte</a:t>
            </a:r>
            <a:r>
              <a:rPr lang="sk-SK" dirty="0" smtClean="0"/>
              <a:t> </a:t>
            </a:r>
            <a:r>
              <a:rPr lang="sk-SK" dirty="0" smtClean="0">
                <a:sym typeface="Wingdings"/>
              </a:rPr>
              <a:t></a:t>
            </a:r>
            <a:r>
              <a:rPr lang="sk-SK" dirty="0" smtClean="0"/>
              <a:t>. 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1650" y="1101725"/>
            <a:ext cx="7886700" cy="4351338"/>
          </a:xfrm>
        </p:spPr>
        <p:txBody>
          <a:bodyPr/>
          <a:lstStyle/>
          <a:p>
            <a:pPr>
              <a:buNone/>
            </a:pPr>
            <a:r>
              <a:rPr lang="sk-SK" sz="1800" b="1" dirty="0" smtClean="0"/>
              <a:t>Zdroje:</a:t>
            </a:r>
            <a:endParaRPr lang="sk-SK" sz="1800" dirty="0" smtClean="0"/>
          </a:p>
          <a:p>
            <a:r>
              <a:rPr lang="sk-SK" sz="1800" u="sng" dirty="0" smtClean="0">
                <a:hlinkClick r:id="rId2"/>
              </a:rPr>
              <a:t>http://www.bioodpady.sk/anaerobna-digescia/bioplyn-a-jeho-vyuzitie</a:t>
            </a:r>
            <a:endParaRPr lang="sk-SK" sz="1800" dirty="0" smtClean="0"/>
          </a:p>
          <a:p>
            <a:r>
              <a:rPr lang="sk-SK" sz="1800" u="sng" dirty="0" smtClean="0">
                <a:hlinkClick r:id="rId2"/>
              </a:rPr>
              <a:t>http://www.bioodpady.sk/anaerobna-digescia/bioplyn-a-jeho-vyuzitie</a:t>
            </a:r>
            <a:endParaRPr lang="sk-SK" sz="1800" dirty="0" smtClean="0"/>
          </a:p>
          <a:p>
            <a:r>
              <a:rPr lang="sk-SK" sz="1800" u="sng" dirty="0" smtClean="0">
                <a:hlinkClick r:id="rId3"/>
              </a:rPr>
              <a:t>http://www.priateliazeme.sk/cepa/eportal/princip-vyroby-energie-z-biomasy/vyroba-energie-biochemickou-premenou-biomasy/anaerobna-fermentacia-vyroba-bioplynu</a:t>
            </a:r>
            <a:endParaRPr lang="sk-SK" sz="1800" dirty="0" smtClean="0"/>
          </a:p>
          <a:p>
            <a:r>
              <a:rPr lang="sk-SK" sz="1800" dirty="0" smtClean="0"/>
              <a:t>Zdroje obrázkov:</a:t>
            </a:r>
          </a:p>
          <a:p>
            <a:r>
              <a:rPr lang="sk-SK" sz="1800" u="sng" dirty="0" smtClean="0">
                <a:hlinkClick r:id="rId4"/>
              </a:rPr>
              <a:t>http://www.infovek.sk/predmety/biologia/seminar/energia.php</a:t>
            </a:r>
            <a:endParaRPr lang="sk-SK" sz="1800" dirty="0" smtClean="0"/>
          </a:p>
          <a:p>
            <a:r>
              <a:rPr lang="sk-SK" sz="1800" u="sng" dirty="0" smtClean="0">
                <a:hlinkClick r:id="rId5"/>
              </a:rPr>
              <a:t>http://brokenfixit.com/house-clipart/</a:t>
            </a:r>
            <a:endParaRPr lang="sk-SK" sz="1800" dirty="0" smtClean="0"/>
          </a:p>
          <a:p>
            <a:r>
              <a:rPr lang="sk-SK" sz="1800" u="sng" dirty="0" smtClean="0">
                <a:hlinkClick r:id="rId6"/>
              </a:rPr>
              <a:t>http://kekule.science.upjs.sk/chemia/digitalna_kniznica/assets/data/Fosilne%20zdroje%20energie.pdf</a:t>
            </a:r>
            <a:r>
              <a:rPr lang="sk-SK" sz="1800" u="sng" dirty="0" smtClean="0"/>
              <a:t>)</a:t>
            </a:r>
            <a:endParaRPr lang="sk-SK" sz="1800" dirty="0" smtClean="0"/>
          </a:p>
          <a:p>
            <a:r>
              <a:rPr lang="sk-SK" sz="1800" u="sng" dirty="0" smtClean="0">
                <a:hlinkClick r:id="rId7"/>
              </a:rPr>
              <a:t>http://newton.cnice.mec.es/materiales_didacticos/energia/biomasa.htm</a:t>
            </a:r>
            <a:endParaRPr lang="sk-SK" sz="1800" dirty="0" smtClean="0"/>
          </a:p>
          <a:p>
            <a:r>
              <a:rPr lang="sk-SK" sz="1800" u="sng" dirty="0" smtClean="0">
                <a:hlinkClick r:id="rId8"/>
              </a:rPr>
              <a:t>http://www.vcc-international.com/sk/innovationen/energie/</a:t>
            </a:r>
            <a:endParaRPr lang="sk-SK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9450" y="1800226"/>
            <a:ext cx="7886700" cy="1325563"/>
          </a:xfrm>
        </p:spPr>
        <p:txBody>
          <a:bodyPr/>
          <a:lstStyle/>
          <a:p>
            <a:r>
              <a:rPr lang="sk-SK" dirty="0" smtClean="0"/>
              <a:t>Ďakujem za pozornosť.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1926567"/>
            <a:ext cx="7886700" cy="1095508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28650" y="2942705"/>
            <a:ext cx="7886700" cy="3234258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74071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0550" y="238126"/>
            <a:ext cx="7886700" cy="1325563"/>
          </a:xfrm>
        </p:spPr>
        <p:txBody>
          <a:bodyPr/>
          <a:lstStyle/>
          <a:p>
            <a:pPr algn="r"/>
            <a:r>
              <a:rPr lang="sk-SK" dirty="0" smtClean="0"/>
              <a:t>                     ÚLOHA 1:</a:t>
            </a:r>
            <a:br>
              <a:rPr lang="sk-SK" dirty="0" smtClean="0"/>
            </a:br>
            <a:r>
              <a:rPr lang="sk-SK" sz="3200" i="1" dirty="0" smtClean="0"/>
              <a:t>Doplňte chýbajúce slová v texte.</a:t>
            </a:r>
            <a:r>
              <a:rPr lang="sk-SK" i="1" dirty="0" smtClean="0"/>
              <a:t/>
            </a:r>
            <a:br>
              <a:rPr lang="sk-SK" i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65150" y="1368425"/>
            <a:ext cx="7886700" cy="4351338"/>
          </a:xfrm>
        </p:spPr>
        <p:txBody>
          <a:bodyPr/>
          <a:lstStyle/>
          <a:p>
            <a:pPr algn="just"/>
            <a:r>
              <a:rPr lang="sk-SK" sz="2400" dirty="0" smtClean="0"/>
              <a:t>K prírodným zdrojom uhľovodíkov patrí __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uhlie</a:t>
            </a:r>
            <a:r>
              <a:rPr lang="sk-SK" sz="2400" dirty="0" smtClean="0"/>
              <a:t>__, ropa a __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zemný plyn</a:t>
            </a:r>
            <a:r>
              <a:rPr lang="sk-SK" sz="2400" dirty="0" smtClean="0"/>
              <a:t>__. Z hľadiska obnoviteľnosti ich zdrojov patria k __</a:t>
            </a:r>
            <a:r>
              <a:rPr lang="sk-SK" sz="2400" dirty="0" err="1" smtClean="0">
                <a:solidFill>
                  <a:schemeClr val="accent1">
                    <a:lumMod val="75000"/>
                  </a:schemeClr>
                </a:solidFill>
              </a:rPr>
              <a:t>neobnoviteľným</a:t>
            </a:r>
            <a:r>
              <a:rPr lang="sk-SK" sz="2400" dirty="0" err="1" smtClean="0"/>
              <a:t>__zdrojom</a:t>
            </a:r>
            <a:r>
              <a:rPr lang="sk-SK" sz="2400" dirty="0" smtClean="0"/>
              <a:t> a nazývame ich aj ___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fosílne</a:t>
            </a:r>
            <a:r>
              <a:rPr lang="sk-SK" sz="2400" dirty="0" smtClean="0"/>
              <a:t>__ palivá, (</a:t>
            </a:r>
            <a:r>
              <a:rPr lang="sk-SK" sz="2400" dirty="0" err="1" smtClean="0"/>
              <a:t>fossilis</a:t>
            </a:r>
            <a:r>
              <a:rPr lang="sk-SK" sz="2400" dirty="0" smtClean="0"/>
              <a:t> = skamenený). Vznikli pred mnohými miliónmi rokov.</a:t>
            </a:r>
          </a:p>
          <a:p>
            <a:pPr algn="just"/>
            <a:r>
              <a:rPr lang="sk-SK" sz="2400" dirty="0" smtClean="0"/>
              <a:t>Uhlie je prevažne __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rastlinného</a:t>
            </a:r>
            <a:r>
              <a:rPr lang="sk-SK" sz="2400" dirty="0" smtClean="0"/>
              <a:t>__ pôvodu. Obsahuje hlavne chemické prvky 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sk-SK" sz="2400" dirty="0" smtClean="0"/>
              <a:t>, 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sk-SK" sz="2400" dirty="0" smtClean="0"/>
              <a:t>, 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sk-SK" sz="2400" dirty="0" smtClean="0"/>
              <a:t>, N a S. Vzniklo v anaeróbnych podmienkach za pôsobenia teploty</a:t>
            </a:r>
          </a:p>
          <a:p>
            <a:pPr algn="just">
              <a:buNone/>
            </a:pPr>
            <a:r>
              <a:rPr lang="sk-SK" sz="2400" dirty="0" smtClean="0"/>
              <a:t>    a tlaku  zo stromovitých _</a:t>
            </a:r>
            <a:r>
              <a:rPr lang="sk-SK" sz="2400" dirty="0" err="1" smtClean="0">
                <a:solidFill>
                  <a:schemeClr val="accent1">
                    <a:lumMod val="75000"/>
                  </a:schemeClr>
                </a:solidFill>
              </a:rPr>
              <a:t>papraďov</a:t>
            </a:r>
            <a:r>
              <a:rPr lang="sk-SK" sz="2400" dirty="0" smtClean="0"/>
              <a:t>__,</a:t>
            </a:r>
          </a:p>
          <a:p>
            <a:pPr algn="just">
              <a:buNone/>
            </a:pPr>
            <a:r>
              <a:rPr lang="sk-SK" sz="2400" dirty="0" smtClean="0"/>
              <a:t>    __</a:t>
            </a:r>
            <a:r>
              <a:rPr lang="sk-SK" sz="2400" dirty="0" err="1" smtClean="0">
                <a:solidFill>
                  <a:schemeClr val="accent1">
                    <a:lumMod val="75000"/>
                  </a:schemeClr>
                </a:solidFill>
              </a:rPr>
              <a:t>prasličiek</a:t>
            </a:r>
            <a:r>
              <a:rPr lang="sk-SK" sz="2400" dirty="0" err="1" smtClean="0"/>
              <a:t>__a</a:t>
            </a:r>
            <a:r>
              <a:rPr lang="sk-SK" sz="2400" dirty="0" smtClean="0"/>
              <a:t> __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plavúňov_</a:t>
            </a:r>
            <a:r>
              <a:rPr lang="sk-SK" sz="2400" dirty="0" smtClean="0"/>
              <a:t>_ (Obr. 1).</a:t>
            </a:r>
          </a:p>
          <a:p>
            <a:pPr algn="just"/>
            <a:endParaRPr lang="sk-SK" dirty="0" smtClean="0"/>
          </a:p>
          <a:p>
            <a:r>
              <a:rPr lang="sk-SK" sz="1050" dirty="0" smtClean="0"/>
              <a:t>	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 rotWithShape="1">
          <a:blip r:embed="rId2" cstate="print"/>
          <a:srcRect l="15545" t="21142" r="35172" b="21188"/>
          <a:stretch/>
        </p:blipFill>
        <p:spPr bwMode="auto">
          <a:xfrm>
            <a:off x="5929098" y="3885540"/>
            <a:ext cx="2492804" cy="1626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5450" y="1190625"/>
            <a:ext cx="8312150" cy="435133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sk-SK" dirty="0" smtClean="0"/>
              <a:t>	</a:t>
            </a:r>
            <a:r>
              <a:rPr lang="sk-SK" sz="3200" dirty="0" smtClean="0"/>
              <a:t>Kvalita uhlia závisí od </a:t>
            </a:r>
            <a:r>
              <a:rPr lang="sk-SK" sz="3200" dirty="0" err="1" smtClean="0"/>
              <a:t>obsahu_</a:t>
            </a:r>
            <a:r>
              <a:rPr lang="sk-SK" sz="3200" dirty="0" err="1" smtClean="0">
                <a:solidFill>
                  <a:schemeClr val="accent1">
                    <a:lumMod val="75000"/>
                  </a:schemeClr>
                </a:solidFill>
              </a:rPr>
              <a:t>uhlíka</a:t>
            </a:r>
            <a:r>
              <a:rPr lang="sk-SK" sz="3200" dirty="0" smtClean="0"/>
              <a:t>_. Čím a jeho obsah __</a:t>
            </a: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</a:rPr>
              <a:t>vyšší</a:t>
            </a:r>
            <a:r>
              <a:rPr lang="sk-SK" sz="3200" dirty="0" smtClean="0"/>
              <a:t>__, je kvalita uhlia vyššia. Hnedé uhlie =  __</a:t>
            </a: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</a:rPr>
              <a:t>lignit</a:t>
            </a:r>
            <a:r>
              <a:rPr lang="sk-SK" sz="3200" dirty="0" smtClean="0"/>
              <a:t>___ obsahuje iba okolo 70% uhlíka. Je vekovo __</a:t>
            </a:r>
            <a:r>
              <a:rPr lang="sk-SK" sz="3200" dirty="0" err="1" smtClean="0">
                <a:solidFill>
                  <a:schemeClr val="accent1">
                    <a:lumMod val="75000"/>
                  </a:schemeClr>
                </a:solidFill>
              </a:rPr>
              <a:t>mladšie</a:t>
            </a:r>
            <a:r>
              <a:rPr lang="sk-SK" sz="3200" dirty="0" err="1" smtClean="0"/>
              <a:t>__a</a:t>
            </a:r>
            <a:r>
              <a:rPr lang="sk-SK" sz="3200" dirty="0" smtClean="0"/>
              <a:t> má __</a:t>
            </a: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</a:rPr>
              <a:t>nižšiu</a:t>
            </a:r>
            <a:r>
              <a:rPr lang="sk-SK" sz="3200" dirty="0" smtClean="0"/>
              <a:t>__ kvalitu ako čierne uhlie.   	Najkvalitnejšie uhlie sa volá __</a:t>
            </a: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</a:rPr>
              <a:t>antracit</a:t>
            </a:r>
            <a:r>
              <a:rPr lang="sk-SK" sz="3200" dirty="0" smtClean="0"/>
              <a:t>__ a používa sa na vykurovanie. Koks sa využíva pri výrobe __</a:t>
            </a: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</a:rPr>
              <a:t>železa</a:t>
            </a:r>
            <a:r>
              <a:rPr lang="sk-SK" sz="3200" dirty="0" smtClean="0"/>
              <a:t>__ a vápna.</a:t>
            </a:r>
          </a:p>
          <a:p>
            <a:pPr algn="just">
              <a:lnSpc>
                <a:spcPct val="100000"/>
              </a:lnSpc>
            </a:pP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9091"/>
          </a:xfrm>
        </p:spPr>
        <p:txBody>
          <a:bodyPr/>
          <a:lstStyle/>
          <a:p>
            <a:r>
              <a:rPr lang="sk-SK" b="1" dirty="0" smtClean="0"/>
              <a:t>Problémová úloha</a:t>
            </a:r>
            <a:r>
              <a:rPr lang="sk-SK" dirty="0" smtClean="0"/>
              <a:t> (doplňte):                                                               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2697" y="1175657"/>
            <a:ext cx="9144000" cy="5001306"/>
          </a:xfrm>
        </p:spPr>
        <p:txBody>
          <a:bodyPr/>
          <a:lstStyle/>
          <a:p>
            <a:pPr lvl="0"/>
            <a:r>
              <a:rPr lang="sk-SK" dirty="0" smtClean="0"/>
              <a:t>Akej farby bude filtrát, ktorý získame po prefiltrovaní červeného vína cez aktívne uhlie?   </a:t>
            </a:r>
          </a:p>
          <a:p>
            <a:pPr lvl="0">
              <a:buNone/>
            </a:pPr>
            <a:r>
              <a:rPr lang="sk-SK" dirty="0" smtClean="0"/>
              <a:t>       Predpoklad:____________  </a:t>
            </a:r>
          </a:p>
          <a:p>
            <a:pPr lvl="0"/>
            <a:r>
              <a:rPr lang="sk-SK" dirty="0" smtClean="0"/>
              <a:t>Overte experimentálne </a:t>
            </a:r>
            <a:r>
              <a:rPr lang="sk-SK" dirty="0" smtClean="0">
                <a:sym typeface="Wingdings"/>
              </a:rPr>
              <a:t></a:t>
            </a:r>
            <a:r>
              <a:rPr lang="sk-SK" dirty="0" smtClean="0"/>
              <a:t>  </a:t>
            </a:r>
          </a:p>
          <a:p>
            <a:pPr>
              <a:buNone/>
            </a:pPr>
            <a:r>
              <a:rPr lang="sk-SK" b="1" dirty="0" smtClean="0"/>
              <a:t>   Výsledok po experimente:</a:t>
            </a:r>
          </a:p>
          <a:p>
            <a:pPr>
              <a:buNone/>
            </a:pPr>
            <a:r>
              <a:rPr lang="sk-SK" b="1" dirty="0" smtClean="0"/>
              <a:t>                                                             </a:t>
            </a:r>
            <a:r>
              <a:rPr lang="sk-SK" sz="2400" b="1" dirty="0" smtClean="0">
                <a:solidFill>
                  <a:srgbClr val="C00000"/>
                </a:solidFill>
              </a:rPr>
              <a:t>červená</a:t>
            </a:r>
            <a:r>
              <a:rPr lang="sk-SK" sz="2400" dirty="0" smtClean="0"/>
              <a:t>   ?_</a:t>
            </a:r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bezfarebná(číra)</a:t>
            </a:r>
            <a:r>
              <a:rPr lang="sk-SK" sz="2400" dirty="0" smtClean="0"/>
              <a:t>_?</a:t>
            </a:r>
            <a:endParaRPr lang="sk-SK" dirty="0" smtClean="0"/>
          </a:p>
          <a:p>
            <a:pPr lvl="0"/>
            <a:r>
              <a:rPr lang="sk-SK" dirty="0" smtClean="0"/>
              <a:t>Princíp spočíva v deji, ktorý sa nazýva: ____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adsorpcia</a:t>
            </a:r>
            <a:r>
              <a:rPr lang="sk-SK" dirty="0" smtClean="0"/>
              <a:t>___________________</a:t>
            </a:r>
          </a:p>
          <a:p>
            <a:pPr lvl="0"/>
            <a:r>
              <a:rPr lang="sk-SK" dirty="0" smtClean="0"/>
              <a:t>Praktické </a:t>
            </a:r>
            <a:r>
              <a:rPr lang="sk-SK" dirty="0" err="1" smtClean="0"/>
              <a:t>využitie:__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žalúdočno-črevné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ťažkosti, plynové masky</a:t>
            </a:r>
            <a:r>
              <a:rPr lang="sk-SK" dirty="0" smtClean="0"/>
              <a:t>__  </a:t>
            </a:r>
          </a:p>
          <a:p>
            <a:endParaRPr lang="sk-SK" dirty="0"/>
          </a:p>
        </p:txBody>
      </p:sp>
      <p:pic>
        <p:nvPicPr>
          <p:cNvPr id="7" name="Obrázok 6" descr="Výsledok vyh&amp;lcaron;adávania obrázkov pre dopyt ?cervene vin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9918" y="2133204"/>
            <a:ext cx="539090" cy="127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7" descr="Výsledok vyh&amp;lcaron;adávania obrázkov pre dopyt ?cervene vino"/>
          <p:cNvPicPr/>
          <p:nvPr/>
        </p:nvPicPr>
        <p:blipFill>
          <a:blip r:embed="rId3" cstate="print"/>
          <a:srcRect l="12762" r="15209"/>
          <a:stretch>
            <a:fillRect/>
          </a:stretch>
        </p:blipFill>
        <p:spPr bwMode="auto">
          <a:xfrm>
            <a:off x="5438569" y="2089661"/>
            <a:ext cx="1084085" cy="13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Obrázok 8" descr="HEUREKÁ! (U&amp;zcaron; to mám!)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131" y="195943"/>
            <a:ext cx="440550" cy="101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7300" y="177800"/>
            <a:ext cx="7886700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sk-SK" dirty="0" smtClean="0"/>
              <a:t>                                ÚLOHA 2:</a:t>
            </a:r>
            <a:br>
              <a:rPr lang="sk-SK" dirty="0" smtClean="0"/>
            </a:br>
            <a:r>
              <a:rPr lang="sk-SK" sz="2400" i="1" dirty="0" smtClean="0"/>
              <a:t>Doplňte chýbajúce slová v texte. Logicky priraďte a čiarou </a:t>
            </a:r>
            <a:r>
              <a:rPr lang="sk-SK" sz="2400" i="1" u="sng" dirty="0" smtClean="0"/>
              <a:t>spojte</a:t>
            </a:r>
            <a:r>
              <a:rPr lang="sk-SK" sz="2400" i="1" dirty="0" smtClean="0"/>
              <a:t> jednotlivé vrstvy ložiska na obrázku</a:t>
            </a:r>
            <a:r>
              <a:rPr lang="sk-SK" sz="4800" i="1" dirty="0" smtClean="0"/>
              <a:t>. </a:t>
            </a:r>
            <a:r>
              <a:rPr lang="sk-SK" i="1" dirty="0" smtClean="0"/>
              <a:t/>
            </a:r>
            <a:br>
              <a:rPr lang="sk-SK" i="1" dirty="0" smtClean="0"/>
            </a:br>
            <a:endParaRPr lang="sk-SK" dirty="0"/>
          </a:p>
        </p:txBody>
      </p:sp>
      <p:pic>
        <p:nvPicPr>
          <p:cNvPr id="4" name="Obrázok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26571" t="24710" r="37266" b="20378"/>
          <a:stretch/>
        </p:blipFill>
        <p:spPr bwMode="auto">
          <a:xfrm>
            <a:off x="990600" y="2167741"/>
            <a:ext cx="3436463" cy="26582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22530" name="Blok textu 2"/>
          <p:cNvSpPr txBox="1">
            <a:spLocks noChangeArrowheads="1"/>
          </p:cNvSpPr>
          <p:nvPr/>
        </p:nvSpPr>
        <p:spPr bwMode="auto">
          <a:xfrm>
            <a:off x="5988050" y="2987675"/>
            <a:ext cx="1130300" cy="301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voda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Blok textu 2"/>
          <p:cNvSpPr txBox="1">
            <a:spLocks noChangeArrowheads="1"/>
          </p:cNvSpPr>
          <p:nvPr/>
        </p:nvSpPr>
        <p:spPr bwMode="auto">
          <a:xfrm>
            <a:off x="6000750" y="2339975"/>
            <a:ext cx="1130300" cy="301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1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zemný plyn</a:t>
            </a: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975350" y="3535363"/>
            <a:ext cx="1130300" cy="312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1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ropa</a:t>
            </a: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013450" y="4144963"/>
            <a:ext cx="1130300" cy="312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sk-SK" sz="11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v</a:t>
            </a:r>
            <a:r>
              <a:rPr kumimoji="0" lang="sk-SK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rstva </a:t>
            </a:r>
            <a:r>
              <a:rPr kumimoji="0" lang="sk-SK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ílovca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Rovná spojnica 9"/>
          <p:cNvCxnSpPr>
            <a:endCxn id="22530" idx="1"/>
          </p:cNvCxnSpPr>
          <p:nvPr/>
        </p:nvCxnSpPr>
        <p:spPr>
          <a:xfrm flipV="1">
            <a:off x="4305300" y="3138488"/>
            <a:ext cx="1682750" cy="4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>
            <a:endCxn id="22531" idx="1"/>
          </p:cNvCxnSpPr>
          <p:nvPr/>
        </p:nvCxnSpPr>
        <p:spPr>
          <a:xfrm flipV="1">
            <a:off x="4254500" y="2490788"/>
            <a:ext cx="1746250" cy="64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>
            <a:endCxn id="22533" idx="1"/>
          </p:cNvCxnSpPr>
          <p:nvPr/>
        </p:nvCxnSpPr>
        <p:spPr>
          <a:xfrm>
            <a:off x="4267200" y="2971800"/>
            <a:ext cx="1746250" cy="132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>
            <a:endCxn id="22532" idx="1"/>
          </p:cNvCxnSpPr>
          <p:nvPr/>
        </p:nvCxnSpPr>
        <p:spPr>
          <a:xfrm>
            <a:off x="4279900" y="3378200"/>
            <a:ext cx="1695450" cy="31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                  ÚLOHA 3: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3250" y="1177925"/>
            <a:ext cx="7886700" cy="4351338"/>
          </a:xfrm>
        </p:spPr>
        <p:txBody>
          <a:bodyPr/>
          <a:lstStyle/>
          <a:p>
            <a:r>
              <a:rPr lang="sk-SK" i="1" dirty="0" smtClean="0"/>
              <a:t>Navrhnite, čím by ste rozumne a bez väčšej námahy vyčistili zelenú škvrnu od trávy na obľúbených rifliach. Indícia sa nachádza na obrázku.</a:t>
            </a:r>
          </a:p>
          <a:p>
            <a:pPr algn="just"/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390</Words>
  <Application>Microsoft Office PowerPoint</Application>
  <PresentationFormat>Prezentácia na obrazovke (4:3)</PresentationFormat>
  <Paragraphs>119</Paragraphs>
  <Slides>22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Motív balíka Office</vt:lpstr>
      <vt:lpstr>Zdroje uhľovodíkov - nie je všetko zlato, čo sa blyští</vt:lpstr>
      <vt:lpstr>Tematický celok/téma Uhľovodíky dôležité v praxi – fosílne suroviny, zdroje uhľovodíkov </vt:lpstr>
      <vt:lpstr>Snímka 3</vt:lpstr>
      <vt:lpstr>                     ÚLOHA 1: Doplňte chýbajúce slová v texte. </vt:lpstr>
      <vt:lpstr>Snímka 5</vt:lpstr>
      <vt:lpstr>Problémová úloha (doplňte):                                                                 </vt:lpstr>
      <vt:lpstr>                                ÚLOHA 2: Doplňte chýbajúce slová v texte. Logicky priraďte a čiarou spojte jednotlivé vrstvy ložiska na obrázku.  </vt:lpstr>
      <vt:lpstr>Snímka 8</vt:lpstr>
      <vt:lpstr>                                 ÚLOHA 3:</vt:lpstr>
      <vt:lpstr>                                 ÚLOHA 4:</vt:lpstr>
      <vt:lpstr>Problémová úloha:</vt:lpstr>
      <vt:lpstr>                                 ÚLOHA 5:  Zapíšte a vyrovnajte chemickú reakciu spaľovania metánu. </vt:lpstr>
      <vt:lpstr>                                     ÚLOHA 6: Do obláčikov doplňte chýbajúce produkty spaľovania vybraných fosílnych palív. </vt:lpstr>
      <vt:lpstr>ÚLOHA 6: V súčasnosti sa čoraz častejšie hovorí o tom, že zásoby prírodných zdrojov ropy, uhlia a zemného plynu sa veľmi rýchle míňajú. Za najbližších 40 rokov sa minú celosvetové zásoby ropy. Podľa obrázka pomenujte možné alternatívne obnoviteľné zdroje energie.</vt:lpstr>
      <vt:lpstr>ÚLOHA 8:  Pozorne si prečítajte nasledujúce informácie. Postupujte po odstavcoch. Na pravý okraj textu označte informácie značkami nasledovne: </vt:lpstr>
      <vt:lpstr>Snímka 16</vt:lpstr>
      <vt:lpstr>Snímka 17</vt:lpstr>
      <vt:lpstr>Snímka 18</vt:lpstr>
      <vt:lpstr> Formatívne hodnotenie:</vt:lpstr>
      <vt:lpstr>Úloha na rozšírenie  (napr. ako DÚ): </vt:lpstr>
      <vt:lpstr>Snímka 21</vt:lpstr>
      <vt:lpstr>Ďakujem za pozornosť.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Gymgl</cp:lastModifiedBy>
  <cp:revision>36</cp:revision>
  <dcterms:created xsi:type="dcterms:W3CDTF">2017-10-23T08:52:40Z</dcterms:created>
  <dcterms:modified xsi:type="dcterms:W3CDTF">2018-06-13T12:02:20Z</dcterms:modified>
</cp:coreProperties>
</file>