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2" r:id="rId3"/>
    <p:sldId id="260" r:id="rId4"/>
    <p:sldId id="257" r:id="rId5"/>
    <p:sldId id="280" r:id="rId6"/>
    <p:sldId id="258" r:id="rId7"/>
    <p:sldId id="259" r:id="rId8"/>
    <p:sldId id="278" r:id="rId9"/>
    <p:sldId id="262" r:id="rId10"/>
    <p:sldId id="264" r:id="rId11"/>
    <p:sldId id="265" r:id="rId12"/>
    <p:sldId id="266" r:id="rId13"/>
    <p:sldId id="270" r:id="rId14"/>
    <p:sldId id="281" r:id="rId15"/>
    <p:sldId id="269" r:id="rId16"/>
    <p:sldId id="271" r:id="rId17"/>
    <p:sldId id="272" r:id="rId18"/>
    <p:sldId id="273" r:id="rId19"/>
    <p:sldId id="275" r:id="rId20"/>
    <p:sldId id="283" r:id="rId21"/>
    <p:sldId id="274" r:id="rId22"/>
    <p:sldId id="276" r:id="rId23"/>
    <p:sldId id="277" r:id="rId24"/>
    <p:sldId id="267" r:id="rId25"/>
    <p:sldId id="263" r:id="rId26"/>
    <p:sldId id="279" r:id="rId2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Predvolená sekcia" id="{55C9C91D-85FA-4BAE-8FA4-D4FEB67F8AC8}">
          <p14:sldIdLst>
            <p14:sldId id="256"/>
            <p14:sldId id="282"/>
            <p14:sldId id="260"/>
            <p14:sldId id="257"/>
            <p14:sldId id="280"/>
            <p14:sldId id="258"/>
            <p14:sldId id="259"/>
            <p14:sldId id="278"/>
            <p14:sldId id="262"/>
            <p14:sldId id="264"/>
            <p14:sldId id="265"/>
            <p14:sldId id="266"/>
            <p14:sldId id="270"/>
            <p14:sldId id="281"/>
            <p14:sldId id="269"/>
            <p14:sldId id="271"/>
            <p14:sldId id="272"/>
            <p14:sldId id="273"/>
            <p14:sldId id="275"/>
            <p14:sldId id="283"/>
            <p14:sldId id="274"/>
            <p14:sldId id="276"/>
            <p14:sldId id="277"/>
            <p14:sldId id="267"/>
            <p14:sldId id="263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FFFF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24DA7-1CBE-40F8-B382-5C07AB21A96A}" type="datetimeFigureOut">
              <a:rPr lang="sk-SK" smtClean="0"/>
              <a:pPr/>
              <a:t>23. 4. 2020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D1889-E8BA-42AD-8FB5-EF89DF5E8EA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3205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D1889-E8BA-42AD-8FB5-EF89DF5E8EA9}" type="slidenum">
              <a:rPr lang="sk-SK" smtClean="0"/>
              <a:pPr/>
              <a:t>17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7428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F92E2F3-A957-4897-AE39-228CC061DCDB}" type="datetimeFigureOut">
              <a:rPr lang="sk-SK" smtClean="0"/>
              <a:pPr/>
              <a:t>23. 4. 2020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23. 4. 2020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23. 4. 2020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23. 4. 2020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23. 4. 2020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23. 4. 2020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23. 4. 2020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23. 4. 2020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23. 4. 2020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23. 4. 2020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23. 4. 2020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23. 4. 2020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dukator.pl/Organizacja-przestrzenna-komorki-cz-2,1626.html" TargetMode="External"/><Relationship Id="rId3" Type="http://schemas.openxmlformats.org/officeDocument/2006/relationships/hyperlink" Target="http://fotky.sme.sk/fotka/19838/list" TargetMode="External"/><Relationship Id="rId7" Type="http://schemas.openxmlformats.org/officeDocument/2006/relationships/hyperlink" Target="http://moja-biologia.blogspot.sk/2013/04/plastydy-i-mitochondria.html" TargetMode="External"/><Relationship Id="rId2" Type="http://schemas.openxmlformats.org/officeDocument/2006/relationships/hyperlink" Target="http://www.cas.sk/galeria/396302/uz-zajtra-je-den-matiek-hviezdy-vam-poradia-aky-kvet-potesi-prave-vasu-mamicku?foto=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skole.sk/?id_cat=55&amp;clanok=2811" TargetMode="External"/><Relationship Id="rId11" Type="http://schemas.openxmlformats.org/officeDocument/2006/relationships/hyperlink" Target="http://oskole.sk/?id_cat=7&amp;clanok=10887" TargetMode="External"/><Relationship Id="rId5" Type="http://schemas.openxmlformats.org/officeDocument/2006/relationships/hyperlink" Target="http://www.oskole.sk/?id_cat=16&amp;clanok=16504" TargetMode="External"/><Relationship Id="rId10" Type="http://schemas.openxmlformats.org/officeDocument/2006/relationships/hyperlink" Target="http://www.oskole.sk/wap/index.php?id_cat=55&amp;new=9014" TargetMode="External"/><Relationship Id="rId4" Type="http://schemas.openxmlformats.org/officeDocument/2006/relationships/hyperlink" Target="http://zvolen.virtualne.sk/detske-jasle-slniecko-.html" TargetMode="External"/><Relationship Id="rId9" Type="http://schemas.openxmlformats.org/officeDocument/2006/relationships/hyperlink" Target="http://oskole.sk/userfiles/image/zaida/biologia/oktober/fotosynteza_html_179c93dc.gi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dravejedlo.sk/wp-content/uploads/2013/11/kukurica.jpg" TargetMode="External"/><Relationship Id="rId7" Type="http://schemas.openxmlformats.org/officeDocument/2006/relationships/hyperlink" Target="http://gify.joe.pl/animowane/natura/inne/tanczacy-kaktus/" TargetMode="External"/><Relationship Id="rId2" Type="http://schemas.openxmlformats.org/officeDocument/2006/relationships/hyperlink" Target="http://www.pechac.webzdarma.cz/kyslik2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otany.cz/cs/panicum-miliaceum/" TargetMode="External"/><Relationship Id="rId5" Type="http://schemas.openxmlformats.org/officeDocument/2006/relationships/hyperlink" Target="http://www.tapeto.de/de/0363-1-wandbild-motiv-bambus-tageslicht" TargetMode="External"/><Relationship Id="rId4" Type="http://schemas.openxmlformats.org/officeDocument/2006/relationships/hyperlink" Target="http://www.dreamstime.com/stock-photography-sugarcane-image1507693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511043" cy="1702160"/>
          </a:xfrm>
        </p:spPr>
        <p:txBody>
          <a:bodyPr>
            <a:normAutofit/>
          </a:bodyPr>
          <a:lstStyle/>
          <a:p>
            <a:r>
              <a:rPr lang="sk-SK" sz="4400" b="1" dirty="0" smtClean="0"/>
              <a:t>Fotosyntéza</a:t>
            </a:r>
            <a:endParaRPr lang="sk-SK" sz="44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788024" y="4869160"/>
            <a:ext cx="3309803" cy="1260629"/>
          </a:xfrm>
        </p:spPr>
        <p:txBody>
          <a:bodyPr/>
          <a:lstStyle/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Súbor: GEL-ŠKA-EKO-VIIO-10</a:t>
            </a:r>
            <a:endParaRPr lang="sk-SK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715" t="31250" r="25505" b="46371"/>
          <a:stretch>
            <a:fillRect/>
          </a:stretch>
        </p:blipFill>
        <p:spPr bwMode="auto">
          <a:xfrm>
            <a:off x="0" y="-171450"/>
            <a:ext cx="9144000" cy="260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4064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60" y="836712"/>
            <a:ext cx="7776864" cy="4995917"/>
          </a:xfrm>
        </p:spPr>
        <p:txBody>
          <a:bodyPr>
            <a:normAutofit fontScale="92500"/>
          </a:bodyPr>
          <a:lstStyle/>
          <a:p>
            <a:pPr algn="just"/>
            <a:r>
              <a:rPr lang="sk-SK" dirty="0"/>
              <a:t>Asimilačné pigmenty fungujú ako </a:t>
            </a:r>
            <a:r>
              <a:rPr lang="sk-SK" b="1" dirty="0"/>
              <a:t>zberače</a:t>
            </a:r>
            <a:r>
              <a:rPr lang="sk-SK" dirty="0"/>
              <a:t> slnečnej energie (</a:t>
            </a:r>
            <a:r>
              <a:rPr lang="sk-SK" b="1" dirty="0"/>
              <a:t>pasca na energiu</a:t>
            </a:r>
            <a:r>
              <a:rPr lang="sk-SK" dirty="0"/>
              <a:t>) fotónov rôznej vlnovej </a:t>
            </a:r>
            <a:r>
              <a:rPr lang="sk-SK" dirty="0" smtClean="0"/>
              <a:t>dĺžky</a:t>
            </a:r>
          </a:p>
          <a:p>
            <a:pPr algn="just"/>
            <a:r>
              <a:rPr lang="sk-SK" dirty="0" smtClean="0"/>
              <a:t>energiu </a:t>
            </a:r>
            <a:r>
              <a:rPr lang="sk-SK" dirty="0"/>
              <a:t>postupne prenášajú až na konečný </a:t>
            </a:r>
            <a:r>
              <a:rPr lang="sk-SK" dirty="0" err="1"/>
              <a:t>akceptor</a:t>
            </a:r>
            <a:r>
              <a:rPr lang="sk-SK" dirty="0"/>
              <a:t> chlorofyl </a:t>
            </a:r>
            <a:r>
              <a:rPr lang="sk-SK" b="1" i="1" dirty="0"/>
              <a:t>a</a:t>
            </a:r>
            <a:r>
              <a:rPr lang="sk-SK" dirty="0"/>
              <a:t>. </a:t>
            </a:r>
            <a:endParaRPr lang="sk-SK" dirty="0" smtClean="0"/>
          </a:p>
          <a:p>
            <a:pPr algn="just"/>
            <a:r>
              <a:rPr lang="sk-SK" dirty="0" smtClean="0"/>
              <a:t>ten </a:t>
            </a:r>
            <a:r>
              <a:rPr lang="sk-SK" dirty="0"/>
              <a:t>ako jediný </a:t>
            </a:r>
            <a:r>
              <a:rPr lang="sk-SK" dirty="0" smtClean="0"/>
              <a:t>ju dokáže </a:t>
            </a:r>
            <a:r>
              <a:rPr lang="sk-SK" dirty="0"/>
              <a:t>aj aktívne </a:t>
            </a:r>
            <a:r>
              <a:rPr lang="sk-SK" dirty="0" smtClean="0"/>
              <a:t>využiť</a:t>
            </a:r>
          </a:p>
          <a:p>
            <a:pPr algn="just"/>
            <a:r>
              <a:rPr lang="sk-SK" dirty="0" smtClean="0"/>
              <a:t>pohltením </a:t>
            </a:r>
            <a:r>
              <a:rPr lang="sk-SK" dirty="0"/>
              <a:t>fotónu (svetelného kvanta energie fotónu) chlorofylom sa dostane chlorofyl </a:t>
            </a:r>
            <a:r>
              <a:rPr lang="sk-SK" b="1" i="1" dirty="0"/>
              <a:t>a</a:t>
            </a:r>
            <a:r>
              <a:rPr lang="sk-SK" dirty="0"/>
              <a:t> do </a:t>
            </a:r>
            <a:r>
              <a:rPr lang="sk-SK" dirty="0" err="1"/>
              <a:t>excitovaného</a:t>
            </a:r>
            <a:r>
              <a:rPr lang="sk-SK" dirty="0"/>
              <a:t> stavu </a:t>
            </a:r>
            <a:endParaRPr lang="sk-SK" dirty="0" smtClean="0"/>
          </a:p>
          <a:p>
            <a:pPr algn="just"/>
            <a:r>
              <a:rPr lang="sk-SK" dirty="0" smtClean="0"/>
              <a:t>prudký </a:t>
            </a:r>
            <a:r>
              <a:rPr lang="sk-SK" dirty="0"/>
              <a:t>vzrast energie vyvolá emitovanie </a:t>
            </a:r>
            <a:r>
              <a:rPr lang="sk-SK" dirty="0" smtClean="0"/>
              <a:t>elektrónu</a:t>
            </a:r>
          </a:p>
          <a:p>
            <a:pPr algn="just"/>
            <a:r>
              <a:rPr lang="sk-SK" dirty="0"/>
              <a:t>n</a:t>
            </a:r>
            <a:r>
              <a:rPr lang="sk-SK" dirty="0" smtClean="0"/>
              <a:t>a </a:t>
            </a:r>
            <a:r>
              <a:rPr lang="sk-SK" dirty="0"/>
              <a:t>systém asi 500 molekúl chlorofylu - zberačov energie, pripadá jedna molekula aktívneho chlorofylu </a:t>
            </a:r>
            <a:r>
              <a:rPr lang="sk-SK" b="1" i="1" dirty="0" smtClean="0"/>
              <a:t>a</a:t>
            </a:r>
            <a:endParaRPr lang="sk-SK" dirty="0"/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19469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2050" name="Picture 2" descr="http://www.oskole.sk/userfiles/image/zaida/biologia/ontogeneticky%20vyvin/fotosynteza%20a%20dychanie%20mo_html_383a275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018"/>
          <a:stretch/>
        </p:blipFill>
        <p:spPr bwMode="auto">
          <a:xfrm>
            <a:off x="755576" y="2007286"/>
            <a:ext cx="7560840" cy="40459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056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1268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/>
              <a:t/>
            </a:r>
            <a:br>
              <a:rPr lang="sk-SK" b="1" dirty="0"/>
            </a:b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smtClean="0"/>
              <a:t>Priebeh </a:t>
            </a:r>
            <a:r>
              <a:rPr lang="sk-SK" b="1" dirty="0"/>
              <a:t>fotosyntézy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 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340768"/>
            <a:ext cx="7704856" cy="5040560"/>
          </a:xfrm>
        </p:spPr>
        <p:txBody>
          <a:bodyPr>
            <a:normAutofit fontScale="92500" lnSpcReduction="20000"/>
          </a:bodyPr>
          <a:lstStyle/>
          <a:p>
            <a:endParaRPr lang="sk-SK" dirty="0"/>
          </a:p>
          <a:p>
            <a:pPr algn="just"/>
            <a:r>
              <a:rPr lang="sk-SK" b="1" u="sng" dirty="0"/>
              <a:t>A) PRIMÁRNE PROCESY</a:t>
            </a:r>
            <a:r>
              <a:rPr lang="sk-SK" dirty="0"/>
              <a:t> – vyžadujúce prítomnosť svetla, </a:t>
            </a:r>
            <a:r>
              <a:rPr lang="sk-SK" b="1" dirty="0" smtClean="0"/>
              <a:t>fotochemická</a:t>
            </a:r>
            <a:r>
              <a:rPr lang="sk-SK" b="1" dirty="0"/>
              <a:t>, svetelná </a:t>
            </a:r>
            <a:r>
              <a:rPr lang="sk-SK" b="1" dirty="0" smtClean="0"/>
              <a:t>fáza</a:t>
            </a:r>
            <a:endParaRPr lang="sk-SK" dirty="0"/>
          </a:p>
          <a:p>
            <a:pPr algn="just"/>
            <a:r>
              <a:rPr lang="sk-SK" dirty="0" smtClean="0"/>
              <a:t>premenou </a:t>
            </a:r>
            <a:r>
              <a:rPr lang="sk-SK" dirty="0"/>
              <a:t>slnečnej energie na energiu </a:t>
            </a:r>
            <a:r>
              <a:rPr lang="sk-SK" dirty="0" smtClean="0"/>
              <a:t>viazanú v chemických väzbách</a:t>
            </a:r>
            <a:endParaRPr lang="sk-SK" dirty="0"/>
          </a:p>
          <a:p>
            <a:pPr algn="just"/>
            <a:r>
              <a:rPr lang="sk-SK" dirty="0" smtClean="0"/>
              <a:t>prebiehajú </a:t>
            </a:r>
            <a:r>
              <a:rPr lang="sk-SK" dirty="0"/>
              <a:t>na membránach </a:t>
            </a:r>
            <a:r>
              <a:rPr lang="sk-SK" dirty="0" err="1"/>
              <a:t>chloroplastov</a:t>
            </a:r>
            <a:r>
              <a:rPr lang="sk-SK" dirty="0"/>
              <a:t>, v </a:t>
            </a:r>
            <a:r>
              <a:rPr lang="sk-SK" dirty="0" err="1"/>
              <a:t>tylakoidoch</a:t>
            </a:r>
            <a:endParaRPr lang="sk-SK" dirty="0"/>
          </a:p>
          <a:p>
            <a:pPr marL="68580" indent="0">
              <a:buNone/>
            </a:pPr>
            <a:endParaRPr lang="sk-SK" dirty="0" smtClean="0"/>
          </a:p>
          <a:p>
            <a:pPr marL="68580" indent="0">
              <a:buNone/>
            </a:pPr>
            <a:endParaRPr lang="sk-SK" dirty="0" smtClean="0"/>
          </a:p>
          <a:p>
            <a:pPr marL="68580" indent="0">
              <a:buNone/>
            </a:pPr>
            <a:r>
              <a:rPr lang="sk-SK" dirty="0" smtClean="0"/>
              <a:t>Uskutočňuje </a:t>
            </a:r>
            <a:r>
              <a:rPr lang="sk-SK" dirty="0"/>
              <a:t>sa 2 </a:t>
            </a:r>
            <a:r>
              <a:rPr lang="sk-SK" dirty="0" err="1"/>
              <a:t>fotosystémami</a:t>
            </a:r>
            <a:r>
              <a:rPr lang="sk-SK" dirty="0"/>
              <a:t>: </a:t>
            </a:r>
          </a:p>
          <a:p>
            <a:pPr algn="just"/>
            <a:r>
              <a:rPr lang="sk-SK" b="1" dirty="0" err="1" smtClean="0"/>
              <a:t>Fotosystém</a:t>
            </a:r>
            <a:r>
              <a:rPr lang="sk-SK" b="1" dirty="0" smtClean="0"/>
              <a:t> </a:t>
            </a:r>
            <a:r>
              <a:rPr lang="sk-SK" b="1" dirty="0"/>
              <a:t>I,</a:t>
            </a:r>
            <a:r>
              <a:rPr lang="sk-SK" dirty="0"/>
              <a:t> kde je aktívny </a:t>
            </a:r>
            <a:r>
              <a:rPr lang="sk-SK" b="1" dirty="0"/>
              <a:t>chlorofyl </a:t>
            </a:r>
            <a:r>
              <a:rPr lang="sk-SK" b="1" i="1" dirty="0"/>
              <a:t>a</a:t>
            </a:r>
            <a:r>
              <a:rPr lang="sk-SK" b="1" i="1" baseline="-25000" dirty="0"/>
              <a:t>1</a:t>
            </a:r>
            <a:r>
              <a:rPr lang="sk-SK" dirty="0"/>
              <a:t>s vlnovou dĺžkou </a:t>
            </a:r>
            <a:r>
              <a:rPr lang="sk-SK" b="1" dirty="0"/>
              <a:t>700 nm</a:t>
            </a:r>
            <a:r>
              <a:rPr lang="sk-SK" dirty="0"/>
              <a:t>, preto sa označuje </a:t>
            </a:r>
            <a:r>
              <a:rPr lang="sk-SK" b="1" dirty="0"/>
              <a:t>P-700</a:t>
            </a:r>
            <a:r>
              <a:rPr lang="sk-SK" dirty="0"/>
              <a:t> </a:t>
            </a:r>
          </a:p>
          <a:p>
            <a:pPr algn="just"/>
            <a:r>
              <a:rPr lang="sk-SK" b="1" dirty="0" err="1"/>
              <a:t>Fotosystém</a:t>
            </a:r>
            <a:r>
              <a:rPr lang="sk-SK" b="1" dirty="0"/>
              <a:t> II,</a:t>
            </a:r>
            <a:r>
              <a:rPr lang="sk-SK" dirty="0"/>
              <a:t> kde je aktívny </a:t>
            </a:r>
            <a:r>
              <a:rPr lang="sk-SK" b="1" dirty="0"/>
              <a:t>chlorofyl </a:t>
            </a:r>
            <a:r>
              <a:rPr lang="sk-SK" b="1" i="1" dirty="0"/>
              <a:t>a</a:t>
            </a:r>
            <a:r>
              <a:rPr lang="sk-SK" b="1" i="1" baseline="-25000" dirty="0"/>
              <a:t>2</a:t>
            </a:r>
            <a:r>
              <a:rPr lang="sk-SK" dirty="0"/>
              <a:t> s vlnovou dĺžkou </a:t>
            </a:r>
            <a:r>
              <a:rPr lang="sk-SK" b="1" dirty="0"/>
              <a:t>680 nm</a:t>
            </a:r>
            <a:r>
              <a:rPr lang="sk-SK" dirty="0"/>
              <a:t>, preto sa označuje</a:t>
            </a:r>
            <a:r>
              <a:rPr lang="sk-SK" b="1" dirty="0"/>
              <a:t>P-680</a:t>
            </a:r>
            <a:endParaRPr lang="sk-SK" dirty="0"/>
          </a:p>
          <a:p>
            <a:pPr marL="0" indent="0">
              <a:buNone/>
            </a:pPr>
            <a:r>
              <a:rPr lang="sk-SK" dirty="0"/>
              <a:t/>
            </a:r>
            <a:br>
              <a:rPr lang="sk-SK" dirty="0"/>
            </a:b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Picture 8" descr="https://encrypted-tbn1.gstatic.com/images?q=tbn:ANd9GcTjxWMJiDfWdlglmzVrpuEUF7VW-_b9MB2nk59a2PvkC0PWPSrIf4OSyri-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552" y="-1"/>
            <a:ext cx="1745838" cy="15518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587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119675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Počas primárnych procesov prebieha: 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99592" y="2204864"/>
            <a:ext cx="7488948" cy="3816424"/>
          </a:xfrm>
          <a:solidFill>
            <a:srgbClr val="FFFF99"/>
          </a:solidFill>
          <a:ln w="63500" cmpd="tri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sk-SK" b="1" dirty="0" smtClean="0"/>
              <a:t>1</a:t>
            </a:r>
            <a:r>
              <a:rPr lang="sk-SK" b="1" dirty="0"/>
              <a:t>. </a:t>
            </a:r>
            <a:r>
              <a:rPr lang="sk-SK" b="1" dirty="0" err="1"/>
              <a:t>fotofosforylácia</a:t>
            </a:r>
            <a:r>
              <a:rPr lang="sk-SK" b="1" dirty="0"/>
              <a:t> - </a:t>
            </a:r>
            <a:r>
              <a:rPr lang="sk-SK" dirty="0"/>
              <a:t>tvorba </a:t>
            </a:r>
            <a:r>
              <a:rPr lang="sk-SK" dirty="0" smtClean="0"/>
              <a:t>ATP, za využitia energie fotónov, ktorý </a:t>
            </a:r>
            <a:r>
              <a:rPr lang="sk-SK" dirty="0"/>
              <a:t>sa použije v tmavej fáze pri tvorbe cukrov</a:t>
            </a:r>
            <a:endParaRPr lang="sk-SK" dirty="0" smtClean="0"/>
          </a:p>
          <a:p>
            <a:pPr>
              <a:buFontTx/>
              <a:buChar char="-"/>
            </a:pPr>
            <a:endParaRPr lang="sk-SK" i="1" dirty="0" smtClean="0"/>
          </a:p>
          <a:p>
            <a:pPr>
              <a:buFontTx/>
              <a:buChar char="-"/>
            </a:pPr>
            <a:r>
              <a:rPr lang="sk-SK" i="1" dirty="0" smtClean="0"/>
              <a:t>A) </a:t>
            </a:r>
            <a:r>
              <a:rPr lang="sk-SK" i="1" dirty="0"/>
              <a:t>cyklická</a:t>
            </a:r>
          </a:p>
          <a:p>
            <a:pPr>
              <a:buFontTx/>
              <a:buChar char="-"/>
            </a:pPr>
            <a:r>
              <a:rPr lang="sk-SK" i="1" dirty="0" smtClean="0"/>
              <a:t>B) </a:t>
            </a:r>
            <a:r>
              <a:rPr lang="sk-SK" i="1" dirty="0"/>
              <a:t>necyklická</a:t>
            </a:r>
          </a:p>
          <a:p>
            <a:pPr marL="68580" indent="0">
              <a:buNone/>
            </a:pPr>
            <a:r>
              <a:rPr lang="sk-SK" dirty="0" smtClean="0"/>
              <a:t>  </a:t>
            </a:r>
            <a:endParaRPr lang="sk-SK" dirty="0"/>
          </a:p>
          <a:p>
            <a:r>
              <a:rPr lang="sk-SK" b="1" dirty="0" smtClean="0"/>
              <a:t>2. </a:t>
            </a:r>
            <a:r>
              <a:rPr lang="sk-SK" b="1" dirty="0" err="1" smtClean="0"/>
              <a:t>fotolýza</a:t>
            </a:r>
            <a:r>
              <a:rPr lang="sk-SK" b="1" dirty="0" smtClean="0"/>
              <a:t> vody – </a:t>
            </a:r>
            <a:r>
              <a:rPr lang="sk-SK" dirty="0" smtClean="0"/>
              <a:t>rozklad vody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32136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/>
          <a:lstStyle/>
          <a:p>
            <a:r>
              <a:rPr lang="sk-SK" b="1" dirty="0" smtClean="0"/>
              <a:t>Cyklická </a:t>
            </a:r>
            <a:r>
              <a:rPr lang="sk-SK" b="1" dirty="0" err="1" smtClean="0"/>
              <a:t>fotofosforylácia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584" y="1844824"/>
            <a:ext cx="7560840" cy="4464496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cyklus </a:t>
            </a:r>
            <a:r>
              <a:rPr lang="sk-SK" dirty="0"/>
              <a:t>prebieha </a:t>
            </a:r>
            <a:r>
              <a:rPr lang="sk-SK" dirty="0" smtClean="0"/>
              <a:t>vo </a:t>
            </a:r>
            <a:r>
              <a:rPr lang="sk-SK" dirty="0" err="1"/>
              <a:t>fotosystéme</a:t>
            </a:r>
            <a:r>
              <a:rPr lang="sk-SK" dirty="0"/>
              <a:t> I</a:t>
            </a:r>
            <a:r>
              <a:rPr lang="sk-SK" dirty="0" smtClean="0"/>
              <a:t>.</a:t>
            </a:r>
          </a:p>
          <a:p>
            <a:pPr algn="just"/>
            <a:r>
              <a:rPr lang="sk-SK" dirty="0" smtClean="0"/>
              <a:t>začína </a:t>
            </a:r>
            <a:r>
              <a:rPr lang="sk-SK" dirty="0"/>
              <a:t>pohltením svetelnej energie molekulou chlorofylu </a:t>
            </a:r>
            <a:r>
              <a:rPr lang="sk-SK" i="1" dirty="0"/>
              <a:t>a</a:t>
            </a:r>
            <a:r>
              <a:rPr lang="sk-SK" i="1" baseline="-25000" dirty="0"/>
              <a:t>1</a:t>
            </a:r>
            <a:r>
              <a:rPr lang="sk-SK" dirty="0"/>
              <a:t>z P-700. </a:t>
            </a:r>
            <a:endParaRPr lang="sk-SK" dirty="0" smtClean="0"/>
          </a:p>
          <a:p>
            <a:pPr algn="just"/>
            <a:r>
              <a:rPr lang="sk-SK" dirty="0" smtClean="0"/>
              <a:t>z </a:t>
            </a:r>
            <a:r>
              <a:rPr lang="sk-SK" dirty="0"/>
              <a:t>chlorofylu </a:t>
            </a:r>
            <a:r>
              <a:rPr lang="sk-SK" i="1" dirty="0"/>
              <a:t>a</a:t>
            </a:r>
            <a:r>
              <a:rPr lang="sk-SK" i="1" baseline="-25000" dirty="0"/>
              <a:t>1</a:t>
            </a:r>
            <a:r>
              <a:rPr lang="sk-SK" dirty="0"/>
              <a:t>sa uvoľnia 2 elektróny, ktoré zachytí </a:t>
            </a:r>
            <a:r>
              <a:rPr lang="sk-SK" dirty="0" smtClean="0"/>
              <a:t>enzým </a:t>
            </a:r>
            <a:r>
              <a:rPr lang="sk-SK" dirty="0"/>
              <a:t>– </a:t>
            </a:r>
            <a:r>
              <a:rPr lang="sk-SK" dirty="0" err="1" smtClean="0"/>
              <a:t>feredoxín</a:t>
            </a:r>
            <a:r>
              <a:rPr lang="sk-SK" dirty="0" smtClean="0"/>
              <a:t> </a:t>
            </a:r>
            <a:r>
              <a:rPr lang="sk-SK" dirty="0"/>
              <a:t>(</a:t>
            </a:r>
            <a:r>
              <a:rPr lang="sk-SK" dirty="0" smtClean="0"/>
              <a:t>FRS)</a:t>
            </a:r>
          </a:p>
          <a:p>
            <a:pPr algn="just"/>
            <a:r>
              <a:rPr lang="sk-SK" dirty="0" smtClean="0"/>
              <a:t>z neho </a:t>
            </a:r>
            <a:r>
              <a:rPr lang="sk-SK" dirty="0"/>
              <a:t>sa elektróny prenášajú späť na chlorofyl </a:t>
            </a:r>
            <a:r>
              <a:rPr lang="sk-SK" i="1" dirty="0"/>
              <a:t>a</a:t>
            </a:r>
            <a:r>
              <a:rPr lang="sk-SK" i="1" baseline="-25000" dirty="0"/>
              <a:t>1</a:t>
            </a:r>
            <a:r>
              <a:rPr lang="sk-SK" dirty="0"/>
              <a:t> P-700 reťazou </a:t>
            </a:r>
            <a:r>
              <a:rPr lang="sk-SK" dirty="0" err="1"/>
              <a:t>oxidačno</a:t>
            </a:r>
            <a:r>
              <a:rPr lang="sk-SK" dirty="0"/>
              <a:t>–redukčných enzýmov. Energia, ktorá sa pritom vyžiari sa využíva na tvorbu </a:t>
            </a:r>
            <a:r>
              <a:rPr lang="sk-SK" dirty="0" err="1"/>
              <a:t>makroergických</a:t>
            </a:r>
            <a:r>
              <a:rPr lang="sk-SK" dirty="0"/>
              <a:t> fosfátových väzieb v molekule </a:t>
            </a:r>
            <a:r>
              <a:rPr lang="sk-SK" dirty="0" smtClean="0"/>
              <a:t>ATP</a:t>
            </a:r>
          </a:p>
          <a:p>
            <a:pPr algn="just"/>
            <a:r>
              <a:rPr lang="sk-SK" dirty="0" smtClean="0"/>
              <a:t>P-700 </a:t>
            </a:r>
            <a:r>
              <a:rPr lang="sk-SK" dirty="0"/>
              <a:t>je </a:t>
            </a:r>
            <a:r>
              <a:rPr lang="sk-SK" dirty="0" err="1" smtClean="0"/>
              <a:t>donorom</a:t>
            </a:r>
            <a:r>
              <a:rPr lang="sk-SK" dirty="0" smtClean="0"/>
              <a:t> </a:t>
            </a:r>
            <a:r>
              <a:rPr lang="sk-SK" dirty="0"/>
              <a:t>aj konečným </a:t>
            </a:r>
            <a:r>
              <a:rPr lang="sk-SK" dirty="0" err="1"/>
              <a:t>akceptorom</a:t>
            </a:r>
            <a:r>
              <a:rPr lang="sk-SK" dirty="0"/>
              <a:t> 2 </a:t>
            </a:r>
            <a:r>
              <a:rPr lang="sk-SK" dirty="0" smtClean="0"/>
              <a:t>elektrónov 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14529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Necyklická </a:t>
            </a:r>
            <a:r>
              <a:rPr lang="sk-SK" b="1" dirty="0" err="1"/>
              <a:t>fotofosforylácia</a:t>
            </a:r>
            <a:r>
              <a:rPr lang="sk-SK" b="1" dirty="0"/>
              <a:t> 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72816"/>
            <a:ext cx="8073461" cy="4608512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pri </a:t>
            </a:r>
            <a:r>
              <a:rPr lang="sk-SK" dirty="0"/>
              <a:t>necyklickej </a:t>
            </a:r>
            <a:r>
              <a:rPr lang="sk-SK" dirty="0" err="1"/>
              <a:t>fotofosforylácii</a:t>
            </a:r>
            <a:r>
              <a:rPr lang="sk-SK" dirty="0"/>
              <a:t> sú 2 elektróny, ktoré dve molekuly </a:t>
            </a:r>
            <a:r>
              <a:rPr lang="sk-SK" i="1" dirty="0"/>
              <a:t>a</a:t>
            </a:r>
            <a:r>
              <a:rPr lang="sk-SK" i="1" baseline="-25000" dirty="0"/>
              <a:t>1</a:t>
            </a:r>
            <a:r>
              <a:rPr lang="sk-SK" dirty="0"/>
              <a:t> P-700 odovzdali primárnemu </a:t>
            </a:r>
            <a:r>
              <a:rPr lang="sk-SK" dirty="0" err="1"/>
              <a:t>akceptoru</a:t>
            </a:r>
            <a:r>
              <a:rPr lang="sk-SK" dirty="0"/>
              <a:t> </a:t>
            </a:r>
            <a:r>
              <a:rPr lang="sk-SK" dirty="0" err="1"/>
              <a:t>ferredoxínu</a:t>
            </a:r>
            <a:r>
              <a:rPr lang="sk-SK" dirty="0"/>
              <a:t>, </a:t>
            </a:r>
            <a:endParaRPr lang="sk-SK" dirty="0" smtClean="0"/>
          </a:p>
          <a:p>
            <a:r>
              <a:rPr lang="sk-SK" dirty="0" smtClean="0"/>
              <a:t>Cez </a:t>
            </a:r>
            <a:r>
              <a:rPr lang="sk-SK" dirty="0" err="1"/>
              <a:t>ferredoxín</a:t>
            </a:r>
            <a:r>
              <a:rPr lang="sk-SK" dirty="0"/>
              <a:t> sú odovzdané konečnému </a:t>
            </a:r>
            <a:r>
              <a:rPr lang="sk-SK" dirty="0" err="1"/>
              <a:t>akceptoru</a:t>
            </a:r>
            <a:r>
              <a:rPr lang="sk-SK" dirty="0"/>
              <a:t> - </a:t>
            </a:r>
            <a:r>
              <a:rPr lang="sk-SK" dirty="0" err="1"/>
              <a:t>redoxnému</a:t>
            </a:r>
            <a:r>
              <a:rPr lang="sk-SK" dirty="0"/>
              <a:t> systému NADP</a:t>
            </a:r>
            <a:r>
              <a:rPr lang="sk-SK" baseline="30000" dirty="0"/>
              <a:t>+</a:t>
            </a:r>
            <a:r>
              <a:rPr lang="sk-SK" dirty="0"/>
              <a:t> (</a:t>
            </a:r>
            <a:r>
              <a:rPr lang="sk-SK" dirty="0" err="1"/>
              <a:t>nikotínamidadeníndinukleotidfosfát</a:t>
            </a:r>
            <a:r>
              <a:rPr lang="sk-SK" dirty="0"/>
              <a:t>). Spolu s 2H</a:t>
            </a:r>
            <a:r>
              <a:rPr lang="sk-SK" baseline="30000" dirty="0"/>
              <a:t>+</a:t>
            </a:r>
            <a:r>
              <a:rPr lang="sk-SK" dirty="0"/>
              <a:t> (z </a:t>
            </a:r>
            <a:r>
              <a:rPr lang="sk-SK" dirty="0" err="1"/>
              <a:t>fotolýzy</a:t>
            </a:r>
            <a:r>
              <a:rPr lang="sk-SK" dirty="0"/>
              <a:t> vody v druhej svetelnej reakcii) a 2 elektrónmi redukujú NADP</a:t>
            </a:r>
            <a:r>
              <a:rPr lang="sk-SK" baseline="30000" dirty="0"/>
              <a:t>+</a:t>
            </a:r>
            <a:r>
              <a:rPr lang="sk-SK" dirty="0"/>
              <a:t> na NADPH + H</a:t>
            </a:r>
            <a:r>
              <a:rPr lang="sk-SK" baseline="30000" dirty="0"/>
              <a:t>+</a:t>
            </a:r>
            <a:r>
              <a:rPr lang="sk-SK" dirty="0"/>
              <a:t>. </a:t>
            </a:r>
            <a:endParaRPr lang="sk-SK" dirty="0" smtClean="0"/>
          </a:p>
          <a:p>
            <a:r>
              <a:rPr lang="sk-SK" dirty="0" smtClean="0"/>
              <a:t>Ionizované </a:t>
            </a:r>
            <a:r>
              <a:rPr lang="sk-SK" dirty="0"/>
              <a:t>molekuly chlorofylov </a:t>
            </a:r>
            <a:r>
              <a:rPr lang="sk-SK" i="1" dirty="0"/>
              <a:t>a</a:t>
            </a:r>
            <a:r>
              <a:rPr lang="sk-SK" i="1" baseline="-25000" dirty="0"/>
              <a:t>1</a:t>
            </a:r>
            <a:r>
              <a:rPr lang="sk-SK" dirty="0"/>
              <a:t> P-700 si chýbajúce 2 elektróny doplnia elektrónmi uvoľnenými z exitovaných molekúl chlorofylov </a:t>
            </a:r>
            <a:r>
              <a:rPr lang="sk-SK" i="1" dirty="0"/>
              <a:t>a</a:t>
            </a:r>
            <a:r>
              <a:rPr lang="sk-SK" i="1" baseline="-25000" dirty="0"/>
              <a:t>2</a:t>
            </a:r>
            <a:r>
              <a:rPr lang="sk-SK" dirty="0"/>
              <a:t> P-680 z druhej svetelnej reakcie. </a:t>
            </a:r>
            <a:endParaRPr lang="sk-SK" dirty="0" smtClean="0"/>
          </a:p>
          <a:p>
            <a:r>
              <a:rPr lang="sk-SK" dirty="0" smtClean="0"/>
              <a:t>pri </a:t>
            </a:r>
            <a:r>
              <a:rPr lang="sk-SK" dirty="0"/>
              <a:t>transporte elektrónov medzi P-680 a P-700 sa tvorí </a:t>
            </a:r>
            <a:r>
              <a:rPr lang="sk-SK" dirty="0" smtClean="0"/>
              <a:t>ATP</a:t>
            </a:r>
          </a:p>
          <a:p>
            <a:r>
              <a:rPr lang="sk-SK" dirty="0" smtClean="0"/>
              <a:t>do </a:t>
            </a:r>
            <a:r>
              <a:rPr lang="sk-SK" dirty="0"/>
              <a:t>systému P-680 sa elektróny doplnia z </a:t>
            </a:r>
            <a:r>
              <a:rPr lang="sk-SK" dirty="0" err="1"/>
              <a:t>fotolýzy</a:t>
            </a:r>
            <a:r>
              <a:rPr lang="sk-SK" dirty="0"/>
              <a:t> </a:t>
            </a:r>
            <a:r>
              <a:rPr lang="sk-SK" dirty="0" smtClean="0"/>
              <a:t>vody </a:t>
            </a:r>
            <a:r>
              <a:rPr lang="sk-SK" dirty="0"/>
              <a:t>Primárnym </a:t>
            </a:r>
            <a:r>
              <a:rPr lang="sk-SK" dirty="0" err="1"/>
              <a:t>donorom</a:t>
            </a:r>
            <a:r>
              <a:rPr lang="sk-SK" dirty="0"/>
              <a:t> elektrónov je </a:t>
            </a:r>
            <a:r>
              <a:rPr lang="sk-SK" dirty="0" smtClean="0"/>
              <a:t>voda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16367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Fotolýza</a:t>
            </a:r>
            <a:r>
              <a:rPr lang="sk-SK" b="1" dirty="0" smtClean="0"/>
              <a:t> </a:t>
            </a:r>
            <a:r>
              <a:rPr lang="sk-SK" b="1" dirty="0"/>
              <a:t>vody</a:t>
            </a:r>
            <a:r>
              <a:rPr lang="sk-SK" dirty="0"/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2323652"/>
            <a:ext cx="7272924" cy="4057676"/>
          </a:xfrm>
        </p:spPr>
        <p:txBody>
          <a:bodyPr>
            <a:normAutofit/>
          </a:bodyPr>
          <a:lstStyle/>
          <a:p>
            <a:r>
              <a:rPr lang="sk-SK" dirty="0" smtClean="0"/>
              <a:t>výsledná </a:t>
            </a:r>
            <a:r>
              <a:rPr lang="sk-SK" dirty="0"/>
              <a:t>reakcia: H</a:t>
            </a:r>
            <a:r>
              <a:rPr lang="sk-SK" baseline="-25000" dirty="0"/>
              <a:t>2</a:t>
            </a:r>
            <a:r>
              <a:rPr lang="sk-SK" dirty="0"/>
              <a:t>O → </a:t>
            </a:r>
            <a:r>
              <a:rPr lang="sk-SK" dirty="0" smtClean="0"/>
              <a:t>1/2 </a:t>
            </a:r>
            <a:r>
              <a:rPr lang="sk-SK" dirty="0"/>
              <a:t>O</a:t>
            </a:r>
            <a:r>
              <a:rPr lang="sk-SK" baseline="-25000" dirty="0"/>
              <a:t>2</a:t>
            </a:r>
            <a:r>
              <a:rPr lang="sk-SK" dirty="0"/>
              <a:t> + 2 H</a:t>
            </a:r>
            <a:r>
              <a:rPr lang="sk-SK" baseline="30000" dirty="0"/>
              <a:t>+</a:t>
            </a:r>
            <a:r>
              <a:rPr lang="sk-SK" dirty="0"/>
              <a:t> + 2 e</a:t>
            </a:r>
            <a:r>
              <a:rPr lang="sk-SK" baseline="30000" dirty="0"/>
              <a:t> -</a:t>
            </a:r>
            <a:endParaRPr lang="sk-SK" dirty="0"/>
          </a:p>
          <a:p>
            <a:pPr algn="just"/>
            <a:endParaRPr lang="sk-SK" dirty="0" smtClean="0"/>
          </a:p>
          <a:p>
            <a:pPr algn="just"/>
            <a:r>
              <a:rPr lang="sk-SK" dirty="0" smtClean="0"/>
              <a:t>uvoľnený </a:t>
            </a:r>
            <a:r>
              <a:rPr lang="sk-SK" dirty="0"/>
              <a:t>kyslík </a:t>
            </a:r>
            <a:r>
              <a:rPr lang="sk-SK" dirty="0" smtClean="0"/>
              <a:t> - vedľajší produkt - sa </a:t>
            </a:r>
            <a:r>
              <a:rPr lang="sk-SK" dirty="0"/>
              <a:t>dostáva do </a:t>
            </a:r>
            <a:r>
              <a:rPr lang="sk-SK" dirty="0" smtClean="0"/>
              <a:t>atmosféry</a:t>
            </a:r>
          </a:p>
          <a:p>
            <a:pPr algn="just"/>
            <a:endParaRPr lang="sk-SK" dirty="0" smtClean="0"/>
          </a:p>
          <a:p>
            <a:pPr algn="just"/>
            <a:r>
              <a:rPr lang="sk-SK" dirty="0" smtClean="0"/>
              <a:t>elektróny </a:t>
            </a:r>
            <a:r>
              <a:rPr lang="sk-SK" dirty="0"/>
              <a:t>sa prenesú na </a:t>
            </a:r>
            <a:r>
              <a:rPr lang="sk-SK" dirty="0" err="1" smtClean="0"/>
              <a:t>feredoxín</a:t>
            </a:r>
            <a:r>
              <a:rPr lang="sk-SK" dirty="0"/>
              <a:t>, ktorý redukuje </a:t>
            </a:r>
            <a:r>
              <a:rPr lang="sk-SK" dirty="0" err="1"/>
              <a:t>koenzým</a:t>
            </a:r>
            <a:r>
              <a:rPr lang="sk-SK" dirty="0"/>
              <a:t> NADP</a:t>
            </a:r>
            <a:r>
              <a:rPr lang="sk-SK" baseline="30000" dirty="0"/>
              <a:t>+</a:t>
            </a:r>
            <a:r>
              <a:rPr lang="sk-SK" dirty="0"/>
              <a:t> za potreby iónov H</a:t>
            </a:r>
            <a:r>
              <a:rPr lang="sk-SK" baseline="30000" dirty="0"/>
              <a:t>+</a:t>
            </a:r>
            <a:r>
              <a:rPr lang="sk-SK" dirty="0"/>
              <a:t> na NADPH + H</a:t>
            </a:r>
            <a:r>
              <a:rPr lang="sk-SK" baseline="30000" dirty="0" smtClean="0"/>
              <a:t>+</a:t>
            </a:r>
            <a:endParaRPr lang="sk-SK" dirty="0"/>
          </a:p>
        </p:txBody>
      </p:sp>
      <p:pic>
        <p:nvPicPr>
          <p:cNvPr id="2050" name="Picture 2" descr="http://www.pechac.webzdarma.cz/kyslik2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06503"/>
            <a:ext cx="3762375" cy="1885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931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Výsledkom primárnych procesov </a:t>
            </a:r>
            <a:r>
              <a:rPr lang="sk-SK" b="1" dirty="0" smtClean="0"/>
              <a:t>je: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15616" y="2780928"/>
            <a:ext cx="6777317" cy="3508977"/>
          </a:xfrm>
        </p:spPr>
        <p:txBody>
          <a:bodyPr/>
          <a:lstStyle/>
          <a:p>
            <a:pPr algn="just"/>
            <a:r>
              <a:rPr lang="sk-SK" dirty="0"/>
              <a:t>r</a:t>
            </a:r>
            <a:r>
              <a:rPr lang="sk-SK" dirty="0" smtClean="0"/>
              <a:t>edukovaný </a:t>
            </a:r>
            <a:r>
              <a:rPr lang="sk-SK" dirty="0" err="1" smtClean="0"/>
              <a:t>koenzým</a:t>
            </a:r>
            <a:r>
              <a:rPr lang="sk-SK" dirty="0" smtClean="0"/>
              <a:t> </a:t>
            </a:r>
            <a:r>
              <a:rPr lang="sk-SK" dirty="0"/>
              <a:t>NADPH + H</a:t>
            </a:r>
            <a:r>
              <a:rPr lang="sk-SK" baseline="30000" dirty="0"/>
              <a:t>+ </a:t>
            </a:r>
            <a:r>
              <a:rPr lang="sk-SK" dirty="0" smtClean="0"/>
              <a:t> </a:t>
            </a:r>
          </a:p>
          <a:p>
            <a:pPr algn="just"/>
            <a:r>
              <a:rPr lang="sk-SK" dirty="0" smtClean="0"/>
              <a:t>ATP </a:t>
            </a:r>
          </a:p>
          <a:p>
            <a:pPr algn="just"/>
            <a:r>
              <a:rPr lang="sk-SK" dirty="0" smtClean="0"/>
              <a:t>O</a:t>
            </a:r>
            <a:r>
              <a:rPr lang="sk-SK" baseline="-25000" dirty="0" smtClean="0"/>
              <a:t>2</a:t>
            </a:r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36732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620688"/>
            <a:ext cx="7024744" cy="1143000"/>
          </a:xfrm>
        </p:spPr>
        <p:txBody>
          <a:bodyPr/>
          <a:lstStyle/>
          <a:p>
            <a:r>
              <a:rPr lang="sk-SK" b="1" u="sng" dirty="0"/>
              <a:t>SEKUNDÁRNE PROCESY</a:t>
            </a:r>
            <a:r>
              <a:rPr lang="sk-SK" dirty="0"/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nevyžadujú </a:t>
            </a:r>
            <a:r>
              <a:rPr lang="sk-SK" dirty="0"/>
              <a:t>prítomnosť svetla, označujú sa ako </a:t>
            </a:r>
            <a:r>
              <a:rPr lang="sk-SK" b="1" dirty="0" smtClean="0"/>
              <a:t>tmavá, syntetická </a:t>
            </a:r>
            <a:r>
              <a:rPr lang="sk-SK" b="1" dirty="0"/>
              <a:t>fáza</a:t>
            </a:r>
            <a:endParaRPr lang="sk-SK" dirty="0"/>
          </a:p>
          <a:p>
            <a:pPr algn="just"/>
            <a:r>
              <a:rPr lang="sk-SK" dirty="0" smtClean="0"/>
              <a:t>dochádza </a:t>
            </a:r>
            <a:r>
              <a:rPr lang="sk-SK" dirty="0"/>
              <a:t>k fixácii CO</a:t>
            </a:r>
            <a:r>
              <a:rPr lang="sk-SK" baseline="-25000" dirty="0"/>
              <a:t>2</a:t>
            </a:r>
            <a:r>
              <a:rPr lang="sk-SK" dirty="0"/>
              <a:t> a jeho premene na sacharidy</a:t>
            </a:r>
          </a:p>
          <a:p>
            <a:pPr algn="just"/>
            <a:r>
              <a:rPr lang="sk-SK" dirty="0" smtClean="0"/>
              <a:t>CO</a:t>
            </a:r>
            <a:r>
              <a:rPr lang="sk-SK" baseline="-25000" dirty="0" smtClean="0"/>
              <a:t>2 </a:t>
            </a:r>
            <a:r>
              <a:rPr lang="sk-SK" dirty="0"/>
              <a:t>sa redukuje H</a:t>
            </a:r>
            <a:r>
              <a:rPr lang="sk-SK" baseline="30000" dirty="0"/>
              <a:t>+</a:t>
            </a:r>
            <a:r>
              <a:rPr lang="sk-SK" dirty="0"/>
              <a:t>, ktorý prenáša NADPH + H</a:t>
            </a:r>
            <a:r>
              <a:rPr lang="sk-SK" baseline="30000" dirty="0"/>
              <a:t>+</a:t>
            </a:r>
            <a:r>
              <a:rPr lang="sk-SK" dirty="0"/>
              <a:t>, potrebná energia sa získava z ATP</a:t>
            </a:r>
          </a:p>
          <a:p>
            <a:pPr algn="just"/>
            <a:r>
              <a:rPr lang="sk-SK" dirty="0" smtClean="0"/>
              <a:t>uskutočňuje </a:t>
            </a:r>
            <a:r>
              <a:rPr lang="sk-SK" dirty="0"/>
              <a:t>sa v </a:t>
            </a:r>
            <a:r>
              <a:rPr lang="sk-SK" dirty="0" err="1"/>
              <a:t>stróme</a:t>
            </a:r>
            <a:r>
              <a:rPr lang="sk-SK" dirty="0"/>
              <a:t> </a:t>
            </a:r>
            <a:r>
              <a:rPr lang="sk-SK" dirty="0" err="1" smtClean="0"/>
              <a:t>chloroplastov</a:t>
            </a:r>
            <a:endParaRPr lang="sk-SK" dirty="0" smtClean="0"/>
          </a:p>
          <a:p>
            <a:pPr algn="just"/>
            <a:r>
              <a:rPr lang="sk-SK" dirty="0"/>
              <a:t>p</a:t>
            </a:r>
            <a:r>
              <a:rPr lang="sk-SK" dirty="0" smtClean="0"/>
              <a:t>odľa </a:t>
            </a:r>
            <a:r>
              <a:rPr lang="sk-SK" dirty="0" err="1"/>
              <a:t>akceptora</a:t>
            </a:r>
            <a:r>
              <a:rPr lang="sk-SK" dirty="0"/>
              <a:t> CO</a:t>
            </a:r>
            <a:r>
              <a:rPr lang="sk-SK" baseline="-25000" dirty="0"/>
              <a:t>2</a:t>
            </a:r>
            <a:r>
              <a:rPr lang="sk-SK" dirty="0"/>
              <a:t> </a:t>
            </a:r>
            <a:r>
              <a:rPr lang="sk-SK" dirty="0" smtClean="0"/>
              <a:t>- dva </a:t>
            </a:r>
            <a:r>
              <a:rPr lang="sk-SK" dirty="0"/>
              <a:t>spôsoby viazania </a:t>
            </a:r>
            <a:r>
              <a:rPr lang="sk-SK" dirty="0" smtClean="0"/>
              <a:t>uhlíka </a:t>
            </a:r>
            <a:r>
              <a:rPr lang="sk-SK" dirty="0"/>
              <a:t>v </a:t>
            </a:r>
            <a:r>
              <a:rPr lang="sk-SK" dirty="0" smtClean="0"/>
              <a:t>rastline: 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27443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78377"/>
            <a:ext cx="8208912" cy="1143000"/>
          </a:xfrm>
          <a:solidFill>
            <a:srgbClr val="FFFF99"/>
          </a:solidFill>
        </p:spPr>
        <p:txBody>
          <a:bodyPr>
            <a:normAutofit fontScale="90000"/>
          </a:bodyPr>
          <a:lstStyle/>
          <a:p>
            <a:r>
              <a:rPr lang="sk-SK" dirty="0"/>
              <a:t/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r>
              <a:rPr lang="sk-SK" b="1" u="sng" dirty="0" smtClean="0"/>
              <a:t>Cyklus C3 – </a:t>
            </a:r>
            <a:r>
              <a:rPr lang="sk-SK" b="1" u="sng" dirty="0" err="1" smtClean="0"/>
              <a:t>Calvinov-Bensov</a:t>
            </a:r>
            <a:r>
              <a:rPr lang="sk-SK" b="1" u="sng" dirty="0" smtClean="0"/>
              <a:t> cyklus</a:t>
            </a:r>
            <a:endParaRPr lang="sk-SK" b="1" u="sng" dirty="0"/>
          </a:p>
        </p:txBody>
      </p:sp>
      <p:sp>
        <p:nvSpPr>
          <p:cNvPr id="4" name="Obdĺžnik 3"/>
          <p:cNvSpPr/>
          <p:nvPr/>
        </p:nvSpPr>
        <p:spPr>
          <a:xfrm>
            <a:off x="663519" y="1958034"/>
            <a:ext cx="15648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</a:t>
            </a:r>
            <a:r>
              <a:rPr lang="sk-SK" sz="5400" b="1" cap="none" spc="0" baseline="-25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3078808" y="2167708"/>
            <a:ext cx="49119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dirty="0"/>
              <a:t>ribulóza-1,5-bisfosfát (</a:t>
            </a:r>
            <a:r>
              <a:rPr lang="sk-SK" sz="2800" dirty="0" err="1"/>
              <a:t>RuBP</a:t>
            </a:r>
            <a:r>
              <a:rPr lang="sk-SK" sz="2800" dirty="0" smtClean="0"/>
              <a:t>)</a:t>
            </a:r>
            <a:endParaRPr lang="sk-SK" sz="28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211960" y="2681307"/>
            <a:ext cx="151035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sk-SK" dirty="0"/>
              <a:t>NADPH+ H</a:t>
            </a:r>
            <a:r>
              <a:rPr lang="sk-SK" baseline="30000" dirty="0"/>
              <a:t>+</a:t>
            </a:r>
            <a:r>
              <a:rPr lang="sk-SK" dirty="0"/>
              <a:t> </a:t>
            </a:r>
          </a:p>
        </p:txBody>
      </p:sp>
      <p:sp>
        <p:nvSpPr>
          <p:cNvPr id="7" name="Obdĺžnik 6"/>
          <p:cNvSpPr/>
          <p:nvPr/>
        </p:nvSpPr>
        <p:spPr>
          <a:xfrm>
            <a:off x="4387585" y="1644488"/>
            <a:ext cx="816249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dirty="0"/>
              <a:t>ATP</a:t>
            </a:r>
            <a:endParaRPr lang="sk-SK" sz="2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321905" y="1960943"/>
            <a:ext cx="599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+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Šípka hore a doľava 9"/>
          <p:cNvSpPr/>
          <p:nvPr/>
        </p:nvSpPr>
        <p:spPr>
          <a:xfrm rot="13798441">
            <a:off x="2270769" y="2787598"/>
            <a:ext cx="1103250" cy="1143027"/>
          </a:xfrm>
          <a:prstGeom prst="leftUpArrow">
            <a:avLst>
              <a:gd name="adj1" fmla="val 8749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569734" y="3564305"/>
            <a:ext cx="7474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3200" dirty="0" smtClean="0"/>
              <a:t>2 molekuly kyseliny 3-fosfoglycerovej</a:t>
            </a:r>
            <a:endParaRPr lang="sk-SK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1717491" y="4516514"/>
            <a:ext cx="3036409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sk-SK" sz="2000" b="1" dirty="0"/>
              <a:t>glyceraldehyd-3-fosfát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323528" y="5272306"/>
            <a:ext cx="8394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/>
              <a:t>1/6 molekuly glukózy a zvyšných 5/6 sa obnoví na </a:t>
            </a:r>
            <a:r>
              <a:rPr lang="sk-SK" dirty="0" err="1" smtClean="0"/>
              <a:t>ribulóza</a:t>
            </a:r>
            <a:r>
              <a:rPr lang="sk-SK" dirty="0" smtClean="0"/>
              <a:t> -1,5-bisfosfát, ktorý sa cyklicky opäť viaže na CO</a:t>
            </a:r>
            <a:r>
              <a:rPr lang="sk-SK" baseline="-25000" dirty="0" smtClean="0"/>
              <a:t>2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5" name="Šípka dolu 14"/>
          <p:cNvSpPr/>
          <p:nvPr/>
        </p:nvSpPr>
        <p:spPr>
          <a:xfrm>
            <a:off x="2771800" y="4149080"/>
            <a:ext cx="307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Šípka dolu 15"/>
          <p:cNvSpPr/>
          <p:nvPr/>
        </p:nvSpPr>
        <p:spPr>
          <a:xfrm>
            <a:off x="2822394" y="4885846"/>
            <a:ext cx="307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Sedemcípa hviezda 16"/>
          <p:cNvSpPr/>
          <p:nvPr/>
        </p:nvSpPr>
        <p:spPr>
          <a:xfrm>
            <a:off x="5203834" y="4099432"/>
            <a:ext cx="1312382" cy="1146454"/>
          </a:xfrm>
          <a:prstGeom prst="star7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>
                    <a:lumMod val="65000"/>
                  </a:schemeClr>
                </a:solidFill>
              </a:rPr>
              <a:t>3C</a:t>
            </a:r>
            <a:endParaRPr lang="sk-SK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bdĺžnik 17"/>
          <p:cNvSpPr/>
          <p:nvPr/>
        </p:nvSpPr>
        <p:spPr>
          <a:xfrm>
            <a:off x="1798574" y="6006754"/>
            <a:ext cx="5178021" cy="707886"/>
          </a:xfrm>
          <a:prstGeom prst="rect">
            <a:avLst/>
          </a:prstGeom>
          <a:solidFill>
            <a:srgbClr val="00B0F0"/>
          </a:solidFill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itchFamily="2" charset="2"/>
              <a:buChar char="ü"/>
            </a:pPr>
            <a:r>
              <a:rPr lang="sk-SK" sz="2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Koľkokrát sa musí cyklus zopakovať </a:t>
            </a:r>
          </a:p>
          <a:p>
            <a:pPr algn="ctr"/>
            <a:r>
              <a:rPr lang="sk-SK" sz="2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pre vznik 1 molekuly glukózy?</a:t>
            </a:r>
            <a:endParaRPr lang="sk-SK" sz="2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Sedemcípa hviezda 18"/>
          <p:cNvSpPr/>
          <p:nvPr/>
        </p:nvSpPr>
        <p:spPr>
          <a:xfrm>
            <a:off x="2475845" y="3091149"/>
            <a:ext cx="693097" cy="620611"/>
          </a:xfrm>
          <a:prstGeom prst="star7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r>
              <a:rPr lang="sk-SK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lang="sk-SK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955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86779" y="522239"/>
            <a:ext cx="7024744" cy="114300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2842931" y="1385432"/>
            <a:ext cx="2520280" cy="2448272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ál 4"/>
          <p:cNvSpPr/>
          <p:nvPr/>
        </p:nvSpPr>
        <p:spPr>
          <a:xfrm>
            <a:off x="2051720" y="2420888"/>
            <a:ext cx="936104" cy="7200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3275856" y="2105512"/>
            <a:ext cx="360040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3275856" y="2357540"/>
            <a:ext cx="180020" cy="2520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hnutý pruh 8"/>
          <p:cNvSpPr/>
          <p:nvPr/>
        </p:nvSpPr>
        <p:spPr>
          <a:xfrm rot="10198603">
            <a:off x="3194408" y="3077109"/>
            <a:ext cx="522935" cy="560039"/>
          </a:xfrm>
          <a:prstGeom prst="blockArc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Výbuch 2 9"/>
          <p:cNvSpPr/>
          <p:nvPr/>
        </p:nvSpPr>
        <p:spPr>
          <a:xfrm rot="873691">
            <a:off x="3204834" y="1066943"/>
            <a:ext cx="2238991" cy="1153676"/>
          </a:xfrm>
          <a:prstGeom prst="irregularSeal2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551497" y="3357446"/>
            <a:ext cx="130516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O</a:t>
            </a:r>
            <a:r>
              <a:rPr lang="sk-SK" sz="72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2</a:t>
            </a:r>
            <a:endParaRPr lang="sk-SK" sz="7200" b="1" cap="none" spc="0" baseline="-250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12" name="Šípka doprava 11"/>
          <p:cNvSpPr/>
          <p:nvPr/>
        </p:nvSpPr>
        <p:spPr>
          <a:xfrm rot="3133508">
            <a:off x="2542022" y="3615653"/>
            <a:ext cx="1498788" cy="476258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výdych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3766112" y="4195790"/>
            <a:ext cx="202491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CO</a:t>
            </a:r>
            <a:r>
              <a:rPr lang="sk-SK" sz="72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2</a:t>
            </a:r>
            <a:endParaRPr lang="sk-SK" sz="7200" b="1" cap="none" spc="0" baseline="-250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3" name="AutoShape 8" descr="data:image/jpeg;base64,/9j/4AAQSkZJRgABAQAAAQABAAD/2wCEAAkGBxQSEhUTExQWFhUVFxYbFhgYGBQYFhoXFxUcGBcXGh0YHCggGBolHBcdIjEhJSkrLi4uHB8zODMsNygtLisBCgoKDg0OGhAQGiwkICQsLzQtLCwsLCwvLDQ0LC4uLDIsLCwsLCwtLCwvLSwvNC0sLCwsLCwsLCwsLCwsLCwsLP/AABEIAQsAvQMBIgACEQEDEQH/xAAbAAEAAgMBAQAAAAAAAAAAAAAABAUBAwYCB//EAEkQAAIBAgMEBwMJBQYFBAMAAAECAwARBBIhBTFBURMiYXGBkaEGMrEjQlJigpLB0fAUU3Jz4TM0orLC8SRDY4OzVJOU4hUWRP/EABsBAQACAwEBAAAAAAAAAAAAAAACAwEEBgUH/8QANBEAAgECAwYFAgQHAQAAAAAAAAECAxEEMUEFEiFRYaETcbHB8IHRIjKR4RUjM0JScvEU/9oADAMBAAIRAxEAPwD7gKzQUoBSlKAUpULHbREZCKjSSEXCJlvlvbMxYhVXtJF7G17UBNpVScdiRr+ygjksyF/JgF/xUg2/GXEcqvBIxsqyrlDHkjglHPYGJ7KAtqi7Rxywpma5JIVFXVnc+6ijiT5AAk2AJqVVNsgdPJJiG1yvJFCOCqjZHYfWZlOv0Qo53A2Js+SUXxEji/8Ay4XaNV7M6Wdz23A7BWvEbMkiXNhpJCy69HLI8kclvmlpCzITwYHQ7wRpVzSgIuzMcs8SypcBhuOjKQbMrDgykEEcwalVSbNcQzYxWIWNSk1yQFXpEPSa8BmjLH+I15WWbF6xloMPwe1ppRzQMPkkP0iMx4BdDQFlj9qQwW6aaOO+7O6rfuuda94LHRTLmikSReaMrDzU1p2fsiGC5jjUMfec9aRu1na7Me8mtO1tnKQ00aquIRSUewDEjXIxGpRrWI8d4BAFpStODxAkjSRfddVYdzC4+NbqAUpSgFKUoBSlKAClKUApSlAKq9idYzyH3mmddd4WL5NR3dUtb6xPE1aVQyzfsk7u9/2fEFWL8IpgAhz/AEUcBbHcGDXtmFAX1asVhklRo5FV0YWZWAKkciDvrYDWaAoUZsEwVmLYVzZWYlmgYkBUZjqYidAx902BJBGXd7Ln5J14riMSD/8AIcj0Iq1miV1KsAysCGBFwQRYgjiLVRezsP7PNNhbkjqzRFiSSj9Qrc6kqU3nXrCgOgpStOLxKxI8jmyopZjyCi5oDn4dmjEzzs5PRLiFBS2knRQpkDc0WQscvEgcrHpqrfZ3DMmHTOLSPmkkHJ5WMjL4FreFT5ZVUFmIUDeSQB5mgPdVvtFjDFh5GUXdhkjH0pJOpGv3iPC9eW9o8LuE6MRwQ5z/AIL1UHasTz9NO+WOI/IKUlAuRYzOWQDNYlQOAJO9tAOkwGGEUUcY3RoqjuVQB8K31GwO0IphmikSQDeUZWt2Gx0qTQClKUApSlAKUpQClKUApSq7abMzpAjlM4dnYWzBEyghb6BiXUX4C9tbEATJ8SiC7uqjmxAHrVXJ7TYI3U4mBgbgjOjAjiDYmtuG9nsMhzCFGf8AeOOklPe8l2PnVmqgbqA40bQggP8AwmMhCfuJWJiH8th1ou7rKOCit0Ht/h75ZbIfpI6TJ4ZDn81FdbWLUBHwePimF4pEkHNGVh6Gq/2hgZTHiohd4Ccy6DPC9ulS546Bx2oBxrfjthYeY5niXPwdepKO50s48DVH7Qw2EODMjyIxeSQyEMzRRkZYmNgWBdlGtyQpBJvVdWoqcHOWSBP/AP2mNx8jHJLcXDW6OMi175ntmGm9QfUXrtq7aJyftEYWCNhI/Rt0uYprGrXVbJns2bUXVb2FzSVQBz3D8fwNYc7z+uRrmpbcqqd91W5fvzL1STRZpDi8QMzyDCxnUJFlea31pGBRT2Ipt9Kt0PszhgczR9K30pmaZvDpCQvhaoHsnicjvhT7oHSQdiXs8Y7EYi3JXUcK6eulpVY1YKccmUtWdmeUQAWAAHIaCvVKVYYKzaGxUkbpF+SnHuzIAH7m/eJzVtO461t2TjGkQhwFkjYpIB7uYAG4vrlZWVhfWzC9SMXikiQvI6oi72YgAeJqDsPM/SzFSomcMim4bo1RUUsDuLZS1t4BAOoNAWlKUoBSlKAUpSgFKwKzQCqva8bq8eIjXOYw6ugtmaN8pbJfTOCikA7xccRVpSgI2Ax0cyB42DKbjiCCN6sDqrDiDqKk1WY3Yys5ljZoZja7x261twkUgrJyuRccCK15sYm9YJhzBeFvIhwT4igLelVI2tKNGwc47VbDsv8A5AfSh22f/TYn7iD1L29aAtq5jb8dsZCx3PDIo/iVla3fYk/ZPKt+D9oJZxmw+FdkN7PJJFGhINjbKXJX6wBBrOI2TPibftLxKinMqRK+dWAIDCUsNdfoC4JBuCapxFLxqcocwmV7ITYDn8B/vWABcm2mulZ2xgZcJE84nV1jUkK8ZDE7gC0bqoubblt2VYQ+zYb+8OJB+7VSkR/iBZmfuLZT9GubjsOs5fiaXftYv8XhZFbsfZz4h+nSV4kRSkToIiXzFTIw6RGXJdEANtbMRoQau58Ni1U9FPG54dPH/qhKgfdNWqi2g3VmuloUY0aapxyRS3d3Zyb7RxgNppYMODuZsO7Ie6QYjIOwNlPZVkmxJG1lxmIbsToolHdkQN5sauXUEEEXB0IO4jlVEV/YWXL/AHR2Clf3DMbKV5QkkDLuQkW6t7WmCRhvZ2BHEhDyuNVaaSSbKeaCRiEPaoBq2pSgFKUoBSlKAUpSgFKUoBSlKAUpSgMMwAJJsBvJ3Ac658RnH6tdcH81dxxH1m4iDkvz956uh94gftkzRf8A80BtLyll0Ij7Y0uC3NiB81gb4UBhVAAAFgNwG4Cs0rBNtTQFF7UJ0zQYQ+7O5aX+TEuZvNzGv2qkbExjC+HmPy0Q37ulj3LMvfuYcGvwIJ07DHTyPjD7rjo8P/JBuZP+43W/hVKsNo7NSYDOCGU3R1JV0PNWGo7RuO4gigJlK52fGYnDSRRsVxCSkqjNaKXOFLZWKjIxKqbaILi3Kpo24B/aQ4iM9sTSD70OdfWgLWtWKw6yI0bgMjqVYHcVIsR5Gq8+0eHG+Qj+JJFPkVvWv/8APrLmXCqZ3W2o0iBO4s50I01y5j2UBs9mJmbDqHYs8bSRMx3sYZGizHtOS576tah7IwPQRLHfMRmLNa2Z3Yu724XZibdtTKAUpSgFKUoBSlKAUpSgFKUoBUHbeNMMEkg1YLZBzduqg8WIFbsLjY5c3Rur5GKtlIOVhvBtuNQvaMHo0YKzKk0TuFGZsitckAatY2aw10NqAk7IwAghSIa5R1jxZyczue1mJPjW/FYlI1LyMFUbyxAHrVVi/afDoOq/SNuVFBuzfRudAeJudBcnQVzszvMwkmIZhfKo/s4+xBxPAudTruGlamKxlPDr8WeiMN2LDG+00jm2HUIv7yQEkj6qXFu9iD9WqvYUsmNzwmZ3jds0xZhpEpyiJbAWaU3LZRZUsNGa9R9q5jHlTQyMsYPEGRwgI7i1dM+DTC4nCdGoWN0kw+UAAXy9Mh0/lOO96pwGIqYhOpLLJIwnc6FVAAAFgNwG61ZpSvRJFb7RYEzYeRF/tMuaI/RlTrRsO5wDUjZmNE0Mcw3SIrjsDKD+NSHYAEncBc9wrhDiS2CwuEW4MkKPNzWFhcJ2F/d7leq6lSNOLnLJA27U2ucW+Rf7tuHDpuGY/wDS5D5286Wq79j4AIWk0+VlkbT6Ct0cY7ujRapMHCA45Aj+groPY/8AuOGvxhjPmoNeXszFTxNSpOWStZcsyEW2W9ZrViZ1jUu7BVXeWNgB3muax3tQz3GGTTd0kgNj/CmhI7WI7jXp1a0KUd6bsiTdjqJJAouSABxJsK14bFJIM0bq4va6kEX5acda+c4jBSYmZI2dpZX3swDLGo95gtsq23aAXJA5mvoezsAkEaxRrlVRoPiTzJ4moYeuqy3orhp1CdyTSlK2DIpSlAYFZoKUApSlAcN7WbJaCYYyBjHmsJGHzG0AZhuaNtzA7jZuLGpeG9tLRMJoiJ0GiJcrL9ZD80aXIO4c6u/aPHpDAxZQ5cFFjPz2YHq91rkngATXz/CYfpYArC7IcpsdQVIyMDvBKFW7zXn4zFf+ZqWaea5dSMnYuYULt00xzSuNd4CLwjTkul+06mtjEXAGn5Zr/CqTD4xoWWObcTZZLWU3Ggb6LX8D2bqssO3WF+Gf0rmMTvzbnN3vr8+IrbJSQ58Xhk4BmkbujUkf42Q+FdB7SYR5Ibxi8sTpLGObRtmKfaXMn2qodgvfHKeBixFu/PBb0Jrs66bZUUsLFrW/qWRyI+AxizRpLGbo4uOB7iOBG4jgRUiuP2zjjgMQqwqWXECR3j0srKVzPHdhYtnuV3G19CTe2g9pI5FzRJPISSAohkBJUkEZnARdRvLAVvqacnHVEj37UykYd41Nnn+SQ8QZAQW+wuZz2Ia5jZZDhprWEpzKOUSgLCLdiAG3MtUr2njlZA0tlkmJiijU3EUTC87lrdaQxqRcWAJCi9yW0g205i1hp+hXh7cxFoxpLXi/YhJkvDR8+LKfP+lTdk7Sjw2z4ZJDosagAe8xtYIo4nT9DWqkynQciPSqXZ+edIzJYBEAjUahQ2ufvYm55LYc76mzMVHD0qkn0t1fEwpWRYyzviW6WfgbpGL5IxbS3N+bHXlYaVmGQKo4n89fOvMrAgKOJ8wP1asTGwHePjXl1sRUr1N6Tu2VuTuX/sXh+pLMd7uVB+pESoH385vxvXSVV+yyWweH7YkY97KGPqatK7qnBQgorRGwhSlKmBSlKAwKzWBWaAUpUTa+OEEMkpF8ikgczbqr3k2HjQHH+0OJM+KIF8kPUXtkaxlYc7DKveHqtwqdHNJa9mRW1Pzo3Kk/dKeVS9mwFQATdgCWI+c5N3bxcsfGomMf5RP5c3lnhvXG18R49epyadvJcV6FLd22WeJw6yKQQCDvB8tRyP5VT4NykphYn3SY2JvdeqMp5svqLHferLKdCOII9B/Wom0MMbCQalLMg7be72ZhdftVrUKl/wCW8n2enz9jFyywL5MRh25SPG1t1pENv8QjruK+eYoh0sp97IyuN4+i47QQprsdg7UE8VzYSKcsq/RcDX7JHWB4giuj2NWTpOk84vt/0sg9Cg9th/xOE/hxHxi0q39j/wC7n+diPWdzVb7cp18M31pV80DefUqX7Ey3hkH0Z5R94h/9VbUXbGSXOK9WZ/uIe2HMuMKg6QRqo/jl67+SrH941HVM0nYB/WtWzp8wknP/ADXkcdqs+WM+EapW7ByjMzE7gfjXNbRqqpim+tvoiMszzJBr4/lVd7K6wqfqIOfupb8KspZblRxJ4elQPZw/JAcmcW5WlK29KphbwZf7L0kRJW0kAKG1lAPnVdtLE9U2B6o07bD+lW+MPu9341V7RtkdjwUn0vVEGvEXmRlmd9shMsEI5RxjyQVLqNswfIx/wJ/lFSa+gGwKUpQClKUBgVmsCs0ArnfbSS8cUQ/5kq3/AIY1MvlmRR410Vcr7SHNiol4JC7W7ZJEAPkjedauNqeHh5yXIw8irwgy3B47vX8ajPHeZeyOf/NB+RqdKvV100v+NV+DcmY3/dA37GlZT/464qjf8T6Pvw9ylcibE4zC3Dd+h+t9e8XHoeHLzuK8phtAeP6NeXjbnu/OqjGhX7JUAGNvmk5eWRyWXusVZfs1sgllhkEkRGc9WxvldLnqNbcQTcNYkXPAkVEzlZU00YOrdnzlv43H2u2p8nuLfcfO43fGt51p0qirQdrq/s+4vqe/afbizJCHVoZElzEOVyFWikQ5HBytq69U2bsr1svGNh8Nj2Asbhk7XeIRrb7Sr514DA9U6g2BvqPHgaq8RgwXSFLoHYuwRiFAisynKOqTnKcK9TDbR8St4klZ2a6av5mTUru5YxrlVUAsFVVHcoAHpW9fw+OtYwxBYAa2316aZQrHMOFtdSQDw31z8rylcr6mmXFhWA3/AEvLd21E2PLkVwd4mkB8ZOk/11lIwbfaJPcRUbZ4LNIPrgnfxzA/5RWzTgvCn9H8/UJuzLiWXMysN1gKibcgJglJNvk33fyyfCpMK9a3AH42/OtftBJ8mw5o/kUINU0eNWPmvUyubPoUA6q9w+Fe61YU3RT9VfhW2u/NgUpSgFKUoDArNYFZoBXFe0Ep/bZLfNhgHiXmY/EV2tcJtJgcXiyfmmID/wBlT/q9a83azthJW6eqIzyNcmZtOzw3f1qEGs7cbLGnlnkt5SirLp9b/VHn+h6VW4dR1m5yt5qixn1SuTpcITfS3dP2KdGXEY6vcBbwUf1rwT+f69a1POTdRyAHh+YrV07AgkaW19PhVL4md4hbWYKQeTRnye9SzF1ADwv8RUDb0t4ZCo1Vb27jY+lS5Cyki2+59P6Vtz/oQ837GHke8Slt3E/nVVHKeleQW0vGv8IPW/x3H2RVjt7FdEll/tDZUH/UbQeAuT3Kai4bCBURL+6AL+G89p0pFOFNvV8Ppr7dzEuGRhJmX3Ta/nu/rQRHKWO78eFenABHjfzraXtGovoS1x2Bh67/ACqqKXG5Vbmb8BGM5XsYcOJAv61XbPkPSsvAAX7Tnk8t9Si5WzKbE3uRzDn8hUTZwGaR+GfL92MN8XNbW+lRlHp6uJYn8/QtlNiSeJsPIflUbac6kMAL9U37rE2rCsWI8Tw7fzrVtGECJzu6ri//AGz+NatBfzI+aCb0Po2zP7GK/wC7T/KKlVowP9mmluoungK313xtClKUApSlAYWs1gVmgFcBtNbYvGdrQnzgVR6rXf1xntFDbGk2/tYFPjE7BvSRfKvP2pDews/p6kZZEQJYFjw3DwNV2FBGHjPFy7nvkbP8CKk7QxGWEm24X8r6elq09EUSNCLZFRfuqBXJx4UfNrsn90Uv8pNw6aX5H4g/jUmwZBxBB7eH/wBa1YdtGHMaeGta8PNpbkf1+Na9wiu23GUgkYXN0cH7eg9TUvF2JFzuBHfpWnbZ/wCHfsRr+H+1Rdpy3AiQkPlBZh8wMb3/AIiNw7b7hW5Tg6lFLk3d/RC3A1YluknLbxH1Ry6Q3zsOdgcn3q3LIQLd/frbT0r3s/DWtYdVfwB9b8a25QDaw4nd4H/aqqtTelwyWXzuVO74kQmvaKzCw1tWxmG/Lz/2qVFINAOXwP8AWqm2jCiRox1bHTUadlzWNmRghgeEjnv+b47vSvWL6r9hyn0rVsiS8eu9s5Fu1mP41sKzot9UvUsWRIBu9uFvSvG2JPk34dRzr/Ab1Mjgy3XeTYepFe9oQg5E4u6KOfWcKfS9Yw0d6tBdV6mYxO8hWygcgPhXulK7s2RSlKAUpSgMCs1gVmgFc37aQ2WLEfuXs/8ALlGRvJsjdymukrVi8OsiNG4urqVYcwwsahUgpwcXqgfOdrLoF5zRjwMik+gNWO047leWb4j+lUzlhlik1khnyPzJWNyj/aBVvGrTE4kEKeRU+Whri8TSlSiqbzu/t7FEuCsIxYX4fmK0LAbEg/r/AHqbNbVQQSfhrWLgLY8PW41/OtHIxYgyIWjeM7mDj7ykf6hVXsoBo036jMxO8ta5ued9PIcKvJCBvPC/4fD4VTxr0byoPdzZltyk63o+ceFbNOTdKUfJ+z9iMsi1g93y/wBN/wAaiSHj9UDxOvxNbbaWJsLi2/XjXrDaL3/mFqi9iOZoaAgKSNLXP3jWyAEAdza+A/KpeIIEfeov53rZhEGTdqQbeAFZbuSUeJo2oq/s+Y6HrEc+qt7eX4VoweFyRon0UUE/wqFv51ja3WWOPfcDu1Y5v8CH9GpsbA3ubafjf8K2Ki3aMVz4/b3Js8wvbrtvOgHZvJ/CvGDDSYrDX/eEgdio587gVtWO5ueFreunkte9jKW2hENbRxTHx+TT/Uav2XHexUPmgjmd1SlK7MvFKUoBSlKAwtZrArNAKUpQHI+22zMuXFrplaISj6SdIFDD6y5j3gnkKpymgtw0t43/ABrt9u4fpMNMh+dG48cpsfOuHw0mZc19GVWHiLmuc27TtuTXX2KqiJGHTLqdeXiB+vGvOPO4DQb9OXA+te8O2ZBz1B7wdPiK8hSTby7vnDsrnsnxK9CI6Hjr+v0aj4pbDOfmiz9i5ve+y2vcXNXkllBXgdw0Oq/r0qE062IYX59qneKupVNyfHLXyFknxNbteNSN4sD3qfypBqGHI3HjrUSF+iboSbhheJj85VsB9oe6w7jxqXgrdYd1u4aH0IrFWnuSt9URasz1i/cH60Cr+deomOWw4g8+N/zpiALngAPjoAPCoTy3PRjUsOtbgDp4EnQHf7xG6lOnvtLJavpzM6m7AQ5maUm4ACx66WAF27QTu7LHjUwQ3OnP04/Go7zMunLkOPC1SIg1tTw1tyJJPrUa09+V9NPIzdMlEhRrxaw+H4mtnsvrjJDp1UcfekW/lk9arMYANNfx0H51aewGEPysxJsSEF+aszOw7Lvl+xXr7EhetvckWQfE7ClKV1RaKUpQClKUBgVmlKAUpSgFfOREEkliG6KVwo+o5zr6lh9mvo1cn7T4cJOsmXqzLkY6/wBpHd4796lxf6qivO2rR8XDStmuP37XIzV0VeCjsDbju8ND8a3xR2DMdTbd6N6a15QWym/IG3P/AGr3jJLC3+/6/rXGa3ZSsiFK53E8dD37iPxrS8Za994FTMKoYG43X8tD+u8VGIsbX7m/Ps+FZRFojYmEMuV72uCGUjMrAaMO30O43qLh8dlKrIQJNd18jAjeCdx+qfC9XmGTNvU6EX42/MVKxezY3uGUa7xuB8viK2KdS8d2auvTy+2X1JKN0c7isYzgrEL2Nma/VFxoO1gNbDmL2q32dglhj5u3WZralrb+yw0rQuDRWyoFAXQBQB33sOdbFicg68N+vLd2CsVasbbkFZd385C9sjbGNe+3rW4b/L86hJhCd7WG89gt+VvOtssBGob9Dh4VrWMK5A23NbqgEk8OZPDvJ07zX0HYmA/Z4I4uKr1iNxc6ufFiT41w/szg+nxak6rH8oTrwJEY8W632BX0auw2Th/Co3ebLqa4XFKUr1SYpSlAKUpQClKUApSlAKhbY2eMRC0ROUmxVhvV1OZHF+IYA+FTaUBwmEclSGUB1JWRQdA67wOWpuDyI514ne4AINX+39hNI3TQkCS1mQ6JKBuDfRYAkBh2A3AtXKx4o5jGwKuu9G99b/FeTC4POuP2js+dCblFXi+xTNWJoS2q99aG3kfr1qwX3RfkP131CmFmsd3Px5V5TRFos8LEMosSCN27ceHaK9l+BH6+qfwrUsmUWvcAaGvcsy21Nr99vDka2FJWLNClWUZ2sd5sBb1qdILC36sPzNRjggDdTcDQd5Op8B+FZaQsSQN27uGgFVOOpUrrM2O1vPXtP5CoO1NojJbW50st7m+gC82JsLc7VnE4jKvWO+wHM33WA1ub7hrr21eeyvs4ykYjELZ9THHxS9wGbgXsdB827bydPQ2dgJYid3+VEopstPZfZPQRXYASSWL23LYWVB2KPMknjVzSldjGKikkXilKVkClKUApSlAYFZrArNAKUpQClKUAqDtPZMWIAEi3I91gSrr/AAsNR3bjxqdSjVwcji9gTx6xsJlHA5Ul9AI38k8apsVK6+/HIpHNJB6gFT4Gvo9K8ytsnD1HdK3l9iDgmfOV2rHYDpI81twYZj3gf0rzNtIC3ZwINt3Z2Xr6LLErCzKCO0A/Go42XCN0Mf3E/Ktf+BUv8n2G4cG21olyqXF9Dbjdtba27NKk4aGfEEiGEqvB5QY0Gu8C2ZuegtzNdzFh0X3VVe4AfCttX09k0YO74md1FLsf2dSEiRz0so3OwAC335F+bfXXVtbXtpV1SlelGKirRVkSFKUqQFKUoBSlKAUpSgPINeqwBWaAUpSgFKUoBSlKAUpSgFKUoBSlKAUpSgFKUoBSlKAUpSgFKU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6" name="Picture 2" descr="http://img.cas.sk/img/4/fullwidth/2067819_kvety-den-matiek-zverokruh-ruza-orgovan-narcis-snezienky-slnecnica-kvet.jpg?hash=4432a0136bc0b6430d9e405a295474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41" y="4195790"/>
            <a:ext cx="1419675" cy="21295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ahnutá šípka doľava 13"/>
          <p:cNvSpPr/>
          <p:nvPr/>
        </p:nvSpPr>
        <p:spPr>
          <a:xfrm rot="4308392">
            <a:off x="3670715" y="4668988"/>
            <a:ext cx="694794" cy="2379372"/>
          </a:xfrm>
          <a:prstGeom prst="curvedLeftArrow">
            <a:avLst>
              <a:gd name="adj1" fmla="val 25000"/>
              <a:gd name="adj2" fmla="val 58668"/>
              <a:gd name="adj3" fmla="val 2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Zahnutá šípka doľava 7"/>
          <p:cNvSpPr/>
          <p:nvPr/>
        </p:nvSpPr>
        <p:spPr>
          <a:xfrm rot="11231851">
            <a:off x="1462062" y="3059849"/>
            <a:ext cx="789199" cy="2543026"/>
          </a:xfrm>
          <a:prstGeom prst="curved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09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15764 L -0.02222 -0.11574 C -0.02709 -0.10694 -0.02969 -0.09375 -0.02969 -0.07986 C -0.02969 -0.06412 -0.02709 -0.05162 -0.02222 -0.04259 L 2.77778E-6 -1.11111E-6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animBg="1"/>
      <p:bldP spid="15" grpId="0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78377"/>
            <a:ext cx="8208912" cy="1143000"/>
          </a:xfrm>
          <a:solidFill>
            <a:srgbClr val="FFFF99"/>
          </a:solidFill>
        </p:spPr>
        <p:txBody>
          <a:bodyPr>
            <a:normAutofit fontScale="90000"/>
          </a:bodyPr>
          <a:lstStyle/>
          <a:p>
            <a:r>
              <a:rPr lang="sk-SK" dirty="0"/>
              <a:t/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r>
              <a:rPr lang="sk-SK" b="1" u="sng" dirty="0" smtClean="0"/>
              <a:t>Cyklus C3 – </a:t>
            </a:r>
            <a:r>
              <a:rPr lang="sk-SK" b="1" u="sng" dirty="0" err="1" smtClean="0"/>
              <a:t>Calvinov-Bensov</a:t>
            </a:r>
            <a:r>
              <a:rPr lang="sk-SK" b="1" u="sng" dirty="0" smtClean="0"/>
              <a:t> cyklus</a:t>
            </a:r>
            <a:endParaRPr lang="sk-SK" b="1" u="sng" dirty="0"/>
          </a:p>
        </p:txBody>
      </p:sp>
      <p:sp>
        <p:nvSpPr>
          <p:cNvPr id="4" name="Obdĺžnik 3"/>
          <p:cNvSpPr/>
          <p:nvPr/>
        </p:nvSpPr>
        <p:spPr>
          <a:xfrm>
            <a:off x="755576" y="1757977"/>
            <a:ext cx="15648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</a:t>
            </a:r>
            <a:r>
              <a:rPr lang="sk-SK" sz="5400" b="1" cap="none" spc="0" baseline="-25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3648759" y="2079107"/>
            <a:ext cx="31101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dirty="0" err="1" smtClean="0"/>
              <a:t>fosfoenolpyruvát</a:t>
            </a:r>
            <a:endParaRPr lang="sk-SK" sz="28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211960" y="2681307"/>
            <a:ext cx="1510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sk-SK" dirty="0"/>
              <a:t>NADPH+ H</a:t>
            </a:r>
            <a:r>
              <a:rPr lang="sk-SK" baseline="30000" dirty="0"/>
              <a:t>+</a:t>
            </a:r>
            <a:r>
              <a:rPr lang="sk-SK" dirty="0"/>
              <a:t> </a:t>
            </a:r>
          </a:p>
        </p:txBody>
      </p:sp>
      <p:sp>
        <p:nvSpPr>
          <p:cNvPr id="7" name="Obdĺžnik 6"/>
          <p:cNvSpPr/>
          <p:nvPr/>
        </p:nvSpPr>
        <p:spPr>
          <a:xfrm>
            <a:off x="4387585" y="1644488"/>
            <a:ext cx="81624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dirty="0"/>
              <a:t>ATP</a:t>
            </a:r>
            <a:endParaRPr lang="sk-SK" sz="2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675976" y="1927302"/>
            <a:ext cx="599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+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1740829" y="3645024"/>
            <a:ext cx="26276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sk-SK" sz="3600" b="1" dirty="0" err="1" smtClean="0"/>
              <a:t>oxalacetát</a:t>
            </a:r>
            <a:endParaRPr lang="sk-SK" sz="3600" b="1" dirty="0"/>
          </a:p>
        </p:txBody>
      </p:sp>
      <p:sp>
        <p:nvSpPr>
          <p:cNvPr id="13" name="Obdĺžnik 12"/>
          <p:cNvSpPr/>
          <p:nvPr/>
        </p:nvSpPr>
        <p:spPr>
          <a:xfrm>
            <a:off x="-322848" y="6094401"/>
            <a:ext cx="8394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 err="1" smtClean="0"/>
              <a:t>Pr</a:t>
            </a:r>
            <a:r>
              <a:rPr lang="sk-SK" b="1" dirty="0" smtClean="0"/>
              <a:t>. </a:t>
            </a:r>
            <a:r>
              <a:rPr lang="sk-SK" b="1" dirty="0"/>
              <a:t>tropické trávy, kukurica, proso, bambus, cukrová trstina</a:t>
            </a:r>
          </a:p>
        </p:txBody>
      </p:sp>
      <p:sp>
        <p:nvSpPr>
          <p:cNvPr id="16" name="Šípka dolu 15"/>
          <p:cNvSpPr/>
          <p:nvPr/>
        </p:nvSpPr>
        <p:spPr>
          <a:xfrm>
            <a:off x="2822394" y="2958776"/>
            <a:ext cx="307008" cy="614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Sedemcípa hviezda 16"/>
          <p:cNvSpPr/>
          <p:nvPr/>
        </p:nvSpPr>
        <p:spPr>
          <a:xfrm>
            <a:off x="5066119" y="3230812"/>
            <a:ext cx="1312382" cy="1146454"/>
          </a:xfrm>
          <a:prstGeom prst="star7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>
                    <a:lumMod val="65000"/>
                  </a:schemeClr>
                </a:solidFill>
              </a:rPr>
              <a:t>4C</a:t>
            </a:r>
            <a:endParaRPr lang="sk-SK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Nadpis 1"/>
          <p:cNvSpPr txBox="1">
            <a:spLocks/>
          </p:cNvSpPr>
          <p:nvPr/>
        </p:nvSpPr>
        <p:spPr>
          <a:xfrm>
            <a:off x="323528" y="332656"/>
            <a:ext cx="8496944" cy="1143000"/>
          </a:xfrm>
          <a:prstGeom prst="rect">
            <a:avLst/>
          </a:prstGeom>
          <a:solidFill>
            <a:srgbClr val="FFFF99"/>
          </a:solidFill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b="1" smtClean="0"/>
              <a:t>Cyklus C4 – Hatschov-Slackov cyklus</a:t>
            </a:r>
            <a:endParaRPr lang="sk-SK" b="1" dirty="0"/>
          </a:p>
        </p:txBody>
      </p:sp>
      <p:sp>
        <p:nvSpPr>
          <p:cNvPr id="20" name="Šípka dolu 19"/>
          <p:cNvSpPr/>
          <p:nvPr/>
        </p:nvSpPr>
        <p:spPr>
          <a:xfrm>
            <a:off x="2921748" y="4377266"/>
            <a:ext cx="307008" cy="614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bdĺžnik 20"/>
          <p:cNvSpPr/>
          <p:nvPr/>
        </p:nvSpPr>
        <p:spPr>
          <a:xfrm>
            <a:off x="2076657" y="5026748"/>
            <a:ext cx="195598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sk-SK" sz="3600" b="1" dirty="0" smtClean="0"/>
              <a:t>glukóza</a:t>
            </a:r>
            <a:endParaRPr lang="sk-SK" sz="3600" b="1" dirty="0"/>
          </a:p>
        </p:txBody>
      </p:sp>
      <p:pic>
        <p:nvPicPr>
          <p:cNvPr id="4098" name="Picture 2" descr="http://www.zdravejedlo.sk/wp-content/uploads/2013/11/kukuric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498"/>
          <a:stretch/>
        </p:blipFill>
        <p:spPr bwMode="auto">
          <a:xfrm>
            <a:off x="5066119" y="4480593"/>
            <a:ext cx="2306967" cy="16005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lantá&amp;zcaron;e cukrovej trstiny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911" y="2602327"/>
            <a:ext cx="1512168" cy="22714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0363-1 Wandbild - Motiv: Bambus im Tageslich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977" t="-2219" r="30991" b="2219"/>
          <a:stretch/>
        </p:blipFill>
        <p:spPr bwMode="auto">
          <a:xfrm>
            <a:off x="7373086" y="4991505"/>
            <a:ext cx="1761818" cy="15811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botany.cz/foto/prosoherb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987" r="26098"/>
          <a:stretch/>
        </p:blipFill>
        <p:spPr bwMode="auto">
          <a:xfrm>
            <a:off x="53675" y="4042889"/>
            <a:ext cx="1415023" cy="19683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893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96944" cy="1143000"/>
          </a:xfrm>
          <a:solidFill>
            <a:srgbClr val="FFFF99"/>
          </a:solidFill>
        </p:spPr>
        <p:txBody>
          <a:bodyPr>
            <a:normAutofit/>
          </a:bodyPr>
          <a:lstStyle/>
          <a:p>
            <a:r>
              <a:rPr lang="sk-SK" b="1" dirty="0"/>
              <a:t>CAM </a:t>
            </a:r>
            <a:r>
              <a:rPr lang="sk-SK" b="1" dirty="0" smtClean="0"/>
              <a:t>cyklus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752528"/>
          </a:xfrm>
        </p:spPr>
        <p:txBody>
          <a:bodyPr>
            <a:normAutofit/>
          </a:bodyPr>
          <a:lstStyle/>
          <a:p>
            <a:r>
              <a:rPr lang="sk-SK" dirty="0" smtClean="0"/>
              <a:t>osobitný spôsob </a:t>
            </a:r>
            <a:r>
              <a:rPr lang="sk-SK" dirty="0"/>
              <a:t>viazania CO</a:t>
            </a:r>
            <a:r>
              <a:rPr lang="sk-SK" baseline="-25000" dirty="0"/>
              <a:t>2</a:t>
            </a:r>
            <a:r>
              <a:rPr lang="sk-SK" dirty="0"/>
              <a:t> </a:t>
            </a:r>
            <a:endParaRPr lang="sk-SK" dirty="0" smtClean="0"/>
          </a:p>
          <a:p>
            <a:pPr algn="just"/>
            <a:r>
              <a:rPr lang="sk-SK" dirty="0"/>
              <a:t>väčšina </a:t>
            </a:r>
            <a:r>
              <a:rPr lang="sk-SK" dirty="0" err="1"/>
              <a:t>sukulentov</a:t>
            </a:r>
            <a:r>
              <a:rPr lang="sk-SK" dirty="0"/>
              <a:t> </a:t>
            </a:r>
            <a:r>
              <a:rPr lang="sk-SK" dirty="0" smtClean="0"/>
              <a:t>- adaptácia na suché podmienky</a:t>
            </a:r>
          </a:p>
          <a:p>
            <a:pPr algn="just"/>
            <a:r>
              <a:rPr lang="sk-SK" dirty="0" smtClean="0"/>
              <a:t>v </a:t>
            </a:r>
            <a:r>
              <a:rPr lang="sk-SK" dirty="0"/>
              <a:t>noci sa CO</a:t>
            </a:r>
            <a:r>
              <a:rPr lang="sk-SK" baseline="-25000" dirty="0"/>
              <a:t>2</a:t>
            </a:r>
            <a:r>
              <a:rPr lang="sk-SK" dirty="0"/>
              <a:t> zhromažďuje do ovocných </a:t>
            </a:r>
            <a:r>
              <a:rPr lang="sk-SK" dirty="0" smtClean="0"/>
              <a:t>kyselín, </a:t>
            </a:r>
            <a:r>
              <a:rPr lang="sk-SK" dirty="0"/>
              <a:t>odkiaľ ho cez deň rastlina využíva</a:t>
            </a:r>
            <a:r>
              <a:rPr lang="sk-SK" dirty="0" smtClean="0"/>
              <a:t>,</a:t>
            </a:r>
          </a:p>
          <a:p>
            <a:pPr algn="just"/>
            <a:r>
              <a:rPr lang="sk-SK" dirty="0" smtClean="0"/>
              <a:t>fotosyntéza tak môže </a:t>
            </a:r>
            <a:r>
              <a:rPr lang="sk-SK" dirty="0"/>
              <a:t>prebiehať aj pri uzavretých prieduchoch. </a:t>
            </a:r>
          </a:p>
        </p:txBody>
      </p:sp>
      <p:pic>
        <p:nvPicPr>
          <p:cNvPr id="3074" name="Picture 2" descr="http://gify.joe.pl/gifs/natura/inne/tanczacy-kaktus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897" y="4365104"/>
            <a:ext cx="1293490" cy="1900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3926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http://www.oskole.sk/userfiles/image/zaida/biologia/ontogeneticky%20vyvin/fotosynteza%20a%20dychanie%20mo_html_593addc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858" b="5513"/>
          <a:stretch/>
        </p:blipFill>
        <p:spPr bwMode="auto">
          <a:xfrm>
            <a:off x="827584" y="1412776"/>
            <a:ext cx="7277100" cy="51363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969746" y="188640"/>
            <a:ext cx="7024744" cy="1143000"/>
          </a:xfrm>
          <a:solidFill>
            <a:srgbClr val="FFFF99"/>
          </a:solidFill>
        </p:spPr>
        <p:txBody>
          <a:bodyPr>
            <a:noAutofit/>
          </a:bodyPr>
          <a:lstStyle/>
          <a:p>
            <a:r>
              <a:rPr lang="sk-SK" sz="2800" dirty="0"/>
              <a:t>Schéma primárnych a sekundárnych procesov fotosyntézy a ich prepojenie</a:t>
            </a:r>
          </a:p>
        </p:txBody>
      </p:sp>
    </p:spTree>
    <p:extLst>
      <p:ext uri="{BB962C8B-B14F-4D97-AF65-F5344CB8AC3E}">
        <p14:creationId xmlns="" xmlns:p14="http://schemas.microsoft.com/office/powerpoint/2010/main" val="3412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76328" y="9925"/>
            <a:ext cx="8358511" cy="828082"/>
          </a:xfrm>
          <a:solidFill>
            <a:srgbClr val="FFFF99"/>
          </a:solidFill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Porovnanie fotosyntézy a dýchania</a:t>
            </a:r>
            <a:endParaRPr lang="sk-SK" b="1" dirty="0"/>
          </a:p>
        </p:txBody>
      </p:sp>
      <p:pic>
        <p:nvPicPr>
          <p:cNvPr id="4098" name="Picture 2" descr="http://www.oskole.sk/userfiles/image/zaida/biologia/ontogeneticky%20vyvin/fotosynteza%20a%20dychanie%20mo_html_m51ab2eb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985" r="9301"/>
          <a:stretch/>
        </p:blipFill>
        <p:spPr bwMode="auto">
          <a:xfrm>
            <a:off x="24449" y="3661844"/>
            <a:ext cx="9119551" cy="31662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827584" y="1988840"/>
            <a:ext cx="7560840" cy="1015663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</a:t>
            </a:r>
            <a:r>
              <a:rPr lang="pt-BR" b="1" dirty="0" smtClean="0"/>
              <a:t>svetelná </a:t>
            </a:r>
            <a:r>
              <a:rPr lang="pt-BR" b="1" dirty="0"/>
              <a:t>energia</a:t>
            </a:r>
          </a:p>
          <a:p>
            <a:pPr indent="0" algn="ctr">
              <a:buNone/>
              <a:tabLst>
                <a:tab pos="1608138" algn="l"/>
                <a:tab pos="1695450" algn="l"/>
              </a:tabLst>
            </a:pPr>
            <a:r>
              <a:rPr lang="sk-SK" b="1" dirty="0"/>
              <a:t>   </a:t>
            </a:r>
            <a:r>
              <a:rPr lang="pt-BR" sz="2400" b="1" dirty="0"/>
              <a:t>6 CO</a:t>
            </a:r>
            <a:r>
              <a:rPr lang="pt-BR" sz="2400" b="1" baseline="-25000" dirty="0"/>
              <a:t>2</a:t>
            </a:r>
            <a:r>
              <a:rPr lang="pt-BR" sz="2400" b="1" dirty="0"/>
              <a:t> </a:t>
            </a:r>
            <a:r>
              <a:rPr lang="sk-SK" sz="2400" b="1" dirty="0"/>
              <a:t> +1</a:t>
            </a:r>
            <a:r>
              <a:rPr lang="pt-BR" sz="2400" b="1" dirty="0"/>
              <a:t>2 </a:t>
            </a:r>
            <a:r>
              <a:rPr lang="pt-BR" sz="2400" b="1" dirty="0" smtClean="0"/>
              <a:t>H</a:t>
            </a:r>
            <a:r>
              <a:rPr lang="pt-BR" sz="2400" b="1" baseline="-25000" dirty="0" smtClean="0"/>
              <a:t>2</a:t>
            </a:r>
            <a:r>
              <a:rPr lang="pt-BR" sz="2400" b="1" dirty="0" smtClean="0"/>
              <a:t>O</a:t>
            </a:r>
            <a:r>
              <a:rPr lang="sk-SK" sz="2400" b="1" dirty="0" smtClean="0"/>
              <a:t>    </a:t>
            </a:r>
            <a:r>
              <a:rPr lang="pt-BR" sz="2400" b="1" dirty="0" smtClean="0"/>
              <a:t> </a:t>
            </a:r>
            <a:r>
              <a:rPr lang="pt-BR" sz="2000" b="1" dirty="0"/>
              <a:t>     </a:t>
            </a:r>
            <a:r>
              <a:rPr lang="sk-SK" sz="2000" b="1" dirty="0"/>
              <a:t>      </a:t>
            </a:r>
            <a:r>
              <a:rPr lang="pt-BR" sz="2400" b="1" dirty="0"/>
              <a:t>C</a:t>
            </a:r>
            <a:r>
              <a:rPr lang="pt-BR" sz="2400" b="1" baseline="-25000" dirty="0"/>
              <a:t>6</a:t>
            </a:r>
            <a:r>
              <a:rPr lang="pt-BR" sz="2400" b="1" dirty="0"/>
              <a:t>H</a:t>
            </a:r>
            <a:r>
              <a:rPr lang="pt-BR" sz="2400" b="1" baseline="-25000" dirty="0"/>
              <a:t>12</a:t>
            </a:r>
            <a:r>
              <a:rPr lang="pt-BR" sz="2400" b="1" dirty="0"/>
              <a:t>O</a:t>
            </a:r>
            <a:r>
              <a:rPr lang="pt-BR" sz="2400" b="1" baseline="-25000" dirty="0"/>
              <a:t>6</a:t>
            </a:r>
            <a:r>
              <a:rPr lang="pt-BR" sz="2400" b="1" dirty="0"/>
              <a:t> + 6 O</a:t>
            </a:r>
            <a:r>
              <a:rPr lang="pt-BR" sz="2400" b="1" baseline="-25000" dirty="0"/>
              <a:t>2</a:t>
            </a:r>
            <a:r>
              <a:rPr lang="pt-BR" sz="2400" b="1" dirty="0"/>
              <a:t> + 6 H</a:t>
            </a:r>
            <a:r>
              <a:rPr lang="pt-BR" sz="2400" b="1" baseline="-25000" dirty="0"/>
              <a:t>2</a:t>
            </a:r>
            <a:r>
              <a:rPr lang="pt-BR" sz="2400" b="1" dirty="0"/>
              <a:t>O</a:t>
            </a:r>
            <a:endParaRPr lang="sk-SK" sz="2400" b="1" dirty="0"/>
          </a:p>
          <a:p>
            <a:pPr indent="0">
              <a:buNone/>
              <a:tabLst>
                <a:tab pos="1608138" algn="l"/>
                <a:tab pos="1695450" algn="l"/>
              </a:tabLst>
            </a:pPr>
            <a:r>
              <a:rPr lang="sk-SK" b="1" dirty="0"/>
              <a:t>                                      </a:t>
            </a:r>
            <a:r>
              <a:rPr lang="sk-SK" b="1" dirty="0" smtClean="0"/>
              <a:t>      chlorofyl</a:t>
            </a:r>
            <a:endParaRPr lang="sk-SK" dirty="0"/>
          </a:p>
        </p:txBody>
      </p:sp>
      <p:pic>
        <p:nvPicPr>
          <p:cNvPr id="6" name="Picture 10" descr="https://encrypted-tbn1.gstatic.com/images?q=tbn:ANd9GcR_I_xYRt4_aFXks4CakAZbX9UDIqXWzDxuNibSe7gkjO5-UW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18" y="2939224"/>
            <a:ext cx="548964" cy="4111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encrypted-tbn1.gstatic.com/images?q=tbn:ANd9GcTjxWMJiDfWdlglmzVrpuEUF7VW-_b9MB2nk59a2PvkC0PWPSrIf4OSyri-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044" y="1406557"/>
            <a:ext cx="811960" cy="7217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ojsmerná vodorovná šípka 7"/>
          <p:cNvSpPr/>
          <p:nvPr/>
        </p:nvSpPr>
        <p:spPr>
          <a:xfrm flipV="1">
            <a:off x="3763496" y="2352655"/>
            <a:ext cx="792088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ahnutá šípka dolu 4"/>
          <p:cNvSpPr/>
          <p:nvPr/>
        </p:nvSpPr>
        <p:spPr>
          <a:xfrm>
            <a:off x="2199872" y="1228749"/>
            <a:ext cx="4104456" cy="10773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Zahnutá šípka dolu 9"/>
          <p:cNvSpPr/>
          <p:nvPr/>
        </p:nvSpPr>
        <p:spPr>
          <a:xfrm rot="10800000">
            <a:off x="2107312" y="2640687"/>
            <a:ext cx="4104456" cy="1077358"/>
          </a:xfrm>
          <a:prstGeom prst="curvedDown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3043694" y="3412379"/>
            <a:ext cx="23166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dýchanie</a:t>
            </a:r>
            <a:endParaRPr lang="sk-SK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2789613" y="760226"/>
            <a:ext cx="27398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fotosyntéza</a:t>
            </a:r>
            <a:endParaRPr lang="sk-SK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37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848872" cy="1224136"/>
          </a:xfrm>
          <a:solidFill>
            <a:srgbClr val="FFFF99"/>
          </a:solidFill>
        </p:spPr>
        <p:txBody>
          <a:bodyPr>
            <a:normAutofit fontScale="90000"/>
          </a:bodyPr>
          <a:lstStyle/>
          <a:p>
            <a:r>
              <a:rPr lang="sk-SK" b="1" dirty="0" smtClean="0"/>
              <a:t>Faktory ovplyvňujúce fotosyntézu:</a:t>
            </a:r>
            <a:r>
              <a:rPr lang="sk-SK" dirty="0" smtClean="0"/>
              <a:t> 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4536504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sk-SK" dirty="0"/>
              <a:t> </a:t>
            </a:r>
          </a:p>
          <a:p>
            <a:pPr algn="just"/>
            <a:r>
              <a:rPr lang="sk-SK" b="1" dirty="0" smtClean="0"/>
              <a:t>celkový </a:t>
            </a:r>
            <a:r>
              <a:rPr lang="sk-SK" b="1" dirty="0"/>
              <a:t>fyziologický stav rastliny</a:t>
            </a:r>
          </a:p>
          <a:p>
            <a:pPr algn="just"/>
            <a:r>
              <a:rPr lang="sk-SK" b="1" dirty="0" smtClean="0"/>
              <a:t>vlnová </a:t>
            </a:r>
            <a:r>
              <a:rPr lang="sk-SK" b="1" dirty="0"/>
              <a:t>dĺžka a intenzita svetla</a:t>
            </a:r>
            <a:r>
              <a:rPr lang="sk-SK" dirty="0"/>
              <a:t> – výhodné je červené a modrofialové svetlo, rastlina využíva len 2% svetla, zvyšok odráža alebo prepúšťa</a:t>
            </a:r>
          </a:p>
          <a:p>
            <a:pPr algn="just"/>
            <a:r>
              <a:rPr lang="sk-SK" b="1" dirty="0" smtClean="0"/>
              <a:t>množstvo </a:t>
            </a:r>
            <a:r>
              <a:rPr lang="sk-SK" b="1" dirty="0"/>
              <a:t>CO</a:t>
            </a:r>
            <a:r>
              <a:rPr lang="sk-SK" b="1" baseline="-25000" dirty="0"/>
              <a:t>2</a:t>
            </a:r>
            <a:r>
              <a:rPr lang="sk-SK" dirty="0"/>
              <a:t> – v atmosfére je 0,03</a:t>
            </a:r>
            <a:r>
              <a:rPr lang="sk-SK" dirty="0" smtClean="0"/>
              <a:t>%, jeho </a:t>
            </a:r>
            <a:r>
              <a:rPr lang="sk-SK" dirty="0"/>
              <a:t>zvýšenie alebo zníženie </a:t>
            </a:r>
            <a:r>
              <a:rPr lang="sk-SK" dirty="0" smtClean="0"/>
              <a:t>koncentrácie spomaľuje fotosyntézu</a:t>
            </a:r>
            <a:endParaRPr lang="sk-SK" dirty="0"/>
          </a:p>
          <a:p>
            <a:pPr algn="just"/>
            <a:r>
              <a:rPr lang="sk-SK" b="1" dirty="0"/>
              <a:t>teplota</a:t>
            </a:r>
            <a:r>
              <a:rPr lang="sk-SK" dirty="0"/>
              <a:t> – optimum sa pohybuje medzi 25 – </a:t>
            </a:r>
            <a:r>
              <a:rPr lang="sk-SK" dirty="0" smtClean="0"/>
              <a:t>30°C</a:t>
            </a:r>
          </a:p>
          <a:p>
            <a:pPr algn="just"/>
            <a:r>
              <a:rPr lang="sk-SK" b="1" dirty="0" smtClean="0"/>
              <a:t>množstvo </a:t>
            </a:r>
            <a:r>
              <a:rPr lang="sk-SK" b="1" dirty="0"/>
              <a:t>vody</a:t>
            </a:r>
            <a:r>
              <a:rPr lang="sk-SK" dirty="0"/>
              <a:t> – nedostatok vody spomaľuje fotosyntézu, pretože sa uzatvárajú prieduchy, ktorými preniká do rastliny </a:t>
            </a:r>
            <a:r>
              <a:rPr lang="sk-SK" dirty="0" smtClean="0"/>
              <a:t>CO</a:t>
            </a:r>
            <a:r>
              <a:rPr lang="sk-SK" baseline="-25000" dirty="0" smtClean="0"/>
              <a:t>2</a:t>
            </a:r>
          </a:p>
          <a:p>
            <a:pPr algn="just"/>
            <a:r>
              <a:rPr lang="sk-SK" b="1" dirty="0" smtClean="0"/>
              <a:t>minerálne </a:t>
            </a:r>
            <a:r>
              <a:rPr lang="sk-SK" b="1" dirty="0"/>
              <a:t>látky</a:t>
            </a:r>
          </a:p>
          <a:p>
            <a:pPr marL="68580" indent="0" algn="just">
              <a:buNone/>
            </a:pP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6221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2304256" cy="854968"/>
          </a:xfrm>
          <a:solidFill>
            <a:srgbClr val="FFFF99"/>
          </a:solidFill>
        </p:spPr>
        <p:txBody>
          <a:bodyPr/>
          <a:lstStyle/>
          <a:p>
            <a:r>
              <a:rPr lang="sk-SK" b="1" dirty="0" smtClean="0"/>
              <a:t>Zdroje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412776"/>
            <a:ext cx="8280920" cy="5184576"/>
          </a:xfrm>
        </p:spPr>
        <p:txBody>
          <a:bodyPr>
            <a:normAutofit fontScale="70000" lnSpcReduction="20000"/>
          </a:bodyPr>
          <a:lstStyle/>
          <a:p>
            <a:r>
              <a:rPr lang="sk-SK" dirty="0" smtClean="0"/>
              <a:t>Križan</a:t>
            </a:r>
            <a:r>
              <a:rPr lang="sk-SK" dirty="0"/>
              <a:t>, J.: Maturita z biológie. 1. vyd. Bratislava : Príroda. 2004. 280 s. ISBN </a:t>
            </a:r>
            <a:r>
              <a:rPr lang="sk-SK" dirty="0" smtClean="0"/>
              <a:t>80-07-01145-5</a:t>
            </a:r>
          </a:p>
          <a:p>
            <a:r>
              <a:rPr lang="sk-SK" dirty="0" smtClean="0"/>
              <a:t>Obr. </a:t>
            </a:r>
            <a:r>
              <a:rPr lang="sk-SK" dirty="0"/>
              <a:t>Kvet: </a:t>
            </a:r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www.cas.sk/galeria/396302/uz-zajtra-je-den-matiek-hviezdy-vam-poradia-aky-kvet-potesi-prave-vasu-mamicku?foto=4</a:t>
            </a:r>
            <a:r>
              <a:rPr lang="sk-SK" dirty="0"/>
              <a:t> (10.11.2014)</a:t>
            </a:r>
          </a:p>
          <a:p>
            <a:r>
              <a:rPr lang="sk-SK" dirty="0" smtClean="0"/>
              <a:t>br. List: </a:t>
            </a:r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fotky.sme.sk/fotka/19838/list</a:t>
            </a:r>
            <a:r>
              <a:rPr lang="sk-SK" dirty="0" smtClean="0"/>
              <a:t> </a:t>
            </a:r>
            <a:r>
              <a:rPr lang="sk-SK" dirty="0"/>
              <a:t>(10.11.2014)</a:t>
            </a:r>
          </a:p>
          <a:p>
            <a:r>
              <a:rPr lang="sk-SK" dirty="0" smtClean="0"/>
              <a:t>Obr. Slnko: </a:t>
            </a:r>
            <a:r>
              <a:rPr lang="sk-SK" dirty="0">
                <a:hlinkClick r:id="rId4"/>
              </a:rPr>
              <a:t>http://zvolen.virtualne.sk/detske-jasle-slniecko-.</a:t>
            </a:r>
            <a:r>
              <a:rPr lang="sk-SK" dirty="0" smtClean="0">
                <a:hlinkClick r:id="rId4"/>
              </a:rPr>
              <a:t>html</a:t>
            </a:r>
            <a:r>
              <a:rPr lang="sk-SK" dirty="0"/>
              <a:t> (10.11.2014)</a:t>
            </a:r>
          </a:p>
          <a:p>
            <a:r>
              <a:rPr lang="sk-SK" dirty="0" smtClean="0"/>
              <a:t>Obr. </a:t>
            </a:r>
            <a:r>
              <a:rPr lang="sk-SK" dirty="0"/>
              <a:t>Schéma fotosyntézy: </a:t>
            </a:r>
            <a:r>
              <a:rPr lang="sk-SK" dirty="0">
                <a:hlinkClick r:id="rId5"/>
              </a:rPr>
              <a:t>http://www.oskole.sk/?</a:t>
            </a:r>
            <a:r>
              <a:rPr lang="sk-SK" dirty="0" smtClean="0">
                <a:hlinkClick r:id="rId5"/>
              </a:rPr>
              <a:t>id_cat=16&amp;clanok=16504</a:t>
            </a:r>
            <a:r>
              <a:rPr lang="sk-SK" dirty="0"/>
              <a:t> (10.11.2014)</a:t>
            </a:r>
          </a:p>
          <a:p>
            <a:r>
              <a:rPr lang="sk-SK" dirty="0" smtClean="0"/>
              <a:t>Obr. Stavba listu: </a:t>
            </a:r>
            <a:r>
              <a:rPr lang="sk-SK" dirty="0">
                <a:hlinkClick r:id="rId6"/>
              </a:rPr>
              <a:t>http://oskole.sk</a:t>
            </a:r>
            <a:r>
              <a:rPr lang="sk-SK">
                <a:hlinkClick r:id="rId6"/>
              </a:rPr>
              <a:t>/?</a:t>
            </a:r>
            <a:r>
              <a:rPr lang="sk-SK" smtClean="0">
                <a:hlinkClick r:id="rId6"/>
              </a:rPr>
              <a:t>id_cat=55&amp;clanok=2811</a:t>
            </a:r>
            <a:r>
              <a:rPr lang="sk-SK" smtClean="0"/>
              <a:t> </a:t>
            </a:r>
            <a:r>
              <a:rPr lang="sk-SK"/>
              <a:t>(10.11.2014)</a:t>
            </a:r>
          </a:p>
          <a:p>
            <a:r>
              <a:rPr lang="sk-SK" smtClean="0"/>
              <a:t>Obr</a:t>
            </a:r>
            <a:r>
              <a:rPr lang="sk-SK" dirty="0" smtClean="0"/>
              <a:t>. Stavba </a:t>
            </a:r>
            <a:r>
              <a:rPr lang="sk-SK" dirty="0" err="1" smtClean="0"/>
              <a:t>chloroplastu</a:t>
            </a:r>
            <a:r>
              <a:rPr lang="sk-SK" dirty="0"/>
              <a:t>: </a:t>
            </a:r>
            <a:r>
              <a:rPr lang="sk-SK" dirty="0">
                <a:hlinkClick r:id="rId7"/>
              </a:rPr>
              <a:t>http://</a:t>
            </a:r>
            <a:r>
              <a:rPr lang="sk-SK" dirty="0" smtClean="0">
                <a:hlinkClick r:id="rId7"/>
              </a:rPr>
              <a:t>moja-biologia.blogspot.sk/2013/04/plastydy-i-mitochondria.html</a:t>
            </a:r>
            <a:r>
              <a:rPr lang="sk-SK" dirty="0"/>
              <a:t> (10.11.2014)</a:t>
            </a:r>
          </a:p>
          <a:p>
            <a:r>
              <a:rPr lang="sk-SK" dirty="0" smtClean="0"/>
              <a:t>Obr. </a:t>
            </a:r>
            <a:r>
              <a:rPr lang="sk-SK" dirty="0" err="1" smtClean="0"/>
              <a:t>Chloroplast</a:t>
            </a:r>
            <a:r>
              <a:rPr lang="sk-SK" dirty="0"/>
              <a:t>: </a:t>
            </a:r>
            <a:r>
              <a:rPr lang="sk-SK" dirty="0">
                <a:hlinkClick r:id="rId8"/>
              </a:rPr>
              <a:t>http://</a:t>
            </a:r>
            <a:r>
              <a:rPr lang="sk-SK" dirty="0" smtClean="0">
                <a:hlinkClick r:id="rId8"/>
              </a:rPr>
              <a:t>www.edukator.pl/Organizacja-przestrzenna-komorki-cz-2,1626.html</a:t>
            </a:r>
            <a:r>
              <a:rPr lang="sk-SK" dirty="0"/>
              <a:t> (10.11.2014)</a:t>
            </a:r>
          </a:p>
          <a:p>
            <a:r>
              <a:rPr lang="sk-SK" dirty="0" smtClean="0"/>
              <a:t>Obr. Štruktúra chlorofylu: </a:t>
            </a:r>
            <a:r>
              <a:rPr lang="sk-SK" dirty="0">
                <a:hlinkClick r:id="rId9"/>
              </a:rPr>
              <a:t>http://</a:t>
            </a:r>
            <a:r>
              <a:rPr lang="sk-SK" dirty="0" smtClean="0">
                <a:hlinkClick r:id="rId9"/>
              </a:rPr>
              <a:t>oskole.sk/userfiles/image/zaida/biologia/oktober/fotosynteza_html_179c93dc.gif</a:t>
            </a:r>
            <a:r>
              <a:rPr lang="sk-SK" dirty="0"/>
              <a:t> (10.11.2014)</a:t>
            </a:r>
          </a:p>
          <a:p>
            <a:r>
              <a:rPr lang="sk-SK" dirty="0" smtClean="0"/>
              <a:t>Obr. Aktívny </a:t>
            </a:r>
            <a:r>
              <a:rPr lang="sk-SK" dirty="0"/>
              <a:t>chlorofyl a: </a:t>
            </a:r>
            <a:r>
              <a:rPr lang="sk-SK" dirty="0" smtClean="0">
                <a:hlinkClick r:id="rId10"/>
              </a:rPr>
              <a:t>http://www.oskole.sk/wap/index.php?id_cat=55&amp;new=9014</a:t>
            </a:r>
            <a:r>
              <a:rPr lang="sk-SK" dirty="0"/>
              <a:t> (10.11.2014)</a:t>
            </a:r>
          </a:p>
          <a:p>
            <a:r>
              <a:rPr lang="sk-SK" dirty="0" smtClean="0"/>
              <a:t>Obr. Schéma primárnych a sekundárnych </a:t>
            </a:r>
            <a:r>
              <a:rPr lang="sk-SK" dirty="0"/>
              <a:t>procesov fotosyntézy: </a:t>
            </a:r>
            <a:r>
              <a:rPr lang="sk-SK" dirty="0">
                <a:hlinkClick r:id="rId11"/>
              </a:rPr>
              <a:t>http://oskole.sk/?</a:t>
            </a:r>
            <a:r>
              <a:rPr lang="sk-SK" dirty="0" smtClean="0">
                <a:hlinkClick r:id="rId11"/>
              </a:rPr>
              <a:t>id_cat=7&amp;clanok=10887</a:t>
            </a:r>
            <a:r>
              <a:rPr lang="sk-SK" dirty="0"/>
              <a:t> (10.11.2014)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28813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052736"/>
            <a:ext cx="7920880" cy="4779893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sk-SK" dirty="0" smtClean="0"/>
              <a:t>Animácia kyslík: </a:t>
            </a:r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www.pechac.webzdarma.cz/kyslik2.gif</a:t>
            </a:r>
            <a:r>
              <a:rPr lang="sk-SK" dirty="0" smtClean="0"/>
              <a:t> (10.11.2014)</a:t>
            </a:r>
          </a:p>
          <a:p>
            <a:pPr marL="68580" indent="0">
              <a:buNone/>
            </a:pPr>
            <a:r>
              <a:rPr lang="sk-SK" dirty="0" smtClean="0"/>
              <a:t>Obr.  </a:t>
            </a:r>
            <a:r>
              <a:rPr lang="sk-SK" dirty="0"/>
              <a:t>Kukurica: </a:t>
            </a:r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www.zdravejedlo.sk/wp-content/uploads/2013/11/kukurica.jpg</a:t>
            </a:r>
            <a:r>
              <a:rPr lang="sk-SK" dirty="0"/>
              <a:t> (10.11.2014)</a:t>
            </a:r>
          </a:p>
          <a:p>
            <a:pPr marL="68580" indent="0">
              <a:buNone/>
            </a:pPr>
            <a:r>
              <a:rPr lang="sk-SK" dirty="0" smtClean="0"/>
              <a:t>Obr. </a:t>
            </a:r>
            <a:r>
              <a:rPr lang="sk-SK" dirty="0"/>
              <a:t>Cukrová trstina: </a:t>
            </a:r>
            <a:r>
              <a:rPr lang="sk-SK" dirty="0">
                <a:hlinkClick r:id="rId4"/>
              </a:rPr>
              <a:t>http://</a:t>
            </a:r>
            <a:r>
              <a:rPr lang="sk-SK" dirty="0" smtClean="0">
                <a:hlinkClick r:id="rId4"/>
              </a:rPr>
              <a:t>www.dreamstime.com/stock-photography-sugarcane-image15076932#res226797</a:t>
            </a:r>
            <a:r>
              <a:rPr lang="sk-SK" dirty="0"/>
              <a:t> (10.11.2014)</a:t>
            </a:r>
          </a:p>
          <a:p>
            <a:pPr marL="68580" indent="0">
              <a:buNone/>
            </a:pPr>
            <a:r>
              <a:rPr lang="sk-SK" dirty="0" smtClean="0"/>
              <a:t>Obr. </a:t>
            </a:r>
            <a:r>
              <a:rPr lang="sk-SK" dirty="0"/>
              <a:t>Bambus: </a:t>
            </a:r>
            <a:r>
              <a:rPr lang="sk-SK" dirty="0">
                <a:hlinkClick r:id="rId5"/>
              </a:rPr>
              <a:t>http://</a:t>
            </a:r>
            <a:r>
              <a:rPr lang="sk-SK" dirty="0" smtClean="0">
                <a:hlinkClick r:id="rId5"/>
              </a:rPr>
              <a:t>www.tapeto.de/de/0363-1-wandbild-motiv-bambus-tageslicht</a:t>
            </a:r>
            <a:r>
              <a:rPr lang="sk-SK" dirty="0"/>
              <a:t>(10.11.2014)</a:t>
            </a:r>
          </a:p>
          <a:p>
            <a:pPr marL="68580" indent="0">
              <a:buNone/>
            </a:pPr>
            <a:r>
              <a:rPr lang="sk-SK" dirty="0" smtClean="0"/>
              <a:t>Obr. </a:t>
            </a:r>
            <a:r>
              <a:rPr lang="sk-SK" dirty="0"/>
              <a:t>Proso: </a:t>
            </a:r>
            <a:r>
              <a:rPr lang="sk-SK" dirty="0">
                <a:hlinkClick r:id="rId6"/>
              </a:rPr>
              <a:t>http://botany.cz/cs/panicum-miliaceum</a:t>
            </a:r>
            <a:r>
              <a:rPr lang="sk-SK" dirty="0" smtClean="0">
                <a:hlinkClick r:id="rId6"/>
              </a:rPr>
              <a:t>/</a:t>
            </a:r>
            <a:r>
              <a:rPr lang="sk-SK" dirty="0" smtClean="0"/>
              <a:t> (10.11.2014)</a:t>
            </a:r>
          </a:p>
          <a:p>
            <a:pPr marL="68580" indent="0">
              <a:buNone/>
            </a:pPr>
            <a:r>
              <a:rPr lang="sk-SK" dirty="0" smtClean="0"/>
              <a:t>Obr</a:t>
            </a:r>
            <a:r>
              <a:rPr lang="sk-SK" dirty="0"/>
              <a:t>. Kaktus: </a:t>
            </a:r>
            <a:r>
              <a:rPr lang="sk-SK" dirty="0">
                <a:hlinkClick r:id="rId7"/>
              </a:rPr>
              <a:t>http://gify.joe.pl/animowane/natura/inne/tanczacy-kaktus/</a:t>
            </a:r>
            <a:r>
              <a:rPr lang="sk-SK" dirty="0"/>
              <a:t> (10.11.2014)</a:t>
            </a:r>
          </a:p>
          <a:p>
            <a:pPr marL="6858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35737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9846" y="620688"/>
            <a:ext cx="7024744" cy="1143000"/>
          </a:xfrm>
        </p:spPr>
        <p:txBody>
          <a:bodyPr/>
          <a:lstStyle/>
          <a:p>
            <a:r>
              <a:rPr lang="sk-SK" b="1" dirty="0"/>
              <a:t>Fotosyntéza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15616" y="3861048"/>
            <a:ext cx="6984776" cy="2376264"/>
          </a:xfrm>
          <a:solidFill>
            <a:srgbClr val="FFFF00"/>
          </a:solidFill>
          <a:ln w="63500" cmpd="tri">
            <a:solidFill>
              <a:schemeClr val="accent1">
                <a:shade val="50000"/>
              </a:schemeClr>
            </a:solidFill>
          </a:ln>
        </p:spPr>
        <p:txBody>
          <a:bodyPr>
            <a:normAutofit lnSpcReduction="10000"/>
          </a:bodyPr>
          <a:lstStyle/>
          <a:p>
            <a:pPr marL="68580" indent="0" algn="just">
              <a:buNone/>
            </a:pPr>
            <a:r>
              <a:rPr lang="sk-SK" sz="2800" b="1" dirty="0" smtClean="0"/>
              <a:t>Princíp: </a:t>
            </a:r>
          </a:p>
          <a:p>
            <a:pPr algn="just"/>
            <a:r>
              <a:rPr lang="sk-SK" b="1" dirty="0" smtClean="0"/>
              <a:t>premena slnečnej </a:t>
            </a:r>
            <a:r>
              <a:rPr lang="sk-SK" b="1" dirty="0"/>
              <a:t>energie </a:t>
            </a:r>
            <a:r>
              <a:rPr lang="sk-SK" b="1" dirty="0" smtClean="0"/>
              <a:t>na energiu viazanú v chemických väzbách - ATP. </a:t>
            </a:r>
          </a:p>
          <a:p>
            <a:pPr algn="just"/>
            <a:r>
              <a:rPr lang="sk-SK" b="1" dirty="0" smtClean="0"/>
              <a:t>premena látok – </a:t>
            </a:r>
            <a:r>
              <a:rPr lang="sk-SK" b="1" u="sng" dirty="0" smtClean="0"/>
              <a:t>redukcia CO</a:t>
            </a:r>
            <a:r>
              <a:rPr lang="sk-SK" b="1" u="sng" baseline="-25000" dirty="0" smtClean="0"/>
              <a:t>2 </a:t>
            </a:r>
            <a:r>
              <a:rPr lang="sk-SK" b="1" dirty="0" smtClean="0"/>
              <a:t>(nízky obsah E) na organické látky (</a:t>
            </a:r>
            <a:r>
              <a:rPr lang="sk-SK" b="1" dirty="0" err="1" smtClean="0"/>
              <a:t>vysokoenergetické</a:t>
            </a:r>
            <a:r>
              <a:rPr lang="sk-SK" b="1" dirty="0" smtClean="0"/>
              <a:t> látky)</a:t>
            </a:r>
          </a:p>
          <a:p>
            <a:pPr algn="just"/>
            <a:endParaRPr lang="sk-SK" b="1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974211" y="1916832"/>
            <a:ext cx="6777317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k-SK" b="1" dirty="0" smtClean="0"/>
              <a:t>(</a:t>
            </a:r>
            <a:r>
              <a:rPr lang="sk-SK" b="1" dirty="0" err="1" smtClean="0"/>
              <a:t>gr</a:t>
            </a:r>
            <a:r>
              <a:rPr lang="sk-SK" b="1" dirty="0" smtClean="0"/>
              <a:t>. </a:t>
            </a:r>
            <a:r>
              <a:rPr lang="sk-SK" b="1" dirty="0" err="1" smtClean="0"/>
              <a:t>fotos</a:t>
            </a:r>
            <a:r>
              <a:rPr lang="sk-SK" b="1" dirty="0" smtClean="0"/>
              <a:t> – svetlo, </a:t>
            </a:r>
            <a:r>
              <a:rPr lang="sk-SK" b="1" dirty="0" err="1" smtClean="0"/>
              <a:t>syntesis</a:t>
            </a:r>
            <a:r>
              <a:rPr lang="sk-SK" b="1" dirty="0" smtClean="0"/>
              <a:t> – viazanie, zlučovanie)</a:t>
            </a:r>
          </a:p>
          <a:p>
            <a:pPr algn="just"/>
            <a:r>
              <a:rPr lang="sk-SK" dirty="0" smtClean="0"/>
              <a:t>jedinečný dej na Zemi, ktorého výsledkom je produkcia organických látok  a kyslíka</a:t>
            </a:r>
          </a:p>
          <a:p>
            <a:pPr marL="68580" indent="0" algn="just">
              <a:buNone/>
            </a:pPr>
            <a:endParaRPr lang="sk-SK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6240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5616" y="908720"/>
            <a:ext cx="7024744" cy="1944216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pt-BR" b="1" dirty="0" smtClean="0"/>
              <a:t>Zjednodušená </a:t>
            </a:r>
            <a:r>
              <a:rPr lang="pt-BR" b="1" dirty="0"/>
              <a:t>sumárna rovnica fotosyntézy: </a:t>
            </a:r>
            <a:br>
              <a:rPr lang="pt-BR" b="1" dirty="0"/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2920428"/>
            <a:ext cx="8496944" cy="1656184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sk-SK" dirty="0" smtClean="0"/>
              <a:t>                                   </a:t>
            </a:r>
            <a:r>
              <a:rPr lang="pt-BR" b="1" dirty="0" smtClean="0"/>
              <a:t>svetelná energia</a:t>
            </a:r>
          </a:p>
          <a:p>
            <a:pPr indent="0" algn="ctr">
              <a:buNone/>
              <a:tabLst>
                <a:tab pos="1608138" algn="l"/>
                <a:tab pos="1695450" algn="l"/>
              </a:tabLst>
            </a:pPr>
            <a:r>
              <a:rPr lang="sk-SK" sz="3000" b="1" dirty="0" smtClean="0"/>
              <a:t>   </a:t>
            </a:r>
            <a:r>
              <a:rPr lang="pt-BR" sz="3000" b="1" dirty="0"/>
              <a:t>6 CO</a:t>
            </a:r>
            <a:r>
              <a:rPr lang="pt-BR" sz="3000" b="1" baseline="-25000" dirty="0"/>
              <a:t>2</a:t>
            </a:r>
            <a:r>
              <a:rPr lang="pt-BR" sz="3000" b="1" dirty="0"/>
              <a:t> </a:t>
            </a:r>
            <a:r>
              <a:rPr lang="sk-SK" sz="3000" b="1" dirty="0" smtClean="0"/>
              <a:t> +1</a:t>
            </a:r>
            <a:r>
              <a:rPr lang="pt-BR" sz="3000" b="1" dirty="0" smtClean="0"/>
              <a:t>2 H</a:t>
            </a:r>
            <a:r>
              <a:rPr lang="pt-BR" sz="3000" b="1" baseline="-25000" dirty="0" smtClean="0"/>
              <a:t>2</a:t>
            </a:r>
            <a:r>
              <a:rPr lang="pt-BR" sz="3000" b="1" dirty="0" smtClean="0"/>
              <a:t>O </a:t>
            </a:r>
            <a:r>
              <a:rPr lang="pt-BR" sz="2600" b="1" dirty="0" smtClean="0"/>
              <a:t>     </a:t>
            </a:r>
            <a:r>
              <a:rPr lang="sk-SK" sz="2600" b="1" dirty="0" smtClean="0"/>
              <a:t>      </a:t>
            </a:r>
            <a:r>
              <a:rPr lang="pt-BR" sz="3000" b="1" dirty="0" smtClean="0"/>
              <a:t>C</a:t>
            </a:r>
            <a:r>
              <a:rPr lang="pt-BR" sz="3000" b="1" baseline="-25000" dirty="0" smtClean="0"/>
              <a:t>6</a:t>
            </a:r>
            <a:r>
              <a:rPr lang="pt-BR" sz="3000" b="1" dirty="0" smtClean="0"/>
              <a:t>H</a:t>
            </a:r>
            <a:r>
              <a:rPr lang="pt-BR" sz="3000" b="1" baseline="-25000" dirty="0" smtClean="0"/>
              <a:t>12</a:t>
            </a:r>
            <a:r>
              <a:rPr lang="pt-BR" sz="3000" b="1" dirty="0" smtClean="0"/>
              <a:t>O</a:t>
            </a:r>
            <a:r>
              <a:rPr lang="pt-BR" sz="3000" b="1" baseline="-25000" dirty="0" smtClean="0"/>
              <a:t>6</a:t>
            </a:r>
            <a:r>
              <a:rPr lang="pt-BR" sz="3000" b="1" dirty="0" smtClean="0"/>
              <a:t> + 6 O</a:t>
            </a:r>
            <a:r>
              <a:rPr lang="pt-BR" sz="3000" b="1" baseline="-25000" dirty="0" smtClean="0"/>
              <a:t>2</a:t>
            </a:r>
            <a:r>
              <a:rPr lang="pt-BR" sz="3000" b="1" dirty="0" smtClean="0"/>
              <a:t> + 6 H</a:t>
            </a:r>
            <a:r>
              <a:rPr lang="pt-BR" sz="3000" b="1" baseline="-25000" dirty="0" smtClean="0"/>
              <a:t>2</a:t>
            </a:r>
            <a:r>
              <a:rPr lang="pt-BR" sz="3000" b="1" dirty="0" smtClean="0"/>
              <a:t>O</a:t>
            </a:r>
            <a:endParaRPr lang="sk-SK" sz="3000" b="1" dirty="0" smtClean="0"/>
          </a:p>
          <a:p>
            <a:pPr indent="0">
              <a:buNone/>
              <a:tabLst>
                <a:tab pos="1608138" algn="l"/>
                <a:tab pos="1695450" algn="l"/>
              </a:tabLst>
            </a:pPr>
            <a:r>
              <a:rPr lang="sk-SK" b="1" dirty="0" smtClean="0"/>
              <a:t>                                      chlorofyl</a:t>
            </a:r>
            <a:endParaRPr lang="pt-BR" dirty="0" smtClean="0"/>
          </a:p>
          <a:p>
            <a:pPr algn="ctr"/>
            <a:endParaRPr lang="sk-SK" dirty="0"/>
          </a:p>
        </p:txBody>
      </p:sp>
      <p:pic>
        <p:nvPicPr>
          <p:cNvPr id="4" name="Picture 10" descr="https://encrypted-tbn1.gstatic.com/images?q=tbn:ANd9GcR_I_xYRt4_aFXks4CakAZbX9UDIqXWzDxuNibSe7gkjO5-UW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077" y="4509120"/>
            <a:ext cx="1674887" cy="12545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1.gstatic.com/images?q=tbn:ANd9GcTjxWMJiDfWdlglmzVrpuEUF7VW-_b9MB2nk59a2PvkC0PWPSrIf4OSyri-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632" y="1777751"/>
            <a:ext cx="1371600" cy="1219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ojsmerná vodorovná šípka 5"/>
          <p:cNvSpPr/>
          <p:nvPr/>
        </p:nvSpPr>
        <p:spPr>
          <a:xfrm flipV="1">
            <a:off x="3735228" y="3501008"/>
            <a:ext cx="792088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839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Zdroj: Mgr. Zuzana Sz&amp;odblac;csová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249"/>
          <a:stretch/>
        </p:blipFill>
        <p:spPr bwMode="auto">
          <a:xfrm>
            <a:off x="179512" y="1124744"/>
            <a:ext cx="8740933" cy="52565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447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Význam fotosyntézy: 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 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608" y="1484784"/>
            <a:ext cx="7272924" cy="3508977"/>
          </a:xfrm>
        </p:spPr>
        <p:txBody>
          <a:bodyPr/>
          <a:lstStyle/>
          <a:p>
            <a:endParaRPr lang="sk-SK" dirty="0"/>
          </a:p>
          <a:p>
            <a:pPr algn="just"/>
            <a:r>
              <a:rPr lang="sk-SK" dirty="0"/>
              <a:t>produkcia </a:t>
            </a:r>
            <a:r>
              <a:rPr lang="sk-SK" b="1" dirty="0"/>
              <a:t>organických látok</a:t>
            </a:r>
            <a:r>
              <a:rPr lang="sk-SK" dirty="0"/>
              <a:t>, ktoré sú zdrojom výživy </a:t>
            </a:r>
            <a:r>
              <a:rPr lang="sk-SK" dirty="0" err="1"/>
              <a:t>heterotrofných</a:t>
            </a:r>
            <a:r>
              <a:rPr lang="sk-SK" dirty="0"/>
              <a:t> organizmov</a:t>
            </a:r>
          </a:p>
          <a:p>
            <a:pPr algn="just"/>
            <a:r>
              <a:rPr lang="sk-SK" b="1" dirty="0"/>
              <a:t>p</a:t>
            </a:r>
            <a:r>
              <a:rPr lang="sk-SK" b="1" dirty="0" smtClean="0"/>
              <a:t>rodukcia O</a:t>
            </a:r>
            <a:r>
              <a:rPr lang="sk-SK" b="1" baseline="-25000" dirty="0" smtClean="0"/>
              <a:t>2</a:t>
            </a:r>
            <a:r>
              <a:rPr lang="sk-SK" b="1" dirty="0" smtClean="0"/>
              <a:t> </a:t>
            </a:r>
            <a:r>
              <a:rPr lang="sk-SK" dirty="0" smtClean="0"/>
              <a:t>- udržiavanie stáleho pomeru </a:t>
            </a:r>
            <a:r>
              <a:rPr lang="sk-SK" dirty="0"/>
              <a:t>kyslíka a oxidu uhličitého v </a:t>
            </a:r>
            <a:r>
              <a:rPr lang="sk-SK" dirty="0" smtClean="0"/>
              <a:t>atmosfére: </a:t>
            </a:r>
          </a:p>
          <a:p>
            <a:pPr marL="68580" indent="0" algn="just">
              <a:buNone/>
            </a:pPr>
            <a:r>
              <a:rPr lang="sk-SK" dirty="0"/>
              <a:t> </a:t>
            </a:r>
            <a:r>
              <a:rPr lang="sk-SK" dirty="0" smtClean="0"/>
              <a:t>  (</a:t>
            </a:r>
            <a:r>
              <a:rPr lang="sk-SK" dirty="0"/>
              <a:t>O</a:t>
            </a:r>
            <a:r>
              <a:rPr lang="sk-SK" baseline="-25000" dirty="0"/>
              <a:t>2</a:t>
            </a:r>
            <a:r>
              <a:rPr lang="sk-SK" dirty="0"/>
              <a:t>: </a:t>
            </a:r>
            <a:r>
              <a:rPr lang="sk-SK" dirty="0" smtClean="0"/>
              <a:t>____%; </a:t>
            </a:r>
            <a:r>
              <a:rPr lang="sk-SK" dirty="0"/>
              <a:t>CO</a:t>
            </a:r>
            <a:r>
              <a:rPr lang="sk-SK" baseline="-25000" dirty="0"/>
              <a:t>2</a:t>
            </a:r>
            <a:r>
              <a:rPr lang="sk-SK" dirty="0"/>
              <a:t>: </a:t>
            </a:r>
            <a:r>
              <a:rPr lang="sk-SK" dirty="0" smtClean="0"/>
              <a:t>____%)</a:t>
            </a:r>
            <a:endParaRPr lang="sk-SK" dirty="0"/>
          </a:p>
          <a:p>
            <a:pPr algn="just"/>
            <a:r>
              <a:rPr lang="sk-SK" dirty="0" smtClean="0"/>
              <a:t>materiál, </a:t>
            </a:r>
            <a:r>
              <a:rPr lang="sk-SK" dirty="0"/>
              <a:t>z ktorého môžu vnikať fosílne palivá (ropa, zemný plyn,... )</a:t>
            </a:r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353288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Hlavný orgán</a:t>
            </a:r>
            <a:r>
              <a:rPr lang="sk-SK" dirty="0"/>
              <a:t> fotosyntézy </a:t>
            </a:r>
            <a:r>
              <a:rPr lang="sk-SK" dirty="0" smtClean="0"/>
              <a:t>je: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 </a:t>
            </a:r>
          </a:p>
          <a:p>
            <a:pPr marL="68580" indent="0" algn="just">
              <a:buNone/>
            </a:pPr>
            <a:r>
              <a:rPr lang="sk-SK" dirty="0"/>
              <a:t> </a:t>
            </a:r>
          </a:p>
          <a:p>
            <a:endParaRPr lang="sk-SK" dirty="0"/>
          </a:p>
        </p:txBody>
      </p:sp>
      <p:pic>
        <p:nvPicPr>
          <p:cNvPr id="1026" name="Picture 2" descr="http://oskole.sk/userfiles/image/novy/obrazky%20OSKOLE/image0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63121"/>
            <a:ext cx="4486275" cy="3743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.bp.blogspot.com/-nbW_cxbdV74/UWfrnbROrTI/AAAAAAAAAMs/9HPTKj7Fbcg/s1600/tylakoidy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941168"/>
            <a:ext cx="3048000" cy="1409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edukator.pl/pix/users/Image/6plus/rys1052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48880"/>
            <a:ext cx="3595901" cy="205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810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43000"/>
          </a:xfrm>
        </p:spPr>
        <p:txBody>
          <a:bodyPr/>
          <a:lstStyle/>
          <a:p>
            <a:r>
              <a:rPr lang="sk-SK" b="1" dirty="0" err="1" smtClean="0"/>
              <a:t>Chloroplasty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5576" y="1988840"/>
            <a:ext cx="7632964" cy="432048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dirty="0" smtClean="0"/>
              <a:t>bunkové membránovej </a:t>
            </a:r>
            <a:r>
              <a:rPr lang="sk-SK" dirty="0" err="1" smtClean="0"/>
              <a:t>organely</a:t>
            </a:r>
            <a:r>
              <a:rPr lang="sk-SK" dirty="0" smtClean="0"/>
              <a:t> </a:t>
            </a:r>
            <a:r>
              <a:rPr lang="sk-SK" dirty="0"/>
              <a:t>uložené v cytoplazme </a:t>
            </a:r>
            <a:r>
              <a:rPr lang="sk-SK" dirty="0" smtClean="0"/>
              <a:t>buniek</a:t>
            </a:r>
          </a:p>
          <a:p>
            <a:pPr algn="just"/>
            <a:r>
              <a:rPr lang="sk-SK" dirty="0" smtClean="0"/>
              <a:t>v </a:t>
            </a:r>
            <a:r>
              <a:rPr lang="sk-SK" dirty="0"/>
              <a:t>jednej bunke zeleného listu je 20 až 100 </a:t>
            </a:r>
            <a:r>
              <a:rPr lang="sk-SK" dirty="0" err="1" smtClean="0"/>
              <a:t>chloroplastov</a:t>
            </a:r>
            <a:endParaRPr lang="sk-SK" dirty="0" smtClean="0"/>
          </a:p>
          <a:p>
            <a:pPr algn="just"/>
            <a:r>
              <a:rPr lang="sk-SK" dirty="0" err="1" smtClean="0"/>
              <a:t>Chloroplast</a:t>
            </a:r>
            <a:r>
              <a:rPr lang="sk-SK" dirty="0" smtClean="0"/>
              <a:t> </a:t>
            </a:r>
            <a:r>
              <a:rPr lang="sk-SK" dirty="0"/>
              <a:t>je ohraničený dvojitou membránou, </a:t>
            </a:r>
            <a:endParaRPr lang="sk-SK" dirty="0" smtClean="0"/>
          </a:p>
          <a:p>
            <a:pPr algn="just"/>
            <a:r>
              <a:rPr lang="sk-SK" b="1" dirty="0" smtClean="0"/>
              <a:t>Obsah – </a:t>
            </a:r>
            <a:r>
              <a:rPr lang="sk-SK" b="1" dirty="0" err="1" smtClean="0"/>
              <a:t>stróma</a:t>
            </a:r>
            <a:endParaRPr lang="sk-SK" b="1" dirty="0" smtClean="0"/>
          </a:p>
          <a:p>
            <a:pPr algn="just"/>
            <a:r>
              <a:rPr lang="sk-SK" dirty="0" smtClean="0"/>
              <a:t>stlačené mechúriky – </a:t>
            </a:r>
            <a:r>
              <a:rPr lang="sk-SK" b="1" dirty="0" err="1" smtClean="0"/>
              <a:t>tylakoidy</a:t>
            </a:r>
            <a:endParaRPr lang="sk-SK" dirty="0"/>
          </a:p>
          <a:p>
            <a:pPr algn="just"/>
            <a:r>
              <a:rPr lang="sk-SK" dirty="0" smtClean="0"/>
              <a:t>uložené </a:t>
            </a:r>
            <a:r>
              <a:rPr lang="sk-SK" dirty="0" err="1"/>
              <a:t>tylakoidy</a:t>
            </a:r>
            <a:r>
              <a:rPr lang="sk-SK" dirty="0"/>
              <a:t> tvoria </a:t>
            </a:r>
            <a:r>
              <a:rPr lang="sk-SK" b="1" dirty="0" err="1" smtClean="0"/>
              <a:t>graná</a:t>
            </a:r>
            <a:r>
              <a:rPr lang="sk-SK" dirty="0"/>
              <a:t> </a:t>
            </a:r>
            <a:endParaRPr lang="sk-SK" dirty="0" smtClean="0"/>
          </a:p>
          <a:p>
            <a:pPr algn="just"/>
            <a:r>
              <a:rPr lang="sk-SK" dirty="0" smtClean="0"/>
              <a:t>na </a:t>
            </a:r>
            <a:r>
              <a:rPr lang="sk-SK" dirty="0"/>
              <a:t>vnútorných membránach </a:t>
            </a:r>
            <a:r>
              <a:rPr lang="sk-SK" dirty="0" err="1"/>
              <a:t>chloroplastov</a:t>
            </a:r>
            <a:r>
              <a:rPr lang="sk-SK" dirty="0"/>
              <a:t> (</a:t>
            </a:r>
            <a:r>
              <a:rPr lang="sk-SK" dirty="0" err="1"/>
              <a:t>tylakoidy</a:t>
            </a:r>
            <a:r>
              <a:rPr lang="sk-SK" dirty="0"/>
              <a:t>) sú zrnité štruktúry, ktoré tvoria </a:t>
            </a:r>
            <a:r>
              <a:rPr lang="sk-SK" dirty="0" err="1"/>
              <a:t>fotosystém</a:t>
            </a:r>
            <a:r>
              <a:rPr lang="sk-SK" dirty="0"/>
              <a:t> I (P-700) a </a:t>
            </a:r>
            <a:r>
              <a:rPr lang="sk-SK" dirty="0" err="1"/>
              <a:t>fotosystém</a:t>
            </a:r>
            <a:r>
              <a:rPr lang="sk-SK" dirty="0"/>
              <a:t> II (P-680). </a:t>
            </a:r>
          </a:p>
          <a:p>
            <a:pPr marL="68580" indent="0">
              <a:buNone/>
            </a:pPr>
            <a:r>
              <a:rPr lang="sk-SK" dirty="0"/>
              <a:t> </a:t>
            </a:r>
          </a:p>
          <a:p>
            <a:pPr algn="just"/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14328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60" y="620688"/>
            <a:ext cx="7704856" cy="5976664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sz="2800" b="1" u="sng" dirty="0" smtClean="0"/>
              <a:t>a</a:t>
            </a:r>
            <a:r>
              <a:rPr lang="sk-SK" sz="2800" b="1" u="sng" dirty="0"/>
              <a:t>)</a:t>
            </a:r>
            <a:r>
              <a:rPr lang="sk-SK" sz="2800" u="sng" dirty="0"/>
              <a:t> sedem rôznych typov </a:t>
            </a:r>
            <a:r>
              <a:rPr lang="sk-SK" sz="2800" b="1" u="sng" dirty="0"/>
              <a:t>chlorofylov (</a:t>
            </a:r>
            <a:r>
              <a:rPr lang="sk-SK" sz="2800" b="1" i="1" u="sng" dirty="0"/>
              <a:t>a, b, c, d, e</a:t>
            </a:r>
            <a:r>
              <a:rPr lang="sk-SK" sz="2800" b="1" u="sng" dirty="0"/>
              <a:t>).</a:t>
            </a:r>
            <a:r>
              <a:rPr lang="sk-SK" sz="2800" u="sng" dirty="0"/>
              <a:t> </a:t>
            </a:r>
            <a:endParaRPr lang="sk-SK" sz="2800" u="sng" dirty="0" smtClean="0"/>
          </a:p>
          <a:p>
            <a:pPr marL="68580" indent="0" algn="just">
              <a:buNone/>
            </a:pPr>
            <a:r>
              <a:rPr lang="sk-SK" b="1" dirty="0" smtClean="0"/>
              <a:t>- chlorofyl </a:t>
            </a:r>
            <a:r>
              <a:rPr lang="sk-SK" b="1" i="1" dirty="0"/>
              <a:t>a</a:t>
            </a:r>
            <a:r>
              <a:rPr lang="sk-SK" b="1" dirty="0"/>
              <a:t> (modrozelený),</a:t>
            </a:r>
            <a:r>
              <a:rPr lang="sk-SK" dirty="0"/>
              <a:t> </a:t>
            </a:r>
            <a:r>
              <a:rPr lang="sk-SK" dirty="0" err="1"/>
              <a:t>tvz</a:t>
            </a:r>
            <a:r>
              <a:rPr lang="sk-SK" dirty="0"/>
              <a:t>. </a:t>
            </a:r>
            <a:r>
              <a:rPr lang="sk-SK" b="1" dirty="0"/>
              <a:t>aktívny chlorofyl</a:t>
            </a:r>
            <a:r>
              <a:rPr lang="sk-SK" dirty="0"/>
              <a:t>, ktorý absorbuje najúčinnejšiu oblasť svetelného žiarenia s vlnovou dĺžkou 400 – 700 </a:t>
            </a:r>
            <a:r>
              <a:rPr lang="sk-SK" dirty="0" smtClean="0"/>
              <a:t>nm, najvýznamnejší </a:t>
            </a:r>
          </a:p>
          <a:p>
            <a:pPr marL="68580" indent="0" algn="just">
              <a:buNone/>
            </a:pPr>
            <a:r>
              <a:rPr lang="sk-SK" b="1" dirty="0" smtClean="0"/>
              <a:t>- chlorofyl </a:t>
            </a:r>
            <a:r>
              <a:rPr lang="sk-SK" b="1" i="1" dirty="0"/>
              <a:t>b</a:t>
            </a:r>
            <a:r>
              <a:rPr lang="sk-SK" dirty="0"/>
              <a:t> je </a:t>
            </a:r>
            <a:r>
              <a:rPr lang="sk-SK" dirty="0" smtClean="0"/>
              <a:t>žltozelený</a:t>
            </a:r>
          </a:p>
          <a:p>
            <a:pPr marL="68580" indent="0" algn="just">
              <a:buNone/>
            </a:pPr>
            <a:r>
              <a:rPr lang="sk-SK" dirty="0" smtClean="0"/>
              <a:t>základnou </a:t>
            </a:r>
            <a:r>
              <a:rPr lang="sk-SK" dirty="0"/>
              <a:t>štruktúrou molekuly chlorofylov je </a:t>
            </a:r>
            <a:r>
              <a:rPr lang="sk-SK" dirty="0" err="1"/>
              <a:t>porfyrínová</a:t>
            </a:r>
            <a:r>
              <a:rPr lang="sk-SK" dirty="0"/>
              <a:t> kostra s viacerými dvojitými </a:t>
            </a:r>
            <a:r>
              <a:rPr lang="sk-SK" dirty="0" smtClean="0"/>
              <a:t>väzbami</a:t>
            </a:r>
          </a:p>
          <a:p>
            <a:pPr marL="68580" indent="0" algn="just">
              <a:buNone/>
            </a:pPr>
            <a:r>
              <a:rPr lang="sk-SK" dirty="0" smtClean="0"/>
              <a:t>v </a:t>
            </a:r>
            <a:r>
              <a:rPr lang="sk-SK" dirty="0"/>
              <a:t>strede molekuly je </a:t>
            </a:r>
            <a:r>
              <a:rPr lang="sk-SK" dirty="0" smtClean="0"/>
              <a:t>horčík</a:t>
            </a:r>
            <a:endParaRPr lang="sk-SK" dirty="0"/>
          </a:p>
          <a:p>
            <a:pPr algn="just"/>
            <a:endParaRPr lang="sk-SK" b="1" u="sng" dirty="0" smtClean="0"/>
          </a:p>
          <a:p>
            <a:pPr algn="just"/>
            <a:endParaRPr lang="sk-SK" b="1" u="sng" dirty="0"/>
          </a:p>
          <a:p>
            <a:pPr algn="just"/>
            <a:endParaRPr lang="sk-SK" b="1" u="sng" dirty="0" smtClean="0"/>
          </a:p>
          <a:p>
            <a:pPr algn="just"/>
            <a:r>
              <a:rPr lang="sk-SK" sz="2800" b="1" u="sng" dirty="0" smtClean="0"/>
              <a:t>b</a:t>
            </a:r>
            <a:r>
              <a:rPr lang="sk-SK" sz="2800" b="1" u="sng" dirty="0"/>
              <a:t>) </a:t>
            </a:r>
            <a:r>
              <a:rPr lang="sk-SK" sz="2800" b="1" u="sng" dirty="0" err="1"/>
              <a:t>karotenoidy</a:t>
            </a:r>
            <a:r>
              <a:rPr lang="sk-SK" sz="2800" u="sng" dirty="0"/>
              <a:t> </a:t>
            </a:r>
            <a:endParaRPr lang="sk-SK" sz="2800" u="sng" dirty="0" smtClean="0"/>
          </a:p>
          <a:p>
            <a:pPr marL="68580" indent="0" algn="just">
              <a:buNone/>
            </a:pPr>
            <a:r>
              <a:rPr lang="sk-SK" dirty="0" smtClean="0"/>
              <a:t>– </a:t>
            </a:r>
            <a:r>
              <a:rPr lang="sk-SK" dirty="0"/>
              <a:t>oranžový </a:t>
            </a:r>
            <a:r>
              <a:rPr lang="el-GR" dirty="0"/>
              <a:t>β-</a:t>
            </a:r>
            <a:r>
              <a:rPr lang="sk-SK" dirty="0" err="1"/>
              <a:t>karotén</a:t>
            </a:r>
            <a:r>
              <a:rPr lang="sk-SK" dirty="0"/>
              <a:t>, žltohnedé </a:t>
            </a:r>
            <a:r>
              <a:rPr lang="sk-SK" dirty="0" err="1"/>
              <a:t>xantofyly</a:t>
            </a:r>
            <a:endParaRPr lang="sk-SK" dirty="0"/>
          </a:p>
          <a:p>
            <a:endParaRPr lang="sk-SK" dirty="0"/>
          </a:p>
        </p:txBody>
      </p:sp>
      <p:pic>
        <p:nvPicPr>
          <p:cNvPr id="2050" name="Picture 2" descr="http://oskole.sk/userfiles/image/zaida/biologia/oktober/fotosynteza_html_179c93dc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034755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340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556</TotalTime>
  <Words>1053</Words>
  <Application>Microsoft Office PowerPoint</Application>
  <PresentationFormat>Prezentácia na obrazovke (4:3)</PresentationFormat>
  <Paragraphs>166</Paragraphs>
  <Slides>26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26</vt:i4>
      </vt:variant>
    </vt:vector>
  </HeadingPairs>
  <TitlesOfParts>
    <vt:vector size="27" baseType="lpstr">
      <vt:lpstr>Austin</vt:lpstr>
      <vt:lpstr>Fotosyntéza</vt:lpstr>
      <vt:lpstr>Snímka 2</vt:lpstr>
      <vt:lpstr>Fotosyntéza</vt:lpstr>
      <vt:lpstr>     Zjednodušená sumárna rovnica fotosyntézy:   </vt:lpstr>
      <vt:lpstr>Snímka 5</vt:lpstr>
      <vt:lpstr>Význam fotosyntézy:   </vt:lpstr>
      <vt:lpstr>Hlavný orgán fotosyntézy je:</vt:lpstr>
      <vt:lpstr>Chloroplasty</vt:lpstr>
      <vt:lpstr>Snímka 9</vt:lpstr>
      <vt:lpstr>Snímka 10</vt:lpstr>
      <vt:lpstr>Snímka 11</vt:lpstr>
      <vt:lpstr>     Priebeh fotosyntézy   </vt:lpstr>
      <vt:lpstr>Počas primárnych procesov prebieha:  </vt:lpstr>
      <vt:lpstr>Cyklická fotofosforylácia</vt:lpstr>
      <vt:lpstr>Necyklická fotofosforylácia  </vt:lpstr>
      <vt:lpstr>Fotolýza vody </vt:lpstr>
      <vt:lpstr>Výsledkom primárnych procesov je:</vt:lpstr>
      <vt:lpstr>SEKUNDÁRNE PROCESY </vt:lpstr>
      <vt:lpstr>  Cyklus C3 – Calvinov-Bensov cyklus</vt:lpstr>
      <vt:lpstr>  Cyklus C3 – Calvinov-Bensov cyklus</vt:lpstr>
      <vt:lpstr>CAM cyklus</vt:lpstr>
      <vt:lpstr>Schéma primárnych a sekundárnych procesov fotosyntézy a ich prepojenie</vt:lpstr>
      <vt:lpstr>Porovnanie fotosyntézy a dýchania</vt:lpstr>
      <vt:lpstr>Faktory ovplyvňujúce fotosyntézu:  </vt:lpstr>
      <vt:lpstr>Zdroje</vt:lpstr>
      <vt:lpstr>Snímka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Fotosyntéza</dc:title>
  <dc:creator>lensk</dc:creator>
  <cp:lastModifiedBy>Gymgl</cp:lastModifiedBy>
  <cp:revision>42</cp:revision>
  <dcterms:created xsi:type="dcterms:W3CDTF">2014-11-17T10:38:48Z</dcterms:created>
  <dcterms:modified xsi:type="dcterms:W3CDTF">2020-04-23T20:10:21Z</dcterms:modified>
</cp:coreProperties>
</file>