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0" cy="46805850"/>
  <p:notesSz cx="6858000" cy="9144000"/>
  <p:defaultTextStyle>
    <a:defPPr>
      <a:defRPr lang="sk-SK"/>
    </a:defPPr>
    <a:lvl1pPr marL="0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1pPr>
    <a:lvl2pPr marL="1992386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2pPr>
    <a:lvl3pPr marL="3984772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3pPr>
    <a:lvl4pPr marL="5977158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4pPr>
    <a:lvl5pPr marL="7969545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5pPr>
    <a:lvl6pPr marL="9961931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6pPr>
    <a:lvl7pPr marL="11954317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7pPr>
    <a:lvl8pPr marL="13946703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8pPr>
    <a:lvl9pPr marL="15939089" algn="l" defTabSz="3984772" rtl="0" eaLnBrk="1" latinLnBrk="0" hangingPunct="1">
      <a:defRPr sz="7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0" autoAdjust="0"/>
  </p:normalViewPr>
  <p:slideViewPr>
    <p:cSldViewPr>
      <p:cViewPr>
        <p:scale>
          <a:sx n="46" d="100"/>
          <a:sy n="46" d="100"/>
        </p:scale>
        <p:origin x="1182" y="3378"/>
      </p:cViewPr>
      <p:guideLst>
        <p:guide orient="horz" pos="14742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ymgl\Downloads\mince%20a%20bankovky%20rez.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82568225601538E-2"/>
          <c:y val="4.7835839167816308E-2"/>
          <c:w val="0.94589928604424067"/>
          <c:h val="0.869272822500241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Hárok3!$C$20</c:f>
              <c:strCache>
                <c:ptCount val="1"/>
                <c:pt idx="0">
                  <c:v>Počet izolátov z bankoviek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Hárok3!$B$21:$B$24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Hárok3!$C$21:$C$24</c:f>
              <c:numCache>
                <c:formatCode>General</c:formatCode>
                <c:ptCount val="4"/>
                <c:pt idx="0">
                  <c:v>27</c:v>
                </c:pt>
                <c:pt idx="1">
                  <c:v>21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7F0-462F-966D-562626FDE53A}"/>
            </c:ext>
          </c:extLst>
        </c:ser>
        <c:ser>
          <c:idx val="1"/>
          <c:order val="1"/>
          <c:tx>
            <c:strRef>
              <c:f>Hárok3!$D$20</c:f>
              <c:strCache>
                <c:ptCount val="1"/>
                <c:pt idx="0">
                  <c:v>Počet izoátov z mincí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Hárok3!$B$21:$B$24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Hárok3!$D$21:$D$24</c:f>
              <c:numCache>
                <c:formatCode>General</c:formatCode>
                <c:ptCount val="4"/>
                <c:pt idx="0">
                  <c:v>22</c:v>
                </c:pt>
                <c:pt idx="1">
                  <c:v>26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7F0-462F-966D-562626FDE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96288"/>
        <c:axId val="23004288"/>
      </c:barChart>
      <c:catAx>
        <c:axId val="2239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3004288"/>
        <c:crosses val="autoZero"/>
        <c:auto val="1"/>
        <c:lblAlgn val="ctr"/>
        <c:lblOffset val="100"/>
        <c:noMultiLvlLbl val="0"/>
      </c:catAx>
      <c:valAx>
        <c:axId val="2300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239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644971214980574"/>
          <c:y val="0.17164484226477339"/>
          <c:w val="0.34286291083242804"/>
          <c:h val="0.161011889569827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k-SK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00341" y="14540157"/>
            <a:ext cx="30603826" cy="1003292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00676" y="26523316"/>
            <a:ext cx="25203150" cy="119614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92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8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77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69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6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54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946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939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17. 4. 2018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17. 4. 2018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26103262" y="1874408"/>
            <a:ext cx="8101013" cy="39936658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800226" y="1874408"/>
            <a:ext cx="23702963" cy="39936658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17. 4. 2018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17. 4. 2018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44110" y="30077097"/>
            <a:ext cx="30603826" cy="9296162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844110" y="19838320"/>
            <a:ext cx="30603826" cy="10238776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92386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2pPr>
            <a:lvl3pPr marL="39847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77158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6954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61931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5431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94670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93908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17. 4. 2018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800227" y="10921369"/>
            <a:ext cx="15901989" cy="30889698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8302289" y="10921369"/>
            <a:ext cx="15901989" cy="30889698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17. 4. 2018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800226" y="10477149"/>
            <a:ext cx="15908240" cy="436637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2386" indent="0">
              <a:buNone/>
              <a:defRPr sz="8700" b="1"/>
            </a:lvl2pPr>
            <a:lvl3pPr marL="3984772" indent="0">
              <a:buNone/>
              <a:defRPr sz="7900" b="1"/>
            </a:lvl3pPr>
            <a:lvl4pPr marL="5977158" indent="0">
              <a:buNone/>
              <a:defRPr sz="7000" b="1"/>
            </a:lvl4pPr>
            <a:lvl5pPr marL="7969545" indent="0">
              <a:buNone/>
              <a:defRPr sz="7000" b="1"/>
            </a:lvl5pPr>
            <a:lvl6pPr marL="9961931" indent="0">
              <a:buNone/>
              <a:defRPr sz="7000" b="1"/>
            </a:lvl6pPr>
            <a:lvl7pPr marL="11954317" indent="0">
              <a:buNone/>
              <a:defRPr sz="7000" b="1"/>
            </a:lvl7pPr>
            <a:lvl8pPr marL="13946703" indent="0">
              <a:buNone/>
              <a:defRPr sz="7000" b="1"/>
            </a:lvl8pPr>
            <a:lvl9pPr marL="15939089" indent="0">
              <a:buNone/>
              <a:defRPr sz="70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800226" y="14843522"/>
            <a:ext cx="15908240" cy="26967540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18289791" y="10477149"/>
            <a:ext cx="15914489" cy="436637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2386" indent="0">
              <a:buNone/>
              <a:defRPr sz="8700" b="1"/>
            </a:lvl2pPr>
            <a:lvl3pPr marL="3984772" indent="0">
              <a:buNone/>
              <a:defRPr sz="7900" b="1"/>
            </a:lvl3pPr>
            <a:lvl4pPr marL="5977158" indent="0">
              <a:buNone/>
              <a:defRPr sz="7000" b="1"/>
            </a:lvl4pPr>
            <a:lvl5pPr marL="7969545" indent="0">
              <a:buNone/>
              <a:defRPr sz="7000" b="1"/>
            </a:lvl5pPr>
            <a:lvl6pPr marL="9961931" indent="0">
              <a:buNone/>
              <a:defRPr sz="7000" b="1"/>
            </a:lvl6pPr>
            <a:lvl7pPr marL="11954317" indent="0">
              <a:buNone/>
              <a:defRPr sz="7000" b="1"/>
            </a:lvl7pPr>
            <a:lvl8pPr marL="13946703" indent="0">
              <a:buNone/>
              <a:defRPr sz="7000" b="1"/>
            </a:lvl8pPr>
            <a:lvl9pPr marL="15939089" indent="0">
              <a:buNone/>
              <a:defRPr sz="70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18289791" y="14843522"/>
            <a:ext cx="15914489" cy="26967540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9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17. 4. 2018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17. 4. 2018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17. 4. 2018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00230" y="1863569"/>
            <a:ext cx="11845231" cy="7930992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076762" y="1863573"/>
            <a:ext cx="20127516" cy="39947496"/>
          </a:xfrm>
        </p:spPr>
        <p:txBody>
          <a:bodyPr/>
          <a:lstStyle>
            <a:lvl1pPr>
              <a:defRPr sz="13900"/>
            </a:lvl1pPr>
            <a:lvl2pPr>
              <a:defRPr sz="12200"/>
            </a:lvl2pPr>
            <a:lvl3pPr>
              <a:defRPr sz="104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00230" y="9794563"/>
            <a:ext cx="11845231" cy="32016505"/>
          </a:xfrm>
        </p:spPr>
        <p:txBody>
          <a:bodyPr/>
          <a:lstStyle>
            <a:lvl1pPr marL="0" indent="0">
              <a:buNone/>
              <a:defRPr sz="6100"/>
            </a:lvl1pPr>
            <a:lvl2pPr marL="1992386" indent="0">
              <a:buNone/>
              <a:defRPr sz="5200"/>
            </a:lvl2pPr>
            <a:lvl3pPr marL="3984772" indent="0">
              <a:buNone/>
              <a:defRPr sz="4400"/>
            </a:lvl3pPr>
            <a:lvl4pPr marL="5977158" indent="0">
              <a:buNone/>
              <a:defRPr sz="3900"/>
            </a:lvl4pPr>
            <a:lvl5pPr marL="7969545" indent="0">
              <a:buNone/>
              <a:defRPr sz="3900"/>
            </a:lvl5pPr>
            <a:lvl6pPr marL="9961931" indent="0">
              <a:buNone/>
              <a:defRPr sz="3900"/>
            </a:lvl6pPr>
            <a:lvl7pPr marL="11954317" indent="0">
              <a:buNone/>
              <a:defRPr sz="3900"/>
            </a:lvl7pPr>
            <a:lvl8pPr marL="13946703" indent="0">
              <a:buNone/>
              <a:defRPr sz="3900"/>
            </a:lvl8pPr>
            <a:lvl9pPr marL="15939089" indent="0">
              <a:buNone/>
              <a:defRPr sz="3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17. 4. 2018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057133" y="32764099"/>
            <a:ext cx="21602700" cy="3867988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7057133" y="4182190"/>
            <a:ext cx="21602700" cy="28083510"/>
          </a:xfrm>
        </p:spPr>
        <p:txBody>
          <a:bodyPr/>
          <a:lstStyle>
            <a:lvl1pPr marL="0" indent="0">
              <a:buNone/>
              <a:defRPr sz="13900"/>
            </a:lvl1pPr>
            <a:lvl2pPr marL="1992386" indent="0">
              <a:buNone/>
              <a:defRPr sz="12200"/>
            </a:lvl2pPr>
            <a:lvl3pPr marL="3984772" indent="0">
              <a:buNone/>
              <a:defRPr sz="10400"/>
            </a:lvl3pPr>
            <a:lvl4pPr marL="5977158" indent="0">
              <a:buNone/>
              <a:defRPr sz="8700"/>
            </a:lvl4pPr>
            <a:lvl5pPr marL="7969545" indent="0">
              <a:buNone/>
              <a:defRPr sz="8700"/>
            </a:lvl5pPr>
            <a:lvl6pPr marL="9961931" indent="0">
              <a:buNone/>
              <a:defRPr sz="8700"/>
            </a:lvl6pPr>
            <a:lvl7pPr marL="11954317" indent="0">
              <a:buNone/>
              <a:defRPr sz="8700"/>
            </a:lvl7pPr>
            <a:lvl8pPr marL="13946703" indent="0">
              <a:buNone/>
              <a:defRPr sz="8700"/>
            </a:lvl8pPr>
            <a:lvl9pPr marL="15939089" indent="0">
              <a:buNone/>
              <a:defRPr sz="87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7057133" y="36632081"/>
            <a:ext cx="21602700" cy="5493184"/>
          </a:xfrm>
        </p:spPr>
        <p:txBody>
          <a:bodyPr/>
          <a:lstStyle>
            <a:lvl1pPr marL="0" indent="0">
              <a:buNone/>
              <a:defRPr sz="6100"/>
            </a:lvl1pPr>
            <a:lvl2pPr marL="1992386" indent="0">
              <a:buNone/>
              <a:defRPr sz="5200"/>
            </a:lvl2pPr>
            <a:lvl3pPr marL="3984772" indent="0">
              <a:buNone/>
              <a:defRPr sz="4400"/>
            </a:lvl3pPr>
            <a:lvl4pPr marL="5977158" indent="0">
              <a:buNone/>
              <a:defRPr sz="3900"/>
            </a:lvl4pPr>
            <a:lvl5pPr marL="7969545" indent="0">
              <a:buNone/>
              <a:defRPr sz="3900"/>
            </a:lvl5pPr>
            <a:lvl6pPr marL="9961931" indent="0">
              <a:buNone/>
              <a:defRPr sz="3900"/>
            </a:lvl6pPr>
            <a:lvl7pPr marL="11954317" indent="0">
              <a:buNone/>
              <a:defRPr sz="3900"/>
            </a:lvl7pPr>
            <a:lvl8pPr marL="13946703" indent="0">
              <a:buNone/>
              <a:defRPr sz="3900"/>
            </a:lvl8pPr>
            <a:lvl9pPr marL="15939089" indent="0">
              <a:buNone/>
              <a:defRPr sz="3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pPr/>
              <a:t>17. 4. 2018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800226" y="1874406"/>
            <a:ext cx="32404050" cy="7800975"/>
          </a:xfrm>
          <a:prstGeom prst="rect">
            <a:avLst/>
          </a:prstGeom>
        </p:spPr>
        <p:txBody>
          <a:bodyPr vert="horz" lIns="398477" tIns="199239" rIns="398477" bIns="199239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800226" y="10921369"/>
            <a:ext cx="32404050" cy="30889698"/>
          </a:xfrm>
          <a:prstGeom prst="rect">
            <a:avLst/>
          </a:prstGeom>
        </p:spPr>
        <p:txBody>
          <a:bodyPr vert="horz" lIns="398477" tIns="199239" rIns="398477" bIns="199239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800226" y="43382093"/>
            <a:ext cx="8401050" cy="2491978"/>
          </a:xfrm>
          <a:prstGeom prst="rect">
            <a:avLst/>
          </a:prstGeom>
        </p:spPr>
        <p:txBody>
          <a:bodyPr vert="horz" lIns="398477" tIns="199239" rIns="398477" bIns="199239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pPr/>
              <a:t>17. 4. 2018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2301541" y="43382093"/>
            <a:ext cx="11401426" cy="2491978"/>
          </a:xfrm>
          <a:prstGeom prst="rect">
            <a:avLst/>
          </a:prstGeom>
        </p:spPr>
        <p:txBody>
          <a:bodyPr vert="horz" lIns="398477" tIns="199239" rIns="398477" bIns="199239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25803226" y="43382093"/>
            <a:ext cx="8401050" cy="2491978"/>
          </a:xfrm>
          <a:prstGeom prst="rect">
            <a:avLst/>
          </a:prstGeom>
        </p:spPr>
        <p:txBody>
          <a:bodyPr vert="horz" lIns="398477" tIns="199239" rIns="398477" bIns="199239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4772" rtl="0" eaLnBrk="1" latinLnBrk="0" hangingPunct="1">
        <a:spcBef>
          <a:spcPct val="0"/>
        </a:spcBef>
        <a:buNone/>
        <a:defRPr sz="1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290" indent="-1494290" algn="l" defTabSz="3984772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7628" indent="-1245241" algn="l" defTabSz="39847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0965" indent="-996193" algn="l" defTabSz="39847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3352" indent="-996193" algn="l" defTabSz="3984772" rtl="0" eaLnBrk="1" latinLnBrk="0" hangingPunct="1">
        <a:spcBef>
          <a:spcPct val="20000"/>
        </a:spcBef>
        <a:buFont typeface="Arial" pitchFamily="34" charset="0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65738" indent="-996193" algn="l" defTabSz="3984772" rtl="0" eaLnBrk="1" latinLnBrk="0" hangingPunct="1">
        <a:spcBef>
          <a:spcPct val="20000"/>
        </a:spcBef>
        <a:buFont typeface="Arial" pitchFamily="34" charset="0"/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8124" indent="-996193" algn="l" defTabSz="3984772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0510" indent="-996193" algn="l" defTabSz="3984772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2896" indent="-996193" algn="l" defTabSz="3984772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935282" indent="-996193" algn="l" defTabSz="3984772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1pPr>
      <a:lvl2pPr marL="1992386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2pPr>
      <a:lvl3pPr marL="3984772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3pPr>
      <a:lvl4pPr marL="5977158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7969545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9961931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4317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3946703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5939089" algn="l" defTabSz="3984772" rtl="0" eaLnBrk="1" latinLnBrk="0" hangingPunct="1"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5.jpe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3.png"/><Relationship Id="rId10" Type="http://schemas.openxmlformats.org/officeDocument/2006/relationships/image" Target="../media/image9.jpeg"/><Relationship Id="rId19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Obrázok 34"/>
          <p:cNvPicPr/>
          <p:nvPr/>
        </p:nvPicPr>
        <p:blipFill rotWithShape="1">
          <a:blip r:embed="rId2" cstate="print"/>
          <a:srcRect l="14821" t="16215" r="14670" b="8191"/>
          <a:stretch/>
        </p:blipFill>
        <p:spPr bwMode="auto">
          <a:xfrm>
            <a:off x="9217274" y="39532717"/>
            <a:ext cx="6264696" cy="5400600"/>
          </a:xfrm>
          <a:prstGeom prst="rect">
            <a:avLst/>
          </a:prstGeom>
          <a:ln w="60325">
            <a:solidFill>
              <a:srgbClr val="FFC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Obrázok 38"/>
          <p:cNvPicPr/>
          <p:nvPr/>
        </p:nvPicPr>
        <p:blipFill rotWithShape="1">
          <a:blip r:embed="rId3" cstate="print"/>
          <a:srcRect l="14371" t="17266" r="13772" b="8612"/>
          <a:stretch/>
        </p:blipFill>
        <p:spPr bwMode="auto">
          <a:xfrm>
            <a:off x="1584426" y="39388701"/>
            <a:ext cx="6048672" cy="5628787"/>
          </a:xfrm>
          <a:prstGeom prst="rect">
            <a:avLst/>
          </a:prstGeom>
          <a:ln w="60325">
            <a:solidFill>
              <a:srgbClr val="FFC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Obrázok 25"/>
          <p:cNvPicPr/>
          <p:nvPr/>
        </p:nvPicPr>
        <p:blipFill rotWithShape="1">
          <a:blip r:embed="rId4" cstate="print"/>
          <a:srcRect l="13922" t="17055" r="14670" b="8402"/>
          <a:stretch/>
        </p:blipFill>
        <p:spPr bwMode="auto">
          <a:xfrm>
            <a:off x="1296394" y="33051997"/>
            <a:ext cx="6840760" cy="5256584"/>
          </a:xfrm>
          <a:prstGeom prst="rect">
            <a:avLst/>
          </a:prstGeom>
          <a:ln w="60325">
            <a:solidFill>
              <a:srgbClr val="FFC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https://scontent-vie1-1.xx.fbcdn.net/v/t34.0-12/28191000_398777117250200_1925932404_n.jpg?oh=3aafd4b5147f6e10872593e56b6de2fe&amp;oe=5AA9450B"/>
          <p:cNvPicPr>
            <a:picLocks noChangeAspect="1" noChangeArrowheads="1"/>
          </p:cNvPicPr>
          <p:nvPr/>
        </p:nvPicPr>
        <p:blipFill>
          <a:blip r:embed="rId5" cstate="print"/>
          <a:srcRect b="17051"/>
          <a:stretch>
            <a:fillRect/>
          </a:stretch>
        </p:blipFill>
        <p:spPr bwMode="auto">
          <a:xfrm>
            <a:off x="28299394" y="33628061"/>
            <a:ext cx="7056784" cy="4390141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</p:pic>
      <p:sp>
        <p:nvSpPr>
          <p:cNvPr id="6" name="BlokTextu 3"/>
          <p:cNvSpPr txBox="1">
            <a:spLocks noChangeArrowheads="1"/>
          </p:cNvSpPr>
          <p:nvPr/>
        </p:nvSpPr>
        <p:spPr bwMode="auto">
          <a:xfrm>
            <a:off x="792338" y="648397"/>
            <a:ext cx="28875208" cy="3787912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>
            <a:outerShdw blurRad="76200" dist="38100" dir="1800000" algn="l" rotWithShape="0">
              <a:prstClr val="black">
                <a:alpha val="33000"/>
              </a:prstClr>
            </a:outerShdw>
          </a:effectLst>
        </p:spPr>
        <p:txBody>
          <a:bodyPr wrap="square" lIns="398477" tIns="199239" rIns="398477" bIns="199239">
            <a:spAutoFit/>
          </a:bodyPr>
          <a:lstStyle/>
          <a:p>
            <a:pPr algn="ctr"/>
            <a:r>
              <a:rPr lang="sk-SK" sz="11000" b="1" dirty="0" smtClean="0">
                <a:solidFill>
                  <a:schemeClr val="accent4">
                    <a:lumMod val="75000"/>
                  </a:schemeClr>
                </a:solidFill>
              </a:rPr>
              <a:t>Kultivácia mikroorganizmov z mincí a bankoviek </a:t>
            </a:r>
          </a:p>
          <a:p>
            <a:pPr algn="ctr"/>
            <a:r>
              <a:rPr lang="sk-SK" sz="11000" b="1" dirty="0" smtClean="0">
                <a:solidFill>
                  <a:schemeClr val="accent4">
                    <a:lumMod val="75000"/>
                  </a:schemeClr>
                </a:solidFill>
              </a:rPr>
              <a:t>a ich rezistencia na antibiotiká</a:t>
            </a:r>
            <a:endParaRPr lang="sk-SK" sz="11000" b="1" dirty="0">
              <a:solidFill>
                <a:schemeClr val="accent4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BlokTextu 2"/>
          <p:cNvSpPr txBox="1">
            <a:spLocks noChangeArrowheads="1"/>
          </p:cNvSpPr>
          <p:nvPr/>
        </p:nvSpPr>
        <p:spPr bwMode="auto">
          <a:xfrm>
            <a:off x="20090482" y="4392814"/>
            <a:ext cx="9577064" cy="1219765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688" tIns="55344" rIns="110688" bIns="55344">
            <a:spAutoFit/>
          </a:bodyPr>
          <a:lstStyle/>
          <a:p>
            <a:pPr algn="ctr"/>
            <a:r>
              <a:rPr lang="sk-SK" sz="7200" b="1" dirty="0" smtClean="0">
                <a:latin typeface="Calibri" pitchFamily="34" charset="0"/>
              </a:rPr>
              <a:t>Katarína </a:t>
            </a:r>
            <a:r>
              <a:rPr lang="sk-SK" sz="7200" b="1" dirty="0" err="1" smtClean="0">
                <a:latin typeface="Calibri" pitchFamily="34" charset="0"/>
              </a:rPr>
              <a:t>Nalevanková</a:t>
            </a:r>
            <a:r>
              <a:rPr lang="sk-SK" sz="7200" b="1" dirty="0" smtClean="0">
                <a:latin typeface="Calibri" pitchFamily="34" charset="0"/>
              </a:rPr>
              <a:t> </a:t>
            </a:r>
            <a:endParaRPr lang="sk-SK" sz="7200" b="1" dirty="0">
              <a:latin typeface="Calibri" pitchFamily="34" charset="0"/>
            </a:endParaRPr>
          </a:p>
        </p:txBody>
      </p:sp>
      <p:sp>
        <p:nvSpPr>
          <p:cNvPr id="8" name="BlokTextu 4"/>
          <p:cNvSpPr txBox="1">
            <a:spLocks noChangeArrowheads="1"/>
          </p:cNvSpPr>
          <p:nvPr/>
        </p:nvSpPr>
        <p:spPr bwMode="auto">
          <a:xfrm>
            <a:off x="792338" y="4392813"/>
            <a:ext cx="18362083" cy="1219765"/>
          </a:xfrm>
          <a:prstGeom prst="rect">
            <a:avLst/>
          </a:prstGeom>
          <a:solidFill>
            <a:srgbClr val="FFFF66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0688" tIns="55344" rIns="110688" bIns="55344">
            <a:spAutoFit/>
          </a:bodyPr>
          <a:lstStyle/>
          <a:p>
            <a:pPr algn="ctr"/>
            <a:r>
              <a:rPr lang="sk-SK" sz="7200" b="1" dirty="0">
                <a:latin typeface="Calibri" pitchFamily="34" charset="0"/>
              </a:rPr>
              <a:t>Gymnázium Gelnica, SNP 1, 056 01 Gelnica </a:t>
            </a:r>
          </a:p>
        </p:txBody>
      </p:sp>
      <p:sp>
        <p:nvSpPr>
          <p:cNvPr id="9" name="BlokTextu 5"/>
          <p:cNvSpPr txBox="1">
            <a:spLocks noChangeArrowheads="1"/>
          </p:cNvSpPr>
          <p:nvPr/>
        </p:nvSpPr>
        <p:spPr bwMode="auto">
          <a:xfrm>
            <a:off x="792338" y="5760965"/>
            <a:ext cx="34563840" cy="5359359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pPr algn="just"/>
            <a:r>
              <a:rPr lang="sk-SK" sz="5300" b="1" dirty="0" smtClean="0">
                <a:latin typeface="Calibri" pitchFamily="34" charset="0"/>
              </a:rPr>
              <a:t>Abstrakt  </a:t>
            </a:r>
          </a:p>
          <a:p>
            <a:pPr algn="just"/>
            <a:r>
              <a:rPr lang="sk-SK" sz="3600" dirty="0" smtClean="0"/>
              <a:t>V práci sme sa zamerali na štúdium výskytu rezistencie voči vybraným antibiotikám u </a:t>
            </a:r>
            <a:r>
              <a:rPr lang="sk-SK" sz="3600" dirty="0" err="1" smtClean="0"/>
              <a:t>heterotrofných</a:t>
            </a:r>
            <a:r>
              <a:rPr lang="sk-SK" sz="3600" dirty="0" smtClean="0"/>
              <a:t> </a:t>
            </a:r>
            <a:r>
              <a:rPr lang="sk-SK" sz="3600" dirty="0" err="1" smtClean="0"/>
              <a:t>mezofilných</a:t>
            </a:r>
            <a:r>
              <a:rPr lang="sk-SK" sz="3600" dirty="0" smtClean="0"/>
              <a:t> bakteriálnych </a:t>
            </a:r>
            <a:r>
              <a:rPr lang="sk-SK" sz="3600" dirty="0" err="1" smtClean="0"/>
              <a:t>izolátov</a:t>
            </a:r>
            <a:r>
              <a:rPr lang="sk-SK" sz="3600" dirty="0" smtClean="0"/>
              <a:t> z mincí a bankoviek meny Euro. Pozorovali sme prekvapujúco vysokú početnosť baktérií či už na minciach alebo bankovkách. Experimenty boli realizované v mikrobiologickom laboratóriu PF UPJŠ pod vedením doc. RNDr. Petra </a:t>
            </a:r>
            <a:r>
              <a:rPr lang="sk-SK" sz="3600" dirty="0" err="1" smtClean="0"/>
              <a:t>Pristaša</a:t>
            </a:r>
            <a:r>
              <a:rPr lang="sk-SK" sz="3600" dirty="0" smtClean="0"/>
              <a:t>, CSc., počas mesiacov január a február 2018. Najvyšší počet baktérií po kultivácii bol zaznamenaný na päť </a:t>
            </a:r>
            <a:r>
              <a:rPr lang="sk-SK" sz="3600" dirty="0" err="1" smtClean="0"/>
              <a:t>eurových</a:t>
            </a:r>
            <a:r>
              <a:rPr lang="sk-SK" sz="3600" dirty="0" smtClean="0"/>
              <a:t> bankovkách v počte 689 a </a:t>
            </a:r>
            <a:r>
              <a:rPr lang="sk-SK" sz="3600" dirty="0" err="1" smtClean="0"/>
              <a:t>desaťeurových</a:t>
            </a:r>
            <a:r>
              <a:rPr lang="sk-SK" sz="3600" dirty="0" smtClean="0"/>
              <a:t> bankovkách v počte 310. Prítomnosť 4 </a:t>
            </a:r>
            <a:r>
              <a:rPr lang="sk-SK" sz="3600" dirty="0" err="1" smtClean="0"/>
              <a:t>morfotypov</a:t>
            </a:r>
            <a:r>
              <a:rPr lang="sk-SK" sz="3600" dirty="0" smtClean="0"/>
              <a:t> bola zistená na 5 centových minciach, najvyššia početnosť jedincov (67), bola na </a:t>
            </a:r>
            <a:r>
              <a:rPr lang="sk-SK" sz="3600" dirty="0" err="1" smtClean="0"/>
              <a:t>izoláte</a:t>
            </a:r>
            <a:r>
              <a:rPr lang="sk-SK" sz="3600" dirty="0" smtClean="0"/>
              <a:t> z 50 centových mincí. Skúmanie rezistencie bakteriálnych kolónií z </a:t>
            </a:r>
            <a:r>
              <a:rPr lang="sk-SK" sz="3600" dirty="0" err="1" smtClean="0"/>
              <a:t>izolátov</a:t>
            </a:r>
            <a:r>
              <a:rPr lang="sk-SK" sz="3600" dirty="0" smtClean="0"/>
              <a:t> bola realizovaná aplikáciou 4 druhov antibiotík – </a:t>
            </a:r>
            <a:r>
              <a:rPr lang="sk-SK" sz="3600" dirty="0" err="1" smtClean="0"/>
              <a:t>ampicilínu</a:t>
            </a:r>
            <a:r>
              <a:rPr lang="sk-SK" sz="3600" dirty="0" smtClean="0"/>
              <a:t>, </a:t>
            </a:r>
            <a:r>
              <a:rPr lang="sk-SK" sz="3600" dirty="0" err="1" smtClean="0"/>
              <a:t>kanamycínu</a:t>
            </a:r>
            <a:r>
              <a:rPr lang="sk-SK" sz="3600" dirty="0" smtClean="0"/>
              <a:t>, tetracyklínu a </a:t>
            </a:r>
            <a:r>
              <a:rPr lang="sk-SK" sz="3600" dirty="0" err="1" smtClean="0"/>
              <a:t>chloramfenikolu</a:t>
            </a:r>
            <a:r>
              <a:rPr lang="sk-SK" sz="3600" dirty="0" smtClean="0"/>
              <a:t>, ktorú sme testovali u 120 náhodne vybraných </a:t>
            </a:r>
            <a:r>
              <a:rPr lang="sk-SK" sz="3600" dirty="0" err="1" smtClean="0"/>
              <a:t>izolátov</a:t>
            </a:r>
            <a:r>
              <a:rPr lang="sk-SK" sz="3600" dirty="0" smtClean="0"/>
              <a:t> (60 z minci/60 z bankoviek). Zo 120 </a:t>
            </a:r>
            <a:r>
              <a:rPr lang="sk-SK" sz="3600" dirty="0" err="1" smtClean="0"/>
              <a:t>izolátov</a:t>
            </a:r>
            <a:r>
              <a:rPr lang="sk-SK" sz="3600" dirty="0" smtClean="0"/>
              <a:t> vykazovali rezistenciu na tri až všetky testované antibiotiká 5 </a:t>
            </a:r>
            <a:r>
              <a:rPr lang="sk-SK" sz="3600" dirty="0" err="1" smtClean="0"/>
              <a:t>izolátov</a:t>
            </a:r>
            <a:r>
              <a:rPr lang="sk-SK" sz="3600" dirty="0" smtClean="0"/>
              <a:t>. </a:t>
            </a:r>
            <a:r>
              <a:rPr lang="sk-SK" sz="3600" dirty="0" err="1" smtClean="0"/>
              <a:t>Multirezistentne</a:t>
            </a:r>
            <a:r>
              <a:rPr lang="sk-SK" sz="3600" dirty="0" smtClean="0"/>
              <a:t> </a:t>
            </a:r>
            <a:r>
              <a:rPr lang="sk-SK" sz="3600" dirty="0" err="1" smtClean="0"/>
              <a:t>izoláty</a:t>
            </a:r>
            <a:r>
              <a:rPr lang="sk-SK" sz="3600" dirty="0" smtClean="0"/>
              <a:t> sme identifikovali pomocou MALDI TOF hmotnostnej </a:t>
            </a:r>
            <a:r>
              <a:rPr lang="sk-SK" sz="3600" dirty="0" err="1" smtClean="0"/>
              <a:t>spektrometrie</a:t>
            </a:r>
            <a:r>
              <a:rPr lang="sk-SK" sz="3600" dirty="0" smtClean="0"/>
              <a:t> ako </a:t>
            </a:r>
            <a:r>
              <a:rPr lang="sk-SK" sz="3600" i="1" dirty="0" err="1" smtClean="0"/>
              <a:t>Staphylococcus</a:t>
            </a:r>
            <a:r>
              <a:rPr lang="sk-SK" sz="3600" i="1" dirty="0" smtClean="0"/>
              <a:t> </a:t>
            </a:r>
            <a:r>
              <a:rPr lang="sk-SK" sz="3600" i="1" dirty="0" err="1" smtClean="0"/>
              <a:t>epidermidis</a:t>
            </a:r>
            <a:r>
              <a:rPr lang="sk-SK" sz="3600" i="1" dirty="0" smtClean="0"/>
              <a:t>, </a:t>
            </a:r>
            <a:r>
              <a:rPr lang="sk-SK" sz="3600" i="1" dirty="0" err="1" smtClean="0"/>
              <a:t>Staphylococcus</a:t>
            </a:r>
            <a:r>
              <a:rPr lang="sk-SK" sz="3600" i="1" dirty="0" smtClean="0"/>
              <a:t> </a:t>
            </a:r>
            <a:r>
              <a:rPr lang="sk-SK" sz="3600" i="1" dirty="0" err="1" smtClean="0"/>
              <a:t>haemolyticus</a:t>
            </a:r>
            <a:r>
              <a:rPr lang="sk-SK" sz="3600" i="1" dirty="0" smtClean="0"/>
              <a:t>, </a:t>
            </a:r>
            <a:r>
              <a:rPr lang="sk-SK" sz="3600" i="1" dirty="0" err="1" smtClean="0"/>
              <a:t>Micrococcus</a:t>
            </a:r>
            <a:r>
              <a:rPr lang="sk-SK" sz="3600" i="1" dirty="0" smtClean="0"/>
              <a:t> </a:t>
            </a:r>
            <a:r>
              <a:rPr lang="sk-SK" sz="3600" i="1" dirty="0" err="1" smtClean="0"/>
              <a:t>luteus</a:t>
            </a:r>
            <a:r>
              <a:rPr lang="sk-SK" sz="3600" i="1" dirty="0" smtClean="0"/>
              <a:t> </a:t>
            </a:r>
            <a:r>
              <a:rPr lang="sk-SK" sz="3600" dirty="0" smtClean="0"/>
              <a:t>a</a:t>
            </a:r>
            <a:r>
              <a:rPr lang="sk-SK" sz="3600" i="1" dirty="0" smtClean="0"/>
              <a:t> </a:t>
            </a:r>
            <a:r>
              <a:rPr lang="sk-SK" sz="3600" i="1" dirty="0" err="1" smtClean="0"/>
              <a:t>Bacillus</a:t>
            </a:r>
            <a:r>
              <a:rPr lang="sk-SK" sz="3600" i="1" dirty="0" smtClean="0"/>
              <a:t> </a:t>
            </a:r>
            <a:r>
              <a:rPr lang="sk-SK" sz="3600" i="1" dirty="0" err="1" smtClean="0"/>
              <a:t>licheniformis</a:t>
            </a:r>
            <a:r>
              <a:rPr lang="sk-SK" sz="3600" i="1" dirty="0" smtClean="0"/>
              <a:t>.</a:t>
            </a:r>
            <a:r>
              <a:rPr lang="sk-SK" sz="3600" dirty="0" smtClean="0"/>
              <a:t> Získané výsledky naznačujú, že platidlá, či už mince alebo bankovky, môžu byť zdrojom baktérií rezistentných voči antibiotikám, predstavujúcim zvýšené riziko pre zdravie obyvateľstva.</a:t>
            </a:r>
            <a:endParaRPr lang="sk-SK" sz="3600" dirty="0"/>
          </a:p>
        </p:txBody>
      </p:sp>
      <p:sp>
        <p:nvSpPr>
          <p:cNvPr id="10" name="BlokTextu 6"/>
          <p:cNvSpPr txBox="1">
            <a:spLocks noChangeArrowheads="1"/>
          </p:cNvSpPr>
          <p:nvPr/>
        </p:nvSpPr>
        <p:spPr bwMode="auto">
          <a:xfrm>
            <a:off x="3600650" y="14977989"/>
            <a:ext cx="5040313" cy="134287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 anchor="ctr">
            <a:spAutoFit/>
          </a:bodyPr>
          <a:lstStyle/>
          <a:p>
            <a:pPr algn="ctr"/>
            <a:r>
              <a:rPr lang="sk-SK" sz="5800" b="1" dirty="0">
                <a:latin typeface="Calibri" pitchFamily="34" charset="0"/>
              </a:rPr>
              <a:t>Ciele práce</a:t>
            </a:r>
            <a:r>
              <a:rPr lang="sk-SK" sz="8000" b="1" dirty="0">
                <a:latin typeface="Calibri" pitchFamily="34" charset="0"/>
              </a:rPr>
              <a:t> </a:t>
            </a:r>
          </a:p>
        </p:txBody>
      </p:sp>
      <p:sp>
        <p:nvSpPr>
          <p:cNvPr id="11" name="BlokTextu 8"/>
          <p:cNvSpPr txBox="1">
            <a:spLocks noChangeArrowheads="1"/>
          </p:cNvSpPr>
          <p:nvPr/>
        </p:nvSpPr>
        <p:spPr bwMode="auto">
          <a:xfrm>
            <a:off x="18506306" y="11521605"/>
            <a:ext cx="5580620" cy="1035099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r>
              <a:rPr lang="sk-SK" sz="6000" b="1" dirty="0" smtClean="0">
                <a:latin typeface="Calibri" pitchFamily="34" charset="0"/>
              </a:rPr>
              <a:t>Metodika práce</a:t>
            </a:r>
            <a:endParaRPr lang="sk-SK" sz="6000" b="1" dirty="0">
              <a:latin typeface="Calibri" pitchFamily="34" charset="0"/>
            </a:endParaRPr>
          </a:p>
        </p:txBody>
      </p:sp>
      <p:sp>
        <p:nvSpPr>
          <p:cNvPr id="12" name="BlokTextu 9"/>
          <p:cNvSpPr txBox="1">
            <a:spLocks noChangeArrowheads="1"/>
          </p:cNvSpPr>
          <p:nvPr/>
        </p:nvSpPr>
        <p:spPr bwMode="auto">
          <a:xfrm>
            <a:off x="18434298" y="12745741"/>
            <a:ext cx="16921880" cy="5528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pPr marL="899341" indent="-899341" algn="just">
              <a:buFont typeface="Wingdings" pitchFamily="2" charset="2"/>
              <a:buChar char="v"/>
            </a:pPr>
            <a:r>
              <a:rPr lang="sk-SK" sz="4400" dirty="0" smtClean="0"/>
              <a:t>experimenty  realizované v mesiacoch január - február 2018,</a:t>
            </a:r>
          </a:p>
          <a:p>
            <a:pPr marL="899341" indent="-899341" algn="just">
              <a:buFont typeface="Wingdings" pitchFamily="2" charset="2"/>
              <a:buChar char="v"/>
            </a:pPr>
            <a:r>
              <a:rPr lang="sk-SK" sz="4400" dirty="0" smtClean="0"/>
              <a:t>pre izoláciu a kultiváciu mikróbov sme použili mince v nominálnej hodnote 0,02, 0,05, 0,10, 0,20, 0,50 centov, 1 a 2 Eur a bankovky v hodnote 5,10 a 20 Eur, </a:t>
            </a:r>
            <a:endParaRPr lang="sk-SK" sz="4200" dirty="0"/>
          </a:p>
          <a:p>
            <a:pPr marL="899341" indent="-899341" algn="just">
              <a:buFont typeface="Wingdings" pitchFamily="2" charset="2"/>
              <a:buChar char="v"/>
            </a:pPr>
            <a:r>
              <a:rPr lang="sk-SK" sz="4400" dirty="0" smtClean="0"/>
              <a:t>aplikácia a testovanie rezistencie získaných </a:t>
            </a:r>
            <a:r>
              <a:rPr lang="sk-SK" sz="4400" dirty="0" err="1" smtClean="0"/>
              <a:t>izolátov</a:t>
            </a:r>
            <a:r>
              <a:rPr lang="sk-SK" sz="4400" dirty="0" smtClean="0"/>
              <a:t> na 4 druhy antibiotík - </a:t>
            </a:r>
            <a:r>
              <a:rPr lang="sk-SK" sz="4400" dirty="0" err="1" smtClean="0"/>
              <a:t>ampicilín</a:t>
            </a:r>
            <a:r>
              <a:rPr lang="sk-SK" sz="4400" dirty="0" smtClean="0"/>
              <a:t>, </a:t>
            </a:r>
            <a:r>
              <a:rPr lang="sk-SK" sz="4400" dirty="0" err="1" smtClean="0"/>
              <a:t>kanamycín</a:t>
            </a:r>
            <a:r>
              <a:rPr lang="sk-SK" sz="4400" dirty="0" smtClean="0"/>
              <a:t>, tetracyklín a </a:t>
            </a:r>
            <a:r>
              <a:rPr lang="sk-SK" sz="4400" dirty="0" err="1" smtClean="0"/>
              <a:t>chloramfenikol</a:t>
            </a:r>
            <a:r>
              <a:rPr lang="sk-SK" sz="4400" dirty="0" smtClean="0"/>
              <a:t>,</a:t>
            </a:r>
            <a:endParaRPr lang="sk-SK" sz="4200" dirty="0" smtClean="0"/>
          </a:p>
          <a:p>
            <a:pPr marL="899341" indent="-899341" algn="just">
              <a:buFont typeface="Wingdings" pitchFamily="2" charset="2"/>
              <a:buChar char="v"/>
            </a:pPr>
            <a:r>
              <a:rPr lang="sk-SK" sz="4400" dirty="0" err="1" smtClean="0"/>
              <a:t>multirezistentné</a:t>
            </a:r>
            <a:r>
              <a:rPr lang="sk-SK" sz="4400" dirty="0" smtClean="0"/>
              <a:t> </a:t>
            </a:r>
            <a:r>
              <a:rPr lang="sk-SK" sz="4400" dirty="0" err="1" smtClean="0"/>
              <a:t>izoláty</a:t>
            </a:r>
            <a:r>
              <a:rPr lang="sk-SK" sz="4400" dirty="0" smtClean="0"/>
              <a:t> boli identifikované pomocou MALDI TOF hmotnostnej </a:t>
            </a:r>
            <a:r>
              <a:rPr lang="sk-SK" sz="4400" dirty="0" err="1" smtClean="0"/>
              <a:t>spektrometrie</a:t>
            </a:r>
            <a:r>
              <a:rPr lang="sk-SK" sz="4400" dirty="0" smtClean="0"/>
              <a:t>.</a:t>
            </a:r>
            <a:endParaRPr lang="sk-SK" sz="4200" dirty="0" smtClean="0"/>
          </a:p>
        </p:txBody>
      </p:sp>
      <p:sp>
        <p:nvSpPr>
          <p:cNvPr id="28" name="BlokTextu 9"/>
          <p:cNvSpPr txBox="1">
            <a:spLocks noChangeArrowheads="1"/>
          </p:cNvSpPr>
          <p:nvPr/>
        </p:nvSpPr>
        <p:spPr bwMode="auto">
          <a:xfrm>
            <a:off x="720330" y="12817749"/>
            <a:ext cx="17533948" cy="5528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pPr lvl="0" indent="819150" algn="just">
              <a:buFont typeface="Wingdings" pitchFamily="2" charset="2"/>
              <a:buChar char="v"/>
            </a:pPr>
            <a:r>
              <a:rPr lang="sk-SK" sz="4400" dirty="0" smtClean="0"/>
              <a:t>izolovať a kultivovať baktérie prítomné na platidlách meny Euro,</a:t>
            </a:r>
          </a:p>
          <a:p>
            <a:pPr lvl="0" indent="819150" algn="just">
              <a:buFont typeface="Wingdings" pitchFamily="2" charset="2"/>
              <a:buChar char="v"/>
            </a:pPr>
            <a:r>
              <a:rPr lang="sk-SK" sz="4400" dirty="0" smtClean="0"/>
              <a:t>porovnať výskyt baktérií na minciach a bankovkách z voľného obehu,</a:t>
            </a:r>
          </a:p>
          <a:p>
            <a:pPr lvl="0" indent="819150" algn="just">
              <a:buFont typeface="Wingdings" pitchFamily="2" charset="2"/>
              <a:buChar char="v"/>
            </a:pPr>
            <a:r>
              <a:rPr lang="sk-SK" sz="4400" dirty="0" smtClean="0"/>
              <a:t>zistiť </a:t>
            </a:r>
            <a:r>
              <a:rPr lang="sk-SK" sz="4400" dirty="0" err="1" smtClean="0"/>
              <a:t>rezistentnosť</a:t>
            </a:r>
            <a:r>
              <a:rPr lang="sk-SK" sz="4400" dirty="0" smtClean="0"/>
              <a:t> izolovaných druhov baktérií na vybrané druhy antibiotík,</a:t>
            </a:r>
          </a:p>
          <a:p>
            <a:pPr lvl="0" indent="819150" algn="just">
              <a:buFont typeface="Wingdings" pitchFamily="2" charset="2"/>
              <a:buChar char="v"/>
            </a:pPr>
            <a:r>
              <a:rPr lang="sk-SK" sz="4400" dirty="0" smtClean="0"/>
              <a:t>určiť zastúpenie a druhy baktérií rezistentných na minimálne 3 zo 4 testovaných druhov antibiotík,</a:t>
            </a:r>
          </a:p>
          <a:p>
            <a:pPr lvl="0" indent="819150" algn="just">
              <a:buFont typeface="Wingdings" pitchFamily="2" charset="2"/>
              <a:buChar char="v"/>
            </a:pPr>
            <a:r>
              <a:rPr lang="sk-SK" sz="4400" dirty="0" smtClean="0"/>
              <a:t>výsledky spracovať formou tabuliek a graficky,</a:t>
            </a:r>
          </a:p>
          <a:p>
            <a:pPr lvl="0" indent="819150" algn="just">
              <a:buFont typeface="Wingdings" pitchFamily="2" charset="2"/>
              <a:buChar char="v"/>
            </a:pPr>
            <a:r>
              <a:rPr lang="sk-SK" sz="4400" dirty="0" smtClean="0"/>
              <a:t>formulovať záver z experimentov s odporúčaním pre praktický život.</a:t>
            </a:r>
            <a:endParaRPr lang="sk-SK" sz="4400" dirty="0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15986026" y="39964765"/>
            <a:ext cx="19370152" cy="62057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688" tIns="55344" rIns="110688" bIns="55344">
            <a:spAutoFit/>
          </a:bodyPr>
          <a:lstStyle/>
          <a:p>
            <a:pPr algn="just"/>
            <a:r>
              <a:rPr lang="sk-SK" sz="4400" dirty="0" smtClean="0"/>
              <a:t>Najvyšší počet mikróbov po kultivácii bol zaznamenaný na päť a </a:t>
            </a:r>
            <a:r>
              <a:rPr lang="sk-SK" sz="4400" dirty="0" err="1" smtClean="0"/>
              <a:t>desaťeurových</a:t>
            </a:r>
            <a:r>
              <a:rPr lang="sk-SK" sz="4400" dirty="0" smtClean="0"/>
              <a:t> bankovkách. Prítomnosť 4 </a:t>
            </a:r>
            <a:r>
              <a:rPr lang="sk-SK" sz="4400" dirty="0" err="1" smtClean="0"/>
              <a:t>morfotypov</a:t>
            </a:r>
            <a:r>
              <a:rPr lang="sk-SK" sz="4400" dirty="0" smtClean="0"/>
              <a:t> bola zistená na 5 centových minciach, najvyššia početnosť jedincov (67), bola na </a:t>
            </a:r>
            <a:r>
              <a:rPr lang="sk-SK" sz="4400" dirty="0" err="1" smtClean="0"/>
              <a:t>izoláte</a:t>
            </a:r>
            <a:r>
              <a:rPr lang="sk-SK" sz="4400" dirty="0" smtClean="0"/>
              <a:t> z 50 centových mincí. Identifikáciou </a:t>
            </a:r>
            <a:r>
              <a:rPr lang="sk-SK" sz="4400" dirty="0" err="1" smtClean="0"/>
              <a:t>multirezistentných</a:t>
            </a:r>
            <a:r>
              <a:rPr lang="sk-SK" sz="4400" dirty="0" smtClean="0"/>
              <a:t> </a:t>
            </a:r>
            <a:r>
              <a:rPr lang="sk-SK" sz="4400" dirty="0" err="1" smtClean="0"/>
              <a:t>izolátov</a:t>
            </a:r>
            <a:r>
              <a:rPr lang="sk-SK" sz="4400" dirty="0" smtClean="0"/>
              <a:t> sme určili </a:t>
            </a:r>
            <a:r>
              <a:rPr lang="sk-SK" sz="4400" i="1" dirty="0" err="1" smtClean="0"/>
              <a:t>Staphylococcus</a:t>
            </a:r>
            <a:r>
              <a:rPr lang="sk-SK" sz="4400" i="1" dirty="0" smtClean="0"/>
              <a:t> </a:t>
            </a:r>
            <a:r>
              <a:rPr lang="sk-SK" sz="4400" i="1" dirty="0" err="1" smtClean="0"/>
              <a:t>epidermidis</a:t>
            </a:r>
            <a:r>
              <a:rPr lang="sk-SK" sz="4400" i="1" dirty="0" smtClean="0"/>
              <a:t>, </a:t>
            </a:r>
            <a:r>
              <a:rPr lang="sk-SK" sz="4400" i="1" dirty="0" err="1" smtClean="0"/>
              <a:t>Staphylococcus</a:t>
            </a:r>
            <a:r>
              <a:rPr lang="sk-SK" sz="4400" i="1" dirty="0" smtClean="0"/>
              <a:t> </a:t>
            </a:r>
            <a:r>
              <a:rPr lang="sk-SK" sz="4400" i="1" dirty="0" err="1" smtClean="0"/>
              <a:t>haemolyticus</a:t>
            </a:r>
            <a:r>
              <a:rPr lang="sk-SK" sz="4400" i="1" dirty="0" smtClean="0"/>
              <a:t>, </a:t>
            </a:r>
            <a:r>
              <a:rPr lang="sk-SK" sz="4400" i="1" dirty="0" err="1" smtClean="0"/>
              <a:t>Micrococcus</a:t>
            </a:r>
            <a:r>
              <a:rPr lang="sk-SK" sz="4400" i="1" dirty="0" smtClean="0"/>
              <a:t> </a:t>
            </a:r>
            <a:r>
              <a:rPr lang="sk-SK" sz="4400" i="1" dirty="0" err="1" smtClean="0"/>
              <a:t>luteus</a:t>
            </a:r>
            <a:r>
              <a:rPr lang="sk-SK" sz="4400" i="1" dirty="0" smtClean="0"/>
              <a:t> </a:t>
            </a:r>
            <a:r>
              <a:rPr lang="sk-SK" sz="4400" dirty="0" smtClean="0"/>
              <a:t>a</a:t>
            </a:r>
            <a:r>
              <a:rPr lang="sk-SK" sz="4400" i="1" dirty="0" smtClean="0"/>
              <a:t> </a:t>
            </a:r>
            <a:r>
              <a:rPr lang="sk-SK" sz="4400" i="1" dirty="0" err="1" smtClean="0"/>
              <a:t>Bacillus</a:t>
            </a:r>
            <a:r>
              <a:rPr lang="sk-SK" sz="4400" i="1" dirty="0" smtClean="0"/>
              <a:t> </a:t>
            </a:r>
            <a:r>
              <a:rPr lang="sk-SK" sz="4400" i="1" dirty="0" err="1" smtClean="0"/>
              <a:t>licheniformis</a:t>
            </a:r>
            <a:r>
              <a:rPr lang="sk-SK" sz="4400" i="1" dirty="0" smtClean="0"/>
              <a:t>. </a:t>
            </a:r>
            <a:r>
              <a:rPr lang="sk-SK" sz="4400" dirty="0" smtClean="0"/>
              <a:t>Na základe výsledkov experimentov môžeme skonštatovať, že platidlá, mince alebo bankovky, môžu byť zdrojom baktérií rezistentných voči antibiotikám a z tohto dôvodu by mala byť hygiena rúk, pri akomkoľvek kontakte s peniazmi naozaj nutnou samozrejmosťou.</a:t>
            </a:r>
            <a:endParaRPr lang="sk-SK" sz="4400" dirty="0" smtClean="0">
              <a:latin typeface="Calibri" pitchFamily="34" charset="0"/>
            </a:endParaRPr>
          </a:p>
        </p:txBody>
      </p:sp>
      <p:sp>
        <p:nvSpPr>
          <p:cNvPr id="32" name="Ovál 31"/>
          <p:cNvSpPr/>
          <p:nvPr/>
        </p:nvSpPr>
        <p:spPr>
          <a:xfrm>
            <a:off x="21098594" y="37084445"/>
            <a:ext cx="2610290" cy="2553011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688" tIns="55344" rIns="110688" bIns="55344" rtlCol="0" anchor="ctr"/>
          <a:lstStyle/>
          <a:p>
            <a:pPr algn="ctr"/>
            <a:endParaRPr lang="sk-SK"/>
          </a:p>
        </p:txBody>
      </p:sp>
      <p:sp>
        <p:nvSpPr>
          <p:cNvPr id="30" name="BlokTextu 29"/>
          <p:cNvSpPr txBox="1"/>
          <p:nvPr/>
        </p:nvSpPr>
        <p:spPr>
          <a:xfrm>
            <a:off x="576314" y="38308581"/>
            <a:ext cx="7920880" cy="792088"/>
          </a:xfrm>
          <a:prstGeom prst="rect">
            <a:avLst/>
          </a:prstGeom>
          <a:solidFill>
            <a:srgbClr val="FFFF66"/>
          </a:solidFill>
        </p:spPr>
        <p:txBody>
          <a:bodyPr wrap="square" lIns="110688" tIns="55344" rIns="110688" bIns="55344" rtlCol="0">
            <a:spAutoFit/>
          </a:bodyPr>
          <a:lstStyle/>
          <a:p>
            <a:pPr algn="ctr"/>
            <a:r>
              <a:rPr lang="sk-SK" sz="4400" b="1" dirty="0" smtClean="0"/>
              <a:t>Obr. </a:t>
            </a:r>
            <a:r>
              <a:rPr lang="sk-SK" sz="4400" i="1" dirty="0" err="1" smtClean="0"/>
              <a:t>Staphylococcus</a:t>
            </a:r>
            <a:r>
              <a:rPr lang="sk-SK" sz="4400" i="1" dirty="0" smtClean="0"/>
              <a:t> </a:t>
            </a:r>
            <a:r>
              <a:rPr lang="sk-SK" sz="4400" i="1" dirty="0" err="1" smtClean="0"/>
              <a:t>epidermidis</a:t>
            </a:r>
            <a:r>
              <a:rPr lang="sk-SK" sz="4400" i="1" dirty="0" smtClean="0"/>
              <a:t> </a:t>
            </a:r>
            <a:endParaRPr lang="sk-SK" sz="4400" i="1" dirty="0"/>
          </a:p>
        </p:txBody>
      </p:sp>
      <p:sp>
        <p:nvSpPr>
          <p:cNvPr id="34" name="BlokTextu 10"/>
          <p:cNvSpPr txBox="1">
            <a:spLocks noChangeArrowheads="1"/>
          </p:cNvSpPr>
          <p:nvPr/>
        </p:nvSpPr>
        <p:spPr bwMode="auto">
          <a:xfrm>
            <a:off x="15914018" y="38524605"/>
            <a:ext cx="3744416" cy="121976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r>
              <a:rPr lang="sk-SK" sz="7200" b="1" dirty="0" smtClean="0">
                <a:latin typeface="Calibri" pitchFamily="34" charset="0"/>
              </a:rPr>
              <a:t> Záver   </a:t>
            </a:r>
            <a:endParaRPr lang="sk-SK" sz="7200" b="1" dirty="0">
              <a:latin typeface="Calibri" pitchFamily="34" charset="0"/>
            </a:endParaRPr>
          </a:p>
        </p:txBody>
      </p:sp>
      <p:pic>
        <p:nvPicPr>
          <p:cNvPr id="4" name="Picture 2" descr="https://scontent.fbts3-1.fna.fbcdn.net/v/t34.0-12/27718879_390090874785491_2051133056_n.jpg?oh=12b996dbabda831fae046c84f6d5a808&amp;oe=5A920749"/>
          <p:cNvPicPr>
            <a:picLocks noChangeAspect="1" noChangeArrowheads="1"/>
          </p:cNvPicPr>
          <p:nvPr/>
        </p:nvPicPr>
        <p:blipFill>
          <a:blip r:embed="rId6" cstate="print"/>
          <a:srcRect t="12676" r="6338"/>
          <a:stretch>
            <a:fillRect/>
          </a:stretch>
        </p:blipFill>
        <p:spPr bwMode="auto">
          <a:xfrm>
            <a:off x="792338" y="20234573"/>
            <a:ext cx="9793088" cy="12169352"/>
          </a:xfrm>
          <a:prstGeom prst="rect">
            <a:avLst/>
          </a:prstGeom>
          <a:noFill/>
          <a:ln w="88900">
            <a:solidFill>
              <a:schemeClr val="accent4">
                <a:lumMod val="75000"/>
              </a:schemeClr>
            </a:solidFill>
          </a:ln>
        </p:spPr>
      </p:pic>
      <p:sp>
        <p:nvSpPr>
          <p:cNvPr id="1037" name="AutoShape 13" descr="Výsledok vyh&amp;lcaron;adávania obrázkov pre dopyt logo pf up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9" name="AutoShape 15" descr="Výsledok vyh&amp;lcaron;adávania obrázkov pre dopyt logo pf up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1" name="AutoShape 17" descr="Výsledok vyh&amp;lcaron;adávania obrázkov pre dopyt logo pf upjs"/>
          <p:cNvSpPr>
            <a:spLocks noChangeAspect="1" noChangeArrowheads="1"/>
          </p:cNvSpPr>
          <p:nvPr/>
        </p:nvSpPr>
        <p:spPr bwMode="auto">
          <a:xfrm>
            <a:off x="155575" y="-708025"/>
            <a:ext cx="3981450" cy="1476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45" name="Picture 21" descr="https://www.upjs.sk/public/media/1109/Logo%20%20PF%20UPJS%20farebn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59634" y="720405"/>
            <a:ext cx="4752528" cy="4752529"/>
          </a:xfrm>
          <a:prstGeom prst="rect">
            <a:avLst/>
          </a:prstGeom>
          <a:noFill/>
        </p:spPr>
      </p:pic>
      <p:pic>
        <p:nvPicPr>
          <p:cNvPr id="1047" name="Picture 23" descr="https://scontent.fbts3-1.fna.fbcdn.net/v/t34.0-12/27661909_390090884785490_1397563039_n.jpg?oh=42f98d29e07a33dab1c569ebf88ed9d0&amp;oe=5A922C95"/>
          <p:cNvPicPr>
            <a:picLocks noChangeAspect="1" noChangeArrowheads="1"/>
          </p:cNvPicPr>
          <p:nvPr/>
        </p:nvPicPr>
        <p:blipFill>
          <a:blip r:embed="rId8" cstate="print"/>
          <a:srcRect l="7087" r="17314"/>
          <a:stretch>
            <a:fillRect/>
          </a:stretch>
        </p:blipFill>
        <p:spPr bwMode="auto">
          <a:xfrm>
            <a:off x="11809562" y="18362365"/>
            <a:ext cx="6407562" cy="6356797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</p:pic>
      <p:sp>
        <p:nvSpPr>
          <p:cNvPr id="13" name="BlokTextu 10"/>
          <p:cNvSpPr txBox="1">
            <a:spLocks noChangeArrowheads="1"/>
          </p:cNvSpPr>
          <p:nvPr/>
        </p:nvSpPr>
        <p:spPr bwMode="auto">
          <a:xfrm>
            <a:off x="648322" y="18722405"/>
            <a:ext cx="4423349" cy="1219765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r>
              <a:rPr lang="sk-SK" sz="5800" b="1" dirty="0" smtClean="0">
                <a:latin typeface="Calibri" pitchFamily="34" charset="0"/>
              </a:rPr>
              <a:t> </a:t>
            </a:r>
            <a:r>
              <a:rPr lang="sk-SK" sz="7200" b="1" dirty="0" smtClean="0">
                <a:latin typeface="Calibri" pitchFamily="34" charset="0"/>
              </a:rPr>
              <a:t>Výsledky   </a:t>
            </a:r>
            <a:endParaRPr lang="sk-SK" sz="7200" b="1" dirty="0">
              <a:latin typeface="Calibri" pitchFamily="34" charset="0"/>
            </a:endParaRPr>
          </a:p>
        </p:txBody>
      </p:sp>
      <p:sp>
        <p:nvSpPr>
          <p:cNvPr id="29" name="BlokTextu 8"/>
          <p:cNvSpPr txBox="1">
            <a:spLocks noChangeArrowheads="1"/>
          </p:cNvSpPr>
          <p:nvPr/>
        </p:nvSpPr>
        <p:spPr bwMode="auto">
          <a:xfrm>
            <a:off x="792338" y="11449597"/>
            <a:ext cx="5580620" cy="11274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110688" tIns="55344" rIns="110688" bIns="55344">
            <a:spAutoFit/>
          </a:bodyPr>
          <a:lstStyle/>
          <a:p>
            <a:r>
              <a:rPr lang="sk-SK" sz="6600" b="1" dirty="0" smtClean="0">
                <a:latin typeface="Calibri" pitchFamily="34" charset="0"/>
              </a:rPr>
              <a:t>Ciele  </a:t>
            </a:r>
            <a:endParaRPr lang="sk-SK" sz="6600" b="1" dirty="0">
              <a:latin typeface="Calibri" pitchFamily="34" charset="0"/>
            </a:endParaRPr>
          </a:p>
        </p:txBody>
      </p:sp>
      <p:sp>
        <p:nvSpPr>
          <p:cNvPr id="37" name="BlokTextu 36"/>
          <p:cNvSpPr txBox="1"/>
          <p:nvPr/>
        </p:nvSpPr>
        <p:spPr>
          <a:xfrm>
            <a:off x="9361290" y="45005325"/>
            <a:ext cx="6192688" cy="788877"/>
          </a:xfrm>
          <a:prstGeom prst="rect">
            <a:avLst/>
          </a:prstGeom>
          <a:solidFill>
            <a:srgbClr val="FFFF66"/>
          </a:solidFill>
        </p:spPr>
        <p:txBody>
          <a:bodyPr wrap="square" lIns="110688" tIns="55344" rIns="110688" bIns="55344" rtlCol="0">
            <a:spAutoFit/>
          </a:bodyPr>
          <a:lstStyle/>
          <a:p>
            <a:pPr algn="ctr"/>
            <a:r>
              <a:rPr lang="sk-SK" sz="4400" b="1" dirty="0" smtClean="0"/>
              <a:t>Obr. </a:t>
            </a:r>
            <a:r>
              <a:rPr lang="sk-SK" sz="4400" i="1" dirty="0" err="1" smtClean="0"/>
              <a:t>Micrococcus</a:t>
            </a:r>
            <a:r>
              <a:rPr lang="sk-SK" sz="4400" i="1" dirty="0" smtClean="0"/>
              <a:t> </a:t>
            </a:r>
            <a:r>
              <a:rPr lang="sk-SK" sz="4400" i="1" dirty="0" err="1" smtClean="0"/>
              <a:t>luteus</a:t>
            </a:r>
            <a:endParaRPr lang="sk-SK" sz="4400" i="1" dirty="0"/>
          </a:p>
        </p:txBody>
      </p:sp>
      <p:sp>
        <p:nvSpPr>
          <p:cNvPr id="38" name="BlokTextu 37"/>
          <p:cNvSpPr txBox="1"/>
          <p:nvPr/>
        </p:nvSpPr>
        <p:spPr>
          <a:xfrm>
            <a:off x="648322" y="45077333"/>
            <a:ext cx="8425186" cy="788877"/>
          </a:xfrm>
          <a:prstGeom prst="rect">
            <a:avLst/>
          </a:prstGeom>
          <a:solidFill>
            <a:srgbClr val="FFFF66"/>
          </a:solidFill>
        </p:spPr>
        <p:txBody>
          <a:bodyPr wrap="square" lIns="110688" tIns="55344" rIns="110688" bIns="55344" rtlCol="0">
            <a:spAutoFit/>
          </a:bodyPr>
          <a:lstStyle/>
          <a:p>
            <a:pPr algn="ctr"/>
            <a:r>
              <a:rPr lang="sk-SK" sz="4400" b="1" dirty="0" smtClean="0"/>
              <a:t>Obr. </a:t>
            </a:r>
            <a:r>
              <a:rPr lang="sk-SK" sz="4400" i="1" dirty="0" err="1" smtClean="0"/>
              <a:t>Staphylococcus</a:t>
            </a:r>
            <a:r>
              <a:rPr lang="sk-SK" sz="4400" i="1" dirty="0" smtClean="0"/>
              <a:t> </a:t>
            </a:r>
            <a:r>
              <a:rPr lang="sk-SK" sz="4400" i="1" dirty="0" err="1" smtClean="0"/>
              <a:t>haemolyticus</a:t>
            </a:r>
            <a:endParaRPr lang="sk-SK" sz="4400" i="1" dirty="0"/>
          </a:p>
        </p:txBody>
      </p:sp>
      <p:pic>
        <p:nvPicPr>
          <p:cNvPr id="40" name="Obrázok 39"/>
          <p:cNvPicPr/>
          <p:nvPr/>
        </p:nvPicPr>
        <p:blipFill rotWithShape="1">
          <a:blip r:embed="rId9" cstate="print"/>
          <a:srcRect l="14821" t="17266" r="14222" b="8612"/>
          <a:stretch/>
        </p:blipFill>
        <p:spPr bwMode="auto">
          <a:xfrm>
            <a:off x="9217274" y="33051997"/>
            <a:ext cx="6120680" cy="5472608"/>
          </a:xfrm>
          <a:prstGeom prst="rect">
            <a:avLst/>
          </a:prstGeom>
          <a:ln w="60325">
            <a:solidFill>
              <a:srgbClr val="FFC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BlokTextu 41"/>
          <p:cNvSpPr txBox="1"/>
          <p:nvPr/>
        </p:nvSpPr>
        <p:spPr>
          <a:xfrm>
            <a:off x="8425186" y="38452597"/>
            <a:ext cx="7272808" cy="1342875"/>
          </a:xfrm>
          <a:prstGeom prst="rect">
            <a:avLst/>
          </a:prstGeom>
          <a:solidFill>
            <a:srgbClr val="FFFF66"/>
          </a:solidFill>
        </p:spPr>
        <p:txBody>
          <a:bodyPr wrap="square" lIns="110688" tIns="55344" rIns="110688" bIns="55344" rtlCol="0">
            <a:spAutoFit/>
          </a:bodyPr>
          <a:lstStyle/>
          <a:p>
            <a:pPr algn="ctr"/>
            <a:r>
              <a:rPr lang="sk-SK" sz="4400" b="1" dirty="0" smtClean="0"/>
              <a:t>Obr. </a:t>
            </a:r>
            <a:r>
              <a:rPr lang="sk-SK" sz="4400" i="1" dirty="0" err="1" smtClean="0"/>
              <a:t>Bacillus</a:t>
            </a:r>
            <a:r>
              <a:rPr lang="sk-SK" sz="4400" i="1" dirty="0" smtClean="0"/>
              <a:t> </a:t>
            </a:r>
            <a:r>
              <a:rPr lang="sk-SK" sz="4400" i="1" dirty="0" err="1" smtClean="0"/>
              <a:t>licheniformis</a:t>
            </a:r>
            <a:r>
              <a:rPr lang="sk-SK" sz="4400" i="1" dirty="0" smtClean="0"/>
              <a:t> </a:t>
            </a:r>
            <a:r>
              <a:rPr lang="sk-SK" sz="3600" dirty="0" smtClean="0"/>
              <a:t>izolovaný z dvadsať </a:t>
            </a:r>
            <a:r>
              <a:rPr lang="sk-SK" sz="3600" dirty="0" err="1" smtClean="0"/>
              <a:t>eurovej</a:t>
            </a:r>
            <a:r>
              <a:rPr lang="sk-SK" sz="3600" dirty="0" smtClean="0"/>
              <a:t> bankovky</a:t>
            </a:r>
            <a:endParaRPr lang="sk-SK" sz="3600" dirty="0"/>
          </a:p>
        </p:txBody>
      </p:sp>
      <p:pic>
        <p:nvPicPr>
          <p:cNvPr id="1026" name="Picture 2" descr="https://scontent-vie1-1.xx.fbcdn.net/v/t34.0-12/28381545_398777100583535_1635772491_n.jpg?oh=d7b514aa04cce84432a2a3d023d04a8e&amp;oe=5AA955A7"/>
          <p:cNvPicPr>
            <a:picLocks noChangeAspect="1" noChangeArrowheads="1"/>
          </p:cNvPicPr>
          <p:nvPr/>
        </p:nvPicPr>
        <p:blipFill>
          <a:blip r:embed="rId10" cstate="print"/>
          <a:srcRect l="13126" b="26501"/>
          <a:stretch>
            <a:fillRect/>
          </a:stretch>
        </p:blipFill>
        <p:spPr bwMode="auto">
          <a:xfrm>
            <a:off x="20810562" y="35356253"/>
            <a:ext cx="6813354" cy="4392488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</p:pic>
      <p:pic>
        <p:nvPicPr>
          <p:cNvPr id="1030" name="Picture 6" descr="https://scontent-vie1-1.xx.fbcdn.net/v/t34.0-12/27583418_390090911452154_558471754_n.jpg?oh=d80fcbecad913127446d97b8070cbd83&amp;oe=5AA871C0"/>
          <p:cNvPicPr>
            <a:picLocks noChangeAspect="1" noChangeArrowheads="1"/>
          </p:cNvPicPr>
          <p:nvPr/>
        </p:nvPicPr>
        <p:blipFill>
          <a:blip r:embed="rId11" cstate="print"/>
          <a:srcRect l="11025" r="14164" b="7601"/>
          <a:stretch>
            <a:fillRect/>
          </a:stretch>
        </p:blipFill>
        <p:spPr bwMode="auto">
          <a:xfrm rot="10800000">
            <a:off x="19010362" y="18434373"/>
            <a:ext cx="6918496" cy="6336704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</p:pic>
      <p:pic>
        <p:nvPicPr>
          <p:cNvPr id="1032" name="Picture 8" descr="https://scontent-vie1-1.xx.fbcdn.net/v/t34.0-12/27658360_390090898118822_1509346776_n.jpg?oh=a6502091f720834a2a3d9b9c82757c53&amp;oe=5AA98FDD"/>
          <p:cNvPicPr>
            <a:picLocks noChangeAspect="1" noChangeArrowheads="1"/>
          </p:cNvPicPr>
          <p:nvPr/>
        </p:nvPicPr>
        <p:blipFill>
          <a:blip r:embed="rId12" cstate="print"/>
          <a:srcRect l="8662" r="14164"/>
          <a:stretch>
            <a:fillRect/>
          </a:stretch>
        </p:blipFill>
        <p:spPr bwMode="auto">
          <a:xfrm>
            <a:off x="26715218" y="18362365"/>
            <a:ext cx="6552728" cy="6408712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</p:pic>
      <p:pic>
        <p:nvPicPr>
          <p:cNvPr id="1034" name="Picture 10" descr="https://scontent-vie1-1.xx.fbcdn.net/v/t34.0-12/27583279_390090868118825_1073077691_n.jpg?oh=c3548966c467fb712a85c77aa7779833&amp;oe=5AA9957B"/>
          <p:cNvPicPr>
            <a:picLocks noChangeAspect="1" noChangeArrowheads="1"/>
          </p:cNvPicPr>
          <p:nvPr/>
        </p:nvPicPr>
        <p:blipFill>
          <a:blip r:embed="rId13" cstate="print"/>
          <a:srcRect l="5512" r="18101" b="2351"/>
          <a:stretch>
            <a:fillRect/>
          </a:stretch>
        </p:blipFill>
        <p:spPr bwMode="auto">
          <a:xfrm>
            <a:off x="29019474" y="25347141"/>
            <a:ext cx="6480720" cy="6213474"/>
          </a:xfrm>
          <a:prstGeom prst="rect">
            <a:avLst/>
          </a:prstGeom>
          <a:noFill/>
          <a:ln w="60325">
            <a:solidFill>
              <a:srgbClr val="FFC000"/>
            </a:solidFill>
          </a:ln>
        </p:spPr>
      </p:pic>
      <p:sp>
        <p:nvSpPr>
          <p:cNvPr id="43" name="BlokTextu 42"/>
          <p:cNvSpPr txBox="1"/>
          <p:nvPr/>
        </p:nvSpPr>
        <p:spPr>
          <a:xfrm>
            <a:off x="11017474" y="24987101"/>
            <a:ext cx="17785976" cy="1465986"/>
          </a:xfrm>
          <a:prstGeom prst="rect">
            <a:avLst/>
          </a:prstGeom>
          <a:solidFill>
            <a:srgbClr val="FFFF66"/>
          </a:solidFill>
        </p:spPr>
        <p:txBody>
          <a:bodyPr wrap="square" lIns="110688" tIns="55344" rIns="110688" bIns="55344" rtlCol="0">
            <a:spAutoFit/>
          </a:bodyPr>
          <a:lstStyle/>
          <a:p>
            <a:pPr algn="ctr"/>
            <a:r>
              <a:rPr lang="sk-SK" sz="4400" b="1" dirty="0" smtClean="0"/>
              <a:t>Obr</a:t>
            </a:r>
            <a:r>
              <a:rPr lang="sk-SK" sz="4400" dirty="0" smtClean="0"/>
              <a:t>. Výsledok kultivácie mikróbov izolovaných z päť a dvadsať </a:t>
            </a:r>
            <a:r>
              <a:rPr lang="sk-SK" sz="4400" dirty="0" err="1" smtClean="0"/>
              <a:t>eurových</a:t>
            </a:r>
            <a:r>
              <a:rPr lang="sk-SK" sz="4400" dirty="0" smtClean="0"/>
              <a:t> bankoviek a päť a päťdesiat centových mincí</a:t>
            </a:r>
          </a:p>
        </p:txBody>
      </p:sp>
      <p:graphicFrame>
        <p:nvGraphicFramePr>
          <p:cNvPr id="41" name="Graf 40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E58F6C93-ED16-4A1E-B4BE-626203A6F3E2}"/>
              </a:ext>
            </a:extLst>
          </p:cNvPr>
          <p:cNvGraphicFramePr/>
          <p:nvPr/>
        </p:nvGraphicFramePr>
        <p:xfrm>
          <a:off x="18434298" y="27003325"/>
          <a:ext cx="9793088" cy="6912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7" name="BlokTextu 26"/>
          <p:cNvSpPr txBox="1"/>
          <p:nvPr/>
        </p:nvSpPr>
        <p:spPr>
          <a:xfrm>
            <a:off x="10657434" y="26931317"/>
            <a:ext cx="7488832" cy="1158209"/>
          </a:xfrm>
          <a:prstGeom prst="rect">
            <a:avLst/>
          </a:prstGeom>
          <a:solidFill>
            <a:srgbClr val="FFFF66"/>
          </a:solidFill>
        </p:spPr>
        <p:txBody>
          <a:bodyPr wrap="square" lIns="110688" tIns="55344" rIns="110688" bIns="55344" rtlCol="0">
            <a:spAutoFit/>
          </a:bodyPr>
          <a:lstStyle/>
          <a:p>
            <a:pPr algn="ctr"/>
            <a:r>
              <a:rPr lang="sk-SK" sz="3400" b="1" dirty="0" smtClean="0"/>
              <a:t>Tab.</a:t>
            </a:r>
            <a:r>
              <a:rPr lang="sk-SK" sz="3400" dirty="0" smtClean="0"/>
              <a:t> Počet </a:t>
            </a:r>
            <a:r>
              <a:rPr lang="sk-SK" sz="3400" dirty="0" err="1" smtClean="0"/>
              <a:t>izolátov</a:t>
            </a:r>
            <a:r>
              <a:rPr lang="sk-SK" sz="3400" dirty="0" smtClean="0"/>
              <a:t> vykazujúcich  rezistenciu na príslušný počet antibiotík</a:t>
            </a:r>
          </a:p>
        </p:txBody>
      </p:sp>
      <p:graphicFrame>
        <p:nvGraphicFramePr>
          <p:cNvPr id="45" name="Tabuľka 44"/>
          <p:cNvGraphicFramePr>
            <a:graphicFrameLocks noGrp="1"/>
          </p:cNvGraphicFramePr>
          <p:nvPr/>
        </p:nvGraphicFramePr>
        <p:xfrm>
          <a:off x="10585426" y="28299469"/>
          <a:ext cx="7632848" cy="4145280"/>
        </p:xfrm>
        <a:graphic>
          <a:graphicData uri="http://schemas.openxmlformats.org/drawingml/2006/table">
            <a:tbl>
              <a:tblPr/>
              <a:tblGrid>
                <a:gridCol w="2827713"/>
                <a:gridCol w="2570648"/>
                <a:gridCol w="2234487"/>
              </a:tblGrid>
              <a:tr h="5418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Počet rezistentných antibiotík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Počet </a:t>
                      </a:r>
                      <a:r>
                        <a:rPr lang="sk-SK" sz="3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izolátov</a:t>
                      </a:r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z bankoviek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Počet </a:t>
                      </a:r>
                      <a:r>
                        <a:rPr lang="sk-SK" sz="32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izolátov</a:t>
                      </a:r>
                      <a:r>
                        <a:rPr lang="sk-SK" sz="3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k-SK" sz="3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z mincí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5418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4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8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4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842">
                <a:tc>
                  <a:txBody>
                    <a:bodyPr/>
                    <a:lstStyle/>
                    <a:p>
                      <a:pPr algn="ctr" fontAlgn="b"/>
                      <a:r>
                        <a:rPr lang="sk-SK" sz="4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934">
                <a:tc>
                  <a:txBody>
                    <a:bodyPr/>
                    <a:lstStyle/>
                    <a:p>
                      <a:pPr algn="ctr" fontAlgn="b"/>
                      <a:r>
                        <a:rPr lang="sk-SK" sz="4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BlokTextu 45"/>
          <p:cNvSpPr txBox="1"/>
          <p:nvPr/>
        </p:nvSpPr>
        <p:spPr>
          <a:xfrm>
            <a:off x="28227386" y="38308581"/>
            <a:ext cx="7200800" cy="1219765"/>
          </a:xfrm>
          <a:prstGeom prst="rect">
            <a:avLst/>
          </a:prstGeom>
          <a:solidFill>
            <a:srgbClr val="FFFF66"/>
          </a:solidFill>
        </p:spPr>
        <p:txBody>
          <a:bodyPr wrap="square" lIns="110688" tIns="55344" rIns="110688" bIns="55344" rtlCol="0">
            <a:spAutoFit/>
          </a:bodyPr>
          <a:lstStyle/>
          <a:p>
            <a:pPr algn="ctr"/>
            <a:r>
              <a:rPr lang="sk-SK" sz="3600" b="1" dirty="0" smtClean="0"/>
              <a:t>Obr.  </a:t>
            </a:r>
            <a:r>
              <a:rPr lang="sk-SK" sz="3600" dirty="0" smtClean="0"/>
              <a:t>Príprava </a:t>
            </a:r>
            <a:r>
              <a:rPr lang="sk-SK" sz="3600" dirty="0" err="1" smtClean="0"/>
              <a:t>izolátov</a:t>
            </a:r>
            <a:r>
              <a:rPr lang="sk-SK" sz="3600" dirty="0" smtClean="0"/>
              <a:t> na identifikáciu  </a:t>
            </a:r>
            <a:endParaRPr lang="sk-SK" sz="4400" dirty="0" smtClean="0"/>
          </a:p>
        </p:txBody>
      </p:sp>
      <p:sp>
        <p:nvSpPr>
          <p:cNvPr id="47" name="BlokTextu 46"/>
          <p:cNvSpPr txBox="1"/>
          <p:nvPr/>
        </p:nvSpPr>
        <p:spPr>
          <a:xfrm>
            <a:off x="18578314" y="34060109"/>
            <a:ext cx="9361040" cy="1096654"/>
          </a:xfrm>
          <a:prstGeom prst="rect">
            <a:avLst/>
          </a:prstGeom>
          <a:solidFill>
            <a:srgbClr val="FFFF66"/>
          </a:solidFill>
        </p:spPr>
        <p:txBody>
          <a:bodyPr wrap="square" lIns="110688" tIns="55344" rIns="110688" bIns="55344" rtlCol="0">
            <a:spAutoFit/>
          </a:bodyPr>
          <a:lstStyle/>
          <a:p>
            <a:pPr algn="ctr"/>
            <a:r>
              <a:rPr lang="sk-SK" sz="3200" b="1" dirty="0" smtClean="0"/>
              <a:t>Obr. </a:t>
            </a:r>
            <a:r>
              <a:rPr lang="sk-SK" sz="3200" dirty="0" smtClean="0"/>
              <a:t>Grafické znázornenie počtu </a:t>
            </a:r>
            <a:r>
              <a:rPr lang="sk-SK" sz="3200" dirty="0" err="1" smtClean="0"/>
              <a:t>izolátov</a:t>
            </a:r>
            <a:r>
              <a:rPr lang="sk-SK" sz="3200" dirty="0" smtClean="0"/>
              <a:t> rezistentných na príslušný počet testovaných antibiotík  </a:t>
            </a:r>
            <a:endParaRPr lang="sk-SK" sz="4000" dirty="0" smtClean="0"/>
          </a:p>
        </p:txBody>
      </p:sp>
      <p:sp>
        <p:nvSpPr>
          <p:cNvPr id="5" name="AutoShape 6" descr="Výsledok vyh&amp;lcaron;adávania obrázkov pre dopyt 20 cento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4" name="AutoShape 8" descr="Výsledok vyh&amp;lcaron;adávania obrázkov pre dopyt 20 centov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36" name="AutoShape 12" descr="Výsledok vyh&amp;lcaron;adávania obrázkov pre dopyt 5 centov"/>
          <p:cNvSpPr>
            <a:spLocks noChangeAspect="1" noChangeArrowheads="1"/>
          </p:cNvSpPr>
          <p:nvPr/>
        </p:nvSpPr>
        <p:spPr bwMode="auto">
          <a:xfrm>
            <a:off x="155575" y="-884238"/>
            <a:ext cx="184785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38" name="Picture 14" descr="http://www.nove-eurobankovky.eu/var/storage/images/site-conference/euro-coins2/euro-coins3/common-sides/5-cent/1663199-9-cro-HR/5-centi_paginator_coin.png"/>
          <p:cNvPicPr>
            <a:picLocks noChangeAspect="1" noChangeArrowheads="1"/>
          </p:cNvPicPr>
          <p:nvPr/>
        </p:nvPicPr>
        <p:blipFill>
          <a:blip r:embed="rId15" cstate="print"/>
          <a:srcRect b="29499"/>
          <a:stretch>
            <a:fillRect/>
          </a:stretch>
        </p:blipFill>
        <p:spPr bwMode="auto">
          <a:xfrm>
            <a:off x="32187826" y="23258909"/>
            <a:ext cx="1872208" cy="1944216"/>
          </a:xfrm>
          <a:prstGeom prst="rect">
            <a:avLst/>
          </a:prstGeom>
          <a:noFill/>
        </p:spPr>
      </p:pic>
      <p:pic>
        <p:nvPicPr>
          <p:cNvPr id="1040" name="Picture 16" descr="http://www.nove-eurobankovky.eu/var/storage/images/site-conference/euro-coins2/euro-coins3/common-sides/50-cent/1663214-8-cro-HR/50-centi_paginator_coin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916018" y="30531717"/>
            <a:ext cx="1728442" cy="2524437"/>
          </a:xfrm>
          <a:prstGeom prst="rect">
            <a:avLst/>
          </a:prstGeom>
          <a:noFill/>
        </p:spPr>
      </p:pic>
      <p:sp>
        <p:nvSpPr>
          <p:cNvPr id="1042" name="AutoShape 18" descr="Výsledok vyh&amp;lcaron;adávania obrázkov pre dopyt 5 eu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044" name="AutoShape 20" descr="Výsledok vyh&amp;lcaron;adávania obrázkov pre dopyt 5 eur"/>
          <p:cNvSpPr>
            <a:spLocks noChangeAspect="1" noChangeArrowheads="1"/>
          </p:cNvSpPr>
          <p:nvPr/>
        </p:nvSpPr>
        <p:spPr bwMode="auto">
          <a:xfrm>
            <a:off x="155575" y="-982663"/>
            <a:ext cx="3981450" cy="2047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46" name="Picture 22" descr="5 EUR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6274058" y="23474933"/>
            <a:ext cx="2787458" cy="1432879"/>
          </a:xfrm>
          <a:prstGeom prst="rect">
            <a:avLst/>
          </a:prstGeom>
          <a:noFill/>
        </p:spPr>
      </p:pic>
      <p:sp>
        <p:nvSpPr>
          <p:cNvPr id="16" name="AutoShape 24" descr="Výsledok vyh&amp;lcaron;adávania obrázkov pre dopyt 20 eur"/>
          <p:cNvSpPr>
            <a:spLocks noChangeAspect="1" noChangeArrowheads="1"/>
          </p:cNvSpPr>
          <p:nvPr/>
        </p:nvSpPr>
        <p:spPr bwMode="auto">
          <a:xfrm>
            <a:off x="155575" y="-1028700"/>
            <a:ext cx="3981450" cy="21526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50" name="Picture 26" descr="Výsledok vyh&amp;lcaron;adávania obrázkov pre dopyt 20 eur"/>
          <p:cNvPicPr>
            <a:picLocks noChangeAspect="1" noChangeArrowheads="1"/>
          </p:cNvPicPr>
          <p:nvPr/>
        </p:nvPicPr>
        <p:blipFill>
          <a:blip r:embed="rId18" cstate="print"/>
          <a:srcRect t="11640" b="14639"/>
          <a:stretch>
            <a:fillRect/>
          </a:stretch>
        </p:blipFill>
        <p:spPr bwMode="auto">
          <a:xfrm>
            <a:off x="24266946" y="23546941"/>
            <a:ext cx="2790469" cy="1368152"/>
          </a:xfrm>
          <a:prstGeom prst="rect">
            <a:avLst/>
          </a:prstGeom>
          <a:noFill/>
        </p:spPr>
      </p:pic>
      <p:pic>
        <p:nvPicPr>
          <p:cNvPr id="60" name="Picture 28" descr="Výsledok vyh&amp;lcaron;adávania obrázkov pre dopyt odtla&amp;ccaron;ky prstov"/>
          <p:cNvPicPr>
            <a:picLocks noChangeAspect="1" noChangeArrowheads="1"/>
          </p:cNvPicPr>
          <p:nvPr/>
        </p:nvPicPr>
        <p:blipFill>
          <a:blip r:embed="rId19" cstate="print"/>
          <a:srcRect r="12747"/>
          <a:stretch>
            <a:fillRect/>
          </a:stretch>
        </p:blipFill>
        <p:spPr bwMode="auto">
          <a:xfrm>
            <a:off x="15842010" y="36364365"/>
            <a:ext cx="3816424" cy="216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40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405</Words>
  <Application>Microsoft Office PowerPoint</Application>
  <PresentationFormat>Vlastná</PresentationFormat>
  <Paragraphs>45</Paragraphs>
  <Slides>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Office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lensk</dc:creator>
  <cp:lastModifiedBy>Guest</cp:lastModifiedBy>
  <cp:revision>169</cp:revision>
  <dcterms:created xsi:type="dcterms:W3CDTF">2014-02-07T11:59:51Z</dcterms:created>
  <dcterms:modified xsi:type="dcterms:W3CDTF">2018-04-17T07:32:01Z</dcterms:modified>
</cp:coreProperties>
</file>