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77" r:id="rId4"/>
    <p:sldId id="278" r:id="rId5"/>
    <p:sldId id="279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3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oplyn.wbl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cc-international.com/sk/innovationen/energie/" TargetMode="External"/><Relationship Id="rId3" Type="http://schemas.openxmlformats.org/officeDocument/2006/relationships/hyperlink" Target="http://www.priateliazeme.sk/cepa/eportal/princip-vyroby-energie-z-biomasy/vyroba-energie-biochemickou-premenou-biomasy/anaerobna-fermentacia-vyroba-bioplynu" TargetMode="External"/><Relationship Id="rId7" Type="http://schemas.openxmlformats.org/officeDocument/2006/relationships/hyperlink" Target="http://newton.cnice.mec.es/materiales_didacticos/energia/biomasa.htm" TargetMode="External"/><Relationship Id="rId2" Type="http://schemas.openxmlformats.org/officeDocument/2006/relationships/hyperlink" Target="http://www.bioodpady.sk/anaerobna-digescia/bioplyn-a-jeho-vyuzit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kule.science.upjs.sk/chemia/digitalna_kniznica/assets/data/Fosilne%20zdroje%20energie.pdf" TargetMode="External"/><Relationship Id="rId5" Type="http://schemas.openxmlformats.org/officeDocument/2006/relationships/hyperlink" Target="http://brokenfixit.com/house-clipart/" TargetMode="External"/><Relationship Id="rId4" Type="http://schemas.openxmlformats.org/officeDocument/2006/relationships/hyperlink" Target="http://www.infovek.sk/predmety/biologia/seminar/energia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xmlns="" id="{497D31C0-2E34-4E83-B3AE-F06C610A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760" y="3835400"/>
            <a:ext cx="7772400" cy="890331"/>
          </a:xfrm>
        </p:spPr>
        <p:txBody>
          <a:bodyPr/>
          <a:lstStyle/>
          <a:p>
            <a:r>
              <a:rPr lang="sk-SK" dirty="0" smtClean="0"/>
              <a:t>Zdroje uhľovodíkov -nie je všetko zlato, čo sa blyští</a:t>
            </a:r>
            <a:endParaRPr lang="sk-SK" dirty="0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xmlns="" id="{EDE5F767-E0BC-4DC4-89E8-81993560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0" y="5033319"/>
            <a:ext cx="3837803" cy="381000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82983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091"/>
          </a:xfrm>
        </p:spPr>
        <p:txBody>
          <a:bodyPr/>
          <a:lstStyle/>
          <a:p>
            <a:r>
              <a:rPr lang="sk-SK" b="1" dirty="0" smtClean="0"/>
              <a:t>Problémová úloha</a:t>
            </a:r>
            <a:r>
              <a:rPr lang="sk-SK" dirty="0" smtClean="0"/>
              <a:t> (doplňte):                                                               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2697" y="1175657"/>
            <a:ext cx="9144000" cy="5001306"/>
          </a:xfrm>
        </p:spPr>
        <p:txBody>
          <a:bodyPr/>
          <a:lstStyle/>
          <a:p>
            <a:pPr lvl="0"/>
            <a:r>
              <a:rPr lang="sk-SK" dirty="0" smtClean="0"/>
              <a:t>Akej farby bude filtrát, ktorý získame po prefiltrovaní červeného vína cez aktívne uhlie?   </a:t>
            </a:r>
          </a:p>
          <a:p>
            <a:pPr lvl="0">
              <a:buNone/>
            </a:pPr>
            <a:r>
              <a:rPr lang="sk-SK" dirty="0" smtClean="0"/>
              <a:t>       Predpoklad:____________  </a:t>
            </a:r>
          </a:p>
          <a:p>
            <a:pPr lvl="0"/>
            <a:r>
              <a:rPr lang="sk-SK" dirty="0" smtClean="0"/>
              <a:t>Overte experimentálne </a:t>
            </a:r>
            <a:r>
              <a:rPr lang="sk-SK" dirty="0" smtClean="0">
                <a:sym typeface="Wingdings"/>
              </a:rPr>
              <a:t></a:t>
            </a:r>
            <a:r>
              <a:rPr lang="sk-SK" dirty="0" smtClean="0"/>
              <a:t>  </a:t>
            </a:r>
          </a:p>
          <a:p>
            <a:pPr>
              <a:buNone/>
            </a:pPr>
            <a:r>
              <a:rPr lang="sk-SK" b="1" dirty="0" smtClean="0"/>
              <a:t>     Výsledok po experimente:</a:t>
            </a:r>
          </a:p>
          <a:p>
            <a:pPr>
              <a:buNone/>
            </a:pPr>
            <a:r>
              <a:rPr lang="sk-SK" b="1" dirty="0" smtClean="0"/>
              <a:t>                                                             </a:t>
            </a:r>
            <a:r>
              <a:rPr lang="sk-SK" sz="2400" b="1" dirty="0" smtClean="0"/>
              <a:t>červená</a:t>
            </a:r>
            <a:r>
              <a:rPr lang="sk-SK" sz="2400" dirty="0" smtClean="0"/>
              <a:t>   ?_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bezfarebná(číra)</a:t>
            </a:r>
            <a:r>
              <a:rPr lang="sk-SK" sz="2400" dirty="0" smtClean="0"/>
              <a:t>_?</a:t>
            </a:r>
            <a:endParaRPr lang="sk-SK" dirty="0" smtClean="0"/>
          </a:p>
          <a:p>
            <a:pPr lvl="0"/>
            <a:r>
              <a:rPr lang="sk-SK" dirty="0" smtClean="0"/>
              <a:t>Princíp spočíva v deji, ktorý sa nazýva: ____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adsorpcia</a:t>
            </a:r>
            <a:r>
              <a:rPr lang="sk-SK" dirty="0" smtClean="0"/>
              <a:t>___________________</a:t>
            </a:r>
          </a:p>
          <a:p>
            <a:pPr lvl="0"/>
            <a:r>
              <a:rPr lang="sk-SK" dirty="0" smtClean="0"/>
              <a:t>Praktické </a:t>
            </a:r>
            <a:r>
              <a:rPr lang="sk-SK" dirty="0" err="1" smtClean="0"/>
              <a:t>využitie:__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žalúdočné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ťažkosti, plynové masky</a:t>
            </a:r>
            <a:r>
              <a:rPr lang="sk-SK" dirty="0" smtClean="0"/>
              <a:t>__  </a:t>
            </a:r>
          </a:p>
          <a:p>
            <a:endParaRPr lang="sk-SK" dirty="0"/>
          </a:p>
        </p:txBody>
      </p:sp>
      <p:pic>
        <p:nvPicPr>
          <p:cNvPr id="7" name="Obrázok 6" descr="Výsledok vyh&amp;lcaron;adávania obrázkov pre dopyt ?cervene vin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5780" y="2107079"/>
            <a:ext cx="539090" cy="12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Výsledok vyh&amp;lcaron;adávania obrázkov pre dopyt ?cervene vino"/>
          <p:cNvPicPr/>
          <p:nvPr/>
        </p:nvPicPr>
        <p:blipFill>
          <a:blip r:embed="rId3" cstate="print"/>
          <a:srcRect l="12762" r="15209"/>
          <a:stretch>
            <a:fillRect/>
          </a:stretch>
        </p:blipFill>
        <p:spPr bwMode="auto">
          <a:xfrm>
            <a:off x="5438569" y="2089661"/>
            <a:ext cx="1084085" cy="13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brázok 8" descr="HEUREKÁ! (U&amp;zcaron; to mám!)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131" y="195943"/>
            <a:ext cx="440550" cy="10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2450" y="266700"/>
            <a:ext cx="78867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 dirty="0" smtClean="0"/>
              <a:t>                               ÚLOHA </a:t>
            </a:r>
            <a:r>
              <a:rPr lang="sk-SK" dirty="0" smtClean="0"/>
              <a:t>2:</a:t>
            </a:r>
            <a:br>
              <a:rPr lang="sk-SK" dirty="0" smtClean="0"/>
            </a:br>
            <a:r>
              <a:rPr lang="sk-SK" sz="2000" i="1" dirty="0" smtClean="0"/>
              <a:t>Doplňte chýbajúce slová v texte. Logicky priraďte a čiarou </a:t>
            </a:r>
            <a:r>
              <a:rPr lang="sk-SK" sz="2000" i="1" u="sng" dirty="0" smtClean="0"/>
              <a:t>spojte</a:t>
            </a:r>
            <a:r>
              <a:rPr lang="sk-SK" sz="2000" i="1" dirty="0" smtClean="0"/>
              <a:t> jednotlivé vrstvy ložiska na obrázku</a:t>
            </a:r>
            <a:r>
              <a:rPr lang="sk-SK" i="1" dirty="0" smtClean="0"/>
              <a:t>. </a:t>
            </a:r>
            <a:br>
              <a:rPr lang="sk-SK" i="1" dirty="0" smtClean="0"/>
            </a:b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6571" t="24710" r="37266" b="20378"/>
          <a:stretch/>
        </p:blipFill>
        <p:spPr bwMode="auto">
          <a:xfrm>
            <a:off x="990600" y="2167741"/>
            <a:ext cx="3436463" cy="2658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22530" name="Blok textu 2"/>
          <p:cNvSpPr txBox="1">
            <a:spLocks noChangeArrowheads="1"/>
          </p:cNvSpPr>
          <p:nvPr/>
        </p:nvSpPr>
        <p:spPr bwMode="auto">
          <a:xfrm>
            <a:off x="5988050" y="2987675"/>
            <a:ext cx="1130300" cy="301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voda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Blok textu 2"/>
          <p:cNvSpPr txBox="1">
            <a:spLocks noChangeArrowheads="1"/>
          </p:cNvSpPr>
          <p:nvPr/>
        </p:nvSpPr>
        <p:spPr bwMode="auto">
          <a:xfrm>
            <a:off x="6000750" y="2339975"/>
            <a:ext cx="1130300" cy="301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zemný plyn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975350" y="3535363"/>
            <a:ext cx="1130300" cy="312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ropa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3450" y="4144963"/>
            <a:ext cx="1130300" cy="312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Vrstva </a:t>
            </a:r>
            <a:r>
              <a:rPr kumimoji="0" lang="sk-SK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ílovca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Rovná spojnica 9"/>
          <p:cNvCxnSpPr>
            <a:endCxn id="22530" idx="1"/>
          </p:cNvCxnSpPr>
          <p:nvPr/>
        </p:nvCxnSpPr>
        <p:spPr>
          <a:xfrm flipV="1">
            <a:off x="4305300" y="3138488"/>
            <a:ext cx="168275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>
            <a:endCxn id="22531" idx="1"/>
          </p:cNvCxnSpPr>
          <p:nvPr/>
        </p:nvCxnSpPr>
        <p:spPr>
          <a:xfrm flipV="1">
            <a:off x="4254500" y="2490788"/>
            <a:ext cx="1746250" cy="64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>
            <a:endCxn id="22533" idx="1"/>
          </p:cNvCxnSpPr>
          <p:nvPr/>
        </p:nvCxnSpPr>
        <p:spPr>
          <a:xfrm>
            <a:off x="4267200" y="2971800"/>
            <a:ext cx="1746250" cy="132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endCxn id="22532" idx="1"/>
          </p:cNvCxnSpPr>
          <p:nvPr/>
        </p:nvCxnSpPr>
        <p:spPr>
          <a:xfrm>
            <a:off x="4279900" y="3378200"/>
            <a:ext cx="1695450" cy="31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3: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3250" y="1177925"/>
            <a:ext cx="7886700" cy="4351338"/>
          </a:xfrm>
        </p:spPr>
        <p:txBody>
          <a:bodyPr/>
          <a:lstStyle/>
          <a:p>
            <a:r>
              <a:rPr lang="sk-SK" i="1" dirty="0" smtClean="0"/>
              <a:t>Nájdite pomocou internetu hlavné  rozdiely medzi benzínom a naftou.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4: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5950" y="1203325"/>
            <a:ext cx="7886700" cy="4351338"/>
          </a:xfrm>
        </p:spPr>
        <p:txBody>
          <a:bodyPr/>
          <a:lstStyle/>
          <a:p>
            <a:pPr algn="just">
              <a:buNone/>
            </a:pPr>
            <a:r>
              <a:rPr lang="sk-SK" sz="3200" dirty="0" smtClean="0"/>
              <a:t>   Zemný plyn je bezfarebná ­_____________ zmes uhľovodíkov. Veľmi často sa vyskytuje nad ložiskom ropy. Hlavnú zložku zemného plynu tvorí prvý </a:t>
            </a:r>
            <a:r>
              <a:rPr lang="sk-SK" sz="3200" dirty="0" err="1" smtClean="0"/>
              <a:t>alkán</a:t>
            </a:r>
            <a:r>
              <a:rPr lang="sk-SK" sz="3200" dirty="0" smtClean="0"/>
              <a:t> -__________(až 95 %). Ďalšími zložkami zemného plynu sú C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H</a:t>
            </a:r>
            <a:r>
              <a:rPr lang="sk-SK" sz="3200" baseline="-25000" dirty="0" smtClean="0"/>
              <a:t>6 </a:t>
            </a:r>
            <a:r>
              <a:rPr lang="sk-SK" sz="3200" dirty="0" smtClean="0"/>
              <a:t>_______, propán a CH</a:t>
            </a:r>
            <a:r>
              <a:rPr lang="sk-SK" sz="3200" baseline="-25000" dirty="0" smtClean="0"/>
              <a:t>3</a:t>
            </a:r>
            <a:r>
              <a:rPr lang="sk-SK" sz="3200" dirty="0" smtClean="0"/>
              <a:t>CH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CH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CH</a:t>
            </a:r>
            <a:r>
              <a:rPr lang="sk-SK" sz="3200" baseline="-25000" dirty="0" smtClean="0"/>
              <a:t>3</a:t>
            </a:r>
            <a:r>
              <a:rPr lang="sk-SK" sz="3200" dirty="0" smtClean="0"/>
              <a:t>________________ a anorganické plyny CO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a </a:t>
            </a:r>
            <a:r>
              <a:rPr lang="sk-SK" sz="3200" dirty="0" err="1" smtClean="0"/>
              <a:t>sulfán</a:t>
            </a:r>
            <a:r>
              <a:rPr lang="sk-SK" sz="3200" dirty="0" smtClean="0"/>
              <a:t>.  Využíva sa v domácnosti najmä pri ______________a  na _____________. Ľahko vybuchuje a môže spôsobiť udusenie. </a:t>
            </a:r>
          </a:p>
          <a:p>
            <a:endParaRPr lang="sk-SK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3750" y="962026"/>
            <a:ext cx="7886700" cy="1325563"/>
          </a:xfrm>
        </p:spPr>
        <p:txBody>
          <a:bodyPr/>
          <a:lstStyle/>
          <a:p>
            <a:r>
              <a:rPr lang="sk-SK" b="1" dirty="0" smtClean="0"/>
              <a:t>Problémová úloha: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4850" y="2193925"/>
            <a:ext cx="7886700" cy="4351338"/>
          </a:xfrm>
        </p:spPr>
        <p:txBody>
          <a:bodyPr/>
          <a:lstStyle/>
          <a:p>
            <a:pPr algn="just"/>
            <a:r>
              <a:rPr lang="sk-SK" dirty="0" smtClean="0"/>
              <a:t>Ako je možné, že zemný plyn je bez zápachu a pri jeho unikaní ho cítime? Aký to má praktický význam?  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__________________________________________</a:t>
            </a:r>
          </a:p>
          <a:p>
            <a:endParaRPr lang="sk-SK" dirty="0"/>
          </a:p>
        </p:txBody>
      </p:sp>
      <p:pic>
        <p:nvPicPr>
          <p:cNvPr id="4" name="Obrázok 3" descr="HEUREKÁ! (U&amp;zcaron; to mám!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31" y="1008743"/>
            <a:ext cx="440550" cy="10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55600" y="2108200"/>
            <a:ext cx="8788400" cy="1130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smtClean="0"/>
              <a:t>                                 ÚLOHA 5: </a:t>
            </a:r>
            <a:br>
              <a:rPr lang="sk-SK" dirty="0" smtClean="0"/>
            </a:br>
            <a:r>
              <a:rPr lang="sk-SK" sz="2800" i="1" dirty="0" smtClean="0"/>
              <a:t>Zapíšte a vyrovnajte chemickú reakciu spaľovania metánu. 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0200" y="1825625"/>
            <a:ext cx="8813800" cy="4351338"/>
          </a:xfrm>
        </p:spPr>
        <p:txBody>
          <a:bodyPr/>
          <a:lstStyle/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CH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+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2O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    CO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+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2H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O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 + E</a:t>
            </a:r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/>
              <a:t>Uvedená chemická reakcia je (zakrúžkujte):   </a:t>
            </a:r>
          </a:p>
          <a:p>
            <a:pPr algn="ctr">
              <a:buNone/>
            </a:pPr>
            <a:r>
              <a:rPr lang="sk-SK" dirty="0" smtClean="0"/>
              <a:t>     ENDOTERMICKÁ </a:t>
            </a:r>
            <a:r>
              <a:rPr lang="sk-SK" b="1" dirty="0" smtClean="0"/>
              <a:t>/ </a:t>
            </a:r>
            <a:r>
              <a:rPr lang="sk-SK" dirty="0" smtClean="0"/>
              <a:t>EXOTERMICKÁ </a:t>
            </a:r>
            <a:r>
              <a:rPr lang="sk-SK" b="1" dirty="0" smtClean="0"/>
              <a:t>  </a:t>
            </a:r>
            <a:r>
              <a:rPr lang="sk-SK" dirty="0" smtClean="0"/>
              <a:t>  </a:t>
            </a:r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5130800" y="3987800"/>
            <a:ext cx="2641600" cy="546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4000500" y="26797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https://encrypted-tbn2.gstatic.com/images?q=tbn:ANd9GcRjjW349fppPcMeCFy2FnTyY29Ui7nigZi9jzMgfTxqPQQac_htPw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41675" y="2794000"/>
            <a:ext cx="23050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7350" y="190500"/>
            <a:ext cx="8578850" cy="1325563"/>
          </a:xfrm>
        </p:spPr>
        <p:txBody>
          <a:bodyPr/>
          <a:lstStyle/>
          <a:p>
            <a:r>
              <a:rPr lang="sk-SK" dirty="0" smtClean="0"/>
              <a:t>                                     ÚLOHA 6:</a:t>
            </a:r>
            <a:br>
              <a:rPr lang="sk-SK" dirty="0" smtClean="0"/>
            </a:br>
            <a:r>
              <a:rPr lang="sk-SK" sz="2800" i="1" dirty="0" smtClean="0"/>
              <a:t>Do obláčikov doplňte chýbajúce produkty spaľovania vybraných fosílnych palív.</a:t>
            </a:r>
            <a:r>
              <a:rPr lang="sk-SK" sz="3200" i="1" dirty="0" smtClean="0"/>
              <a:t/>
            </a:r>
            <a:br>
              <a:rPr lang="sk-SK" sz="3200" i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9675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Odôvodnenie: 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menšie množstvo nebezpečných splodín 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54" name="Obláčik 7"/>
          <p:cNvSpPr>
            <a:spLocks noChangeArrowheads="1"/>
          </p:cNvSpPr>
          <p:nvPr/>
        </p:nvSpPr>
        <p:spPr bwMode="auto">
          <a:xfrm>
            <a:off x="4507049" y="1173116"/>
            <a:ext cx="2730500" cy="1659709"/>
          </a:xfrm>
          <a:prstGeom prst="cloudCallout">
            <a:avLst>
              <a:gd name="adj1" fmla="val -46421"/>
              <a:gd name="adj2" fmla="val 59697"/>
            </a:avLst>
          </a:prstGeom>
          <a:solidFill>
            <a:srgbClr val="DAEEF3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oxid siričitý 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Times New Roman" pitchFamily="18" charset="0"/>
                <a:cs typeface="Arial" pitchFamily="34" charset="0"/>
              </a:rPr>
              <a:t>(_SO</a:t>
            </a:r>
            <a:r>
              <a:rPr kumimoji="0" lang="sk-SK" sz="1600" b="1" i="0" u="none" strike="noStrike" cap="none" normalizeH="0" baseline="-25000" dirty="0" smtClean="0">
                <a:ln>
                  <a:noFill/>
                </a:ln>
                <a:solidFill>
                  <a:srgbClr val="595959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Times New Roman" pitchFamily="18" charset="0"/>
                <a:cs typeface="Arial" pitchFamily="34" charset="0"/>
              </a:rPr>
              <a:t>_), 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oxidy dusíka - 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NO</a:t>
            </a:r>
            <a:r>
              <a:rPr kumimoji="0" lang="sk-SK" sz="1200" b="1" i="0" u="none" strike="noStrike" cap="none" normalizeH="0" baseline="-2500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x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, zlúčeniny arzénu a olova, popolček, sadze</a:t>
            </a:r>
            <a:endParaRPr kumimoji="0" lang="sk-SK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Obláčik 9"/>
          <p:cNvSpPr>
            <a:spLocks noChangeArrowheads="1"/>
          </p:cNvSpPr>
          <p:nvPr/>
        </p:nvSpPr>
        <p:spPr bwMode="auto">
          <a:xfrm>
            <a:off x="1822450" y="1609725"/>
            <a:ext cx="1939925" cy="1214438"/>
          </a:xfrm>
          <a:prstGeom prst="cloudCallout">
            <a:avLst>
              <a:gd name="adj1" fmla="val 79198"/>
              <a:gd name="adj2" fmla="val 68972"/>
            </a:avLst>
          </a:prstGeom>
          <a:solidFill>
            <a:srgbClr val="DAEEF3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vodná para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Blok textu 27"/>
          <p:cNvSpPr txBox="1">
            <a:spLocks noChangeArrowheads="1"/>
          </p:cNvSpPr>
          <p:nvPr/>
        </p:nvSpPr>
        <p:spPr bwMode="auto">
          <a:xfrm>
            <a:off x="1125538" y="2916238"/>
            <a:ext cx="2266950" cy="347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sk-SK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spaľovanie ZEMNÉHO PLYNU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8" name="Blok textu 27"/>
          <p:cNvSpPr txBox="1">
            <a:spLocks noChangeArrowheads="1"/>
          </p:cNvSpPr>
          <p:nvPr/>
        </p:nvSpPr>
        <p:spPr bwMode="auto">
          <a:xfrm>
            <a:off x="5278438" y="2890838"/>
            <a:ext cx="2266950" cy="347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sk-SK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spaľovanie UHLIA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015127" y="3316288"/>
            <a:ext cx="593725" cy="544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k-SK" sz="36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sk-S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178550" y="3290888"/>
            <a:ext cx="593725" cy="544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245013" y="4732131"/>
            <a:ext cx="70611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Úloha A</a:t>
            </a:r>
            <a:r>
              <a: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</a:t>
            </a:r>
            <a:r>
              <a:rPr kumimoji="0" lang="sk-SK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Smajlíkom</a:t>
            </a:r>
            <a:r>
              <a: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r>
              <a: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označte pre životné prostredie ekologickejšie palivo a svoj výber stručne</a:t>
            </a:r>
            <a:r>
              <a: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 odôvodnite.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smtClean="0"/>
              <a:t>ÚLOHA 6:</a:t>
            </a:r>
            <a:br>
              <a:rPr lang="sk-SK" dirty="0" smtClean="0"/>
            </a:br>
            <a:r>
              <a:rPr lang="sk-SK" sz="1800" dirty="0" smtClean="0"/>
              <a:t>V súčasnosti sa čoraz častejšie hovorí o tom, že zásoby prírodných zdrojov ropy, uhlia a zemného plynu sa veľmi rýchle míňajú. </a:t>
            </a:r>
            <a:r>
              <a:rPr lang="sk-SK" sz="1800" b="1" dirty="0" smtClean="0"/>
              <a:t>Za najbližších 40 rokov sa minú celosvetové zásoby ropy. </a:t>
            </a:r>
            <a:r>
              <a:rPr lang="sk-SK" sz="1800" dirty="0" smtClean="0"/>
              <a:t>Podľa obrázka pomenujte možné alternatívne obnoviteľné zdroje energie.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geotermálna elektráre&amp;ncaron;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46101" y="2794000"/>
            <a:ext cx="1524632" cy="11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vodná elektráre&amp;ncaron;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93286" y="2438400"/>
            <a:ext cx="1477013" cy="108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veterné mlyny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1587" y="2857500"/>
            <a:ext cx="1344613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ok 6" descr="http://www.vcc-international.com/wp-content/uploads/2013/01/Energie.jpg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283200" y="2514600"/>
            <a:ext cx="15367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ázok 7" descr="http://newton.cnice.mec.es/materiales_didacticos/energia/images/biomasa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9586" t="4809" r="9326" b="55662"/>
          <a:stretch/>
        </p:blipFill>
        <p:spPr bwMode="auto">
          <a:xfrm>
            <a:off x="6985000" y="3022600"/>
            <a:ext cx="1798739" cy="8018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431800" y="4044207"/>
            <a:ext cx="8712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a____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geotermálna</a:t>
            </a:r>
            <a:r>
              <a:rPr kumimoji="0" lang="sk-SK" sz="12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energia</a:t>
            </a:r>
            <a:r>
              <a:rPr kumimoji="0" lang="sk-SK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 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b____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vodná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energia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___c__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veterná</a:t>
            </a:r>
            <a:r>
              <a:rPr kumimoji="0" lang="sk-SK" sz="12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200" b="1" i="0" u="none" strike="noStrike" cap="none" normalizeH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energia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__d__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slnečná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energia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 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e__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biomasa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 bioplyn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____</a:t>
            </a:r>
            <a:endParaRPr kumimoji="0" lang="sk-SK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8: </a:t>
            </a:r>
            <a:br>
              <a:rPr lang="sk-SK" dirty="0" smtClean="0"/>
            </a:br>
            <a:r>
              <a:rPr lang="sk-SK" sz="2400" i="1" u="sng" dirty="0" smtClean="0"/>
              <a:t>Pozorne si prečítajte</a:t>
            </a:r>
            <a:r>
              <a:rPr lang="sk-SK" sz="2400" i="1" dirty="0" smtClean="0"/>
              <a:t> nasledujúce informácie. Postupujte po </a:t>
            </a:r>
            <a:r>
              <a:rPr lang="sk-SK" sz="2400" i="1" dirty="0" err="1" smtClean="0"/>
              <a:t>odstavcoch</a:t>
            </a:r>
            <a:r>
              <a:rPr lang="sk-SK" sz="2400" i="1" dirty="0" smtClean="0"/>
              <a:t>. Na pravý okraj textu </a:t>
            </a:r>
            <a:r>
              <a:rPr lang="sk-SK" sz="2400" i="1" u="sng" dirty="0" smtClean="0"/>
              <a:t>označte</a:t>
            </a:r>
            <a:r>
              <a:rPr lang="sk-SK" sz="2400" i="1" dirty="0" smtClean="0"/>
              <a:t> informácie značkami nasledovne:</a:t>
            </a:r>
            <a:r>
              <a:rPr lang="sk-SK" i="1" dirty="0" smtClean="0"/>
              <a:t/>
            </a:r>
            <a:br>
              <a:rPr lang="sk-SK" i="1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689100" y="2044699"/>
          <a:ext cx="5437187" cy="3010218"/>
        </p:xfrm>
        <a:graphic>
          <a:graphicData uri="http://schemas.openxmlformats.org/drawingml/2006/table">
            <a:tbl>
              <a:tblPr/>
              <a:tblGrid>
                <a:gridCol w="391536"/>
                <a:gridCol w="5045651"/>
              </a:tblGrid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MS Mincho"/>
                          <a:ea typeface="Times New Roman"/>
                          <a:cs typeface="MS Mincho"/>
                        </a:rPr>
                        <a:t>✓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 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„fajku“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ak je vám čítaná informácia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známa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latin typeface="Times New Roman"/>
                          <a:ea typeface="Times New Roman"/>
                          <a:cs typeface="Tahoma"/>
                        </a:rPr>
                        <a:t>-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mínus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, ak je informácia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v rozpore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s tým, čo ste si mysleli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latin typeface="Times New Roman"/>
                          <a:ea typeface="Times New Roman"/>
                          <a:cs typeface="Tahoma"/>
                        </a:rPr>
                        <a:t>+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plus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, ak je pre vás informácia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nová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b="1">
                          <a:latin typeface="Times New Roman"/>
                          <a:ea typeface="Times New Roman"/>
                          <a:cs typeface="Tahoma"/>
                        </a:rPr>
                        <a:t>?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otáznik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, ak informácii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nerozumiete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latin typeface="Times New Roman"/>
                          <a:ea typeface="Times New Roman"/>
                          <a:cs typeface="Tahoma"/>
                          <a:sym typeface="Wingdings"/>
                        </a:rPr>
                        <a:t>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,,</a:t>
                      </a:r>
                      <a:r>
                        <a:rPr lang="sk-SK" sz="2000" b="1" dirty="0" err="1">
                          <a:latin typeface="Times New Roman"/>
                          <a:ea typeface="Times New Roman"/>
                          <a:cs typeface="Tahoma"/>
                        </a:rPr>
                        <a:t>smajlíka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“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k informácii, ku ktorej by ste sa chceli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 dozvedieť viac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800100" y="5058489"/>
            <a:ext cx="79766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ahoma" pitchFamily="34" charset="0"/>
              </a:rPr>
              <a:t> Poznámka: Pri označovaní v jednom odstavci môžete súčasne využívať aj viac znakov. 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42045" y="898176"/>
          <a:ext cx="5807955" cy="5097272"/>
        </p:xfrm>
        <a:graphic>
          <a:graphicData uri="http://schemas.openxmlformats.org/drawingml/2006/table">
            <a:tbl>
              <a:tblPr/>
              <a:tblGrid>
                <a:gridCol w="5393561"/>
                <a:gridCol w="414394"/>
              </a:tblGrid>
              <a:tr h="42834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BIOPLYN A JEHO VYUŽITIE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     Jednu z možností náhrady fosílnych surovín poskytujú alternatívne zdroje energie  získanej z biomasy.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Bioplyn je plyn ktorý vzniká činnosťou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metanogénnych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baktérií v podmienkach bez prístupu vzduchu rozkladom organických materiálov.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Môže vznikať aj v prírode a je známy ako napr. bahenný plyn uvoľňujúci sa pri rozklade organických látok v močiaroch.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Obsahuje najmä metán (CH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4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 a oxid uhličitý (CO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 a tiež ďalšie plyny ako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sulfán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(H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S) a amoniak (NH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3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Bioplyn môže plne nahradiť zemný plyn a je považovaný za jeden z najekologickejších obnoviteľných zdrojov energie.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Suroviny na výrobu bioplynu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Najviac bioplynu vzniká zo surovín bohatých na tuky a škrob.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700" dirty="0">
                          <a:latin typeface="Calibri"/>
                          <a:ea typeface="Times New Roman"/>
                          <a:cs typeface="Tahoma"/>
                        </a:rPr>
                        <a:t>       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Po poľnohospodárstve je druhým najvýznamnejším zdrojom bioplynu na Slovensku kal z čistiarní odpadových vôd (ČOV).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0" dirty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Obr.  Výťažok bioplynu z rozličných druhov substrátov</a:t>
                      </a:r>
                      <a:endParaRPr lang="sk-SK" sz="700" b="1" dirty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0" dirty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Princíp výroby bioplynu</a:t>
                      </a:r>
                      <a:endParaRPr lang="sk-SK" sz="700" b="1" dirty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sk-SK" sz="700" dirty="0">
                          <a:latin typeface="Calibri"/>
                          <a:ea typeface="Times New Roman"/>
                        </a:rPr>
                        <a:t>     Výroba bioplynu sa uskutočňuje vo </a:t>
                      </a:r>
                      <a:r>
                        <a:rPr lang="sk-SK" sz="700" dirty="0" err="1">
                          <a:latin typeface="Calibri"/>
                          <a:ea typeface="Times New Roman"/>
                        </a:rPr>
                        <a:t>fermentore</a:t>
                      </a:r>
                      <a:r>
                        <a:rPr lang="sk-SK" sz="700" dirty="0">
                          <a:latin typeface="Calibri"/>
                          <a:ea typeface="Times New Roman"/>
                        </a:rPr>
                        <a:t>, kde sa biomasa zahrieva. Pri teplote 5 až 60 °C sa činnosťou baktérií biomasa rozkladá a vzniká bioplyn a kvapalný, kašovitý zvyšok - </a:t>
                      </a:r>
                      <a:r>
                        <a:rPr lang="sk-SK" sz="700" dirty="0" err="1">
                          <a:latin typeface="Calibri"/>
                          <a:ea typeface="Times New Roman"/>
                        </a:rPr>
                        <a:t>digestát</a:t>
                      </a:r>
                      <a:r>
                        <a:rPr lang="sk-SK" sz="700" dirty="0">
                          <a:latin typeface="Calibri"/>
                          <a:ea typeface="Times New Roman"/>
                        </a:rPr>
                        <a:t>. </a:t>
                      </a:r>
                      <a:r>
                        <a:rPr lang="sk-SK" sz="700" dirty="0" err="1">
                          <a:latin typeface="Calibri"/>
                          <a:ea typeface="Times New Roman"/>
                        </a:rPr>
                        <a:t>Digestát</a:t>
                      </a:r>
                      <a:r>
                        <a:rPr lang="sk-SK" sz="700" dirty="0">
                          <a:latin typeface="Calibri"/>
                          <a:ea typeface="Times New Roman"/>
                        </a:rPr>
                        <a:t> sa využíva ako veľmi kvalitné hnojivo.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Využitie bioplynu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V súčasnosti sa na výrobu bioplynu budujú </a:t>
                      </a:r>
                      <a:r>
                        <a:rPr lang="sk-SK" sz="800" b="1" i="0" dirty="0" err="1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bioplynové</a:t>
                      </a: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stanice. </a:t>
                      </a:r>
                      <a:endParaRPr lang="sk-SK" sz="700" b="1" i="1" dirty="0">
                        <a:solidFill>
                          <a:srgbClr val="243F6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Vyrobený </a:t>
                      </a:r>
                      <a:r>
                        <a:rPr lang="sk-SK" sz="800" b="1" i="0" u="sng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bioplyn</a:t>
                      </a: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je používaný na vykurovanie, ohrev vody, výrobu elektrickej energie,  chladenie a stlačený na pohon dopravných prostriedkov (automobily, autobusy, poľnohospodárska technika, vlaky). </a:t>
                      </a:r>
                      <a:endParaRPr lang="sk-SK" sz="700" b="1" i="1" dirty="0">
                        <a:solidFill>
                          <a:srgbClr val="243F6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Energia získaná z bioplynu je oveľa lacnejšia a ekologickejšia. Jeho výroba predstavuje veľmi významný spôsob ako znížiť množstvo biologického odpadu a hlavne ako tento odpad zhodnotiť a využiť.  </a:t>
                      </a:r>
                      <a:endParaRPr lang="sk-SK" sz="700" b="1" i="1" dirty="0">
                        <a:solidFill>
                          <a:srgbClr val="243F6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Napíšte 2 najzaujímavejšie postrehy, ktoré ste sa dnes dozvedeli: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________________________________________________________________________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________________________________________________________________________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Úloha na rozšírenie (napr. ako DÚ):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Ako budúci podnikatelia v 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teemových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skupinách navrhnite podnikateľský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ekozámer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vo svojom meste pre výstavbu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Bioplynovej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stanice. Uvažujte a rozhodnite o najvýhodnejších vstupných surovinách pre výrobu bioplynu. Návrh čo najoriginálnejšie spracujte a 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odprezentujte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  <a:sym typeface="Wingdings"/>
                        </a:rPr>
                        <a:t>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500" dirty="0">
                        <a:latin typeface="Times New Roman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926567"/>
            <a:ext cx="7886700" cy="1095508"/>
          </a:xfrm>
        </p:spPr>
        <p:txBody>
          <a:bodyPr/>
          <a:lstStyle/>
          <a:p>
            <a:r>
              <a:rPr lang="sk-SK" b="1" dirty="0" smtClean="0"/>
              <a:t>Tematický celok/téma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3600" dirty="0" smtClean="0"/>
              <a:t>Uhľovodíky dôležité v praxi – fosílne suroviny, zdroje uhľovodíkov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704850" y="3831567"/>
            <a:ext cx="7886700" cy="10955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ISCED/odporúčaný</a:t>
            </a:r>
            <a:r>
              <a:rPr kumimoji="0" lang="sk-SK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ročník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aseline="0" dirty="0" smtClean="0">
                <a:latin typeface="+mj-lt"/>
                <a:ea typeface="+mj-ea"/>
                <a:cs typeface="+mj-cs"/>
              </a:rPr>
              <a:t>ISCED 3A/2</a:t>
            </a:r>
            <a:r>
              <a:rPr lang="sk-SK" sz="3200" dirty="0" smtClean="0">
                <a:latin typeface="+mj-lt"/>
                <a:ea typeface="+mj-ea"/>
                <a:cs typeface="+mj-cs"/>
              </a:rPr>
              <a:t>. ročník</a:t>
            </a:r>
            <a:endParaRPr kumimoji="0" lang="sk-SK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6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/>
          </p:cNvGraphicFramePr>
          <p:nvPr/>
        </p:nvGraphicFramePr>
        <p:xfrm>
          <a:off x="542045" y="898176"/>
          <a:ext cx="5807955" cy="4283424"/>
        </p:xfrm>
        <a:graphic>
          <a:graphicData uri="http://schemas.openxmlformats.org/drawingml/2006/table">
            <a:tbl>
              <a:tblPr/>
              <a:tblGrid>
                <a:gridCol w="5393561"/>
                <a:gridCol w="414394"/>
              </a:tblGrid>
              <a:tr h="42834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BIOPLYN A JEHO VYUŽITIE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     Jednu z možností náhrady fosílnych surovín poskytujú alternatívne zdroje energie  získanej z biomasy.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Bioplyn je plyn ktorý vzniká činnosťou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metanogénnych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baktérií v podmienkach bez prístupu vzduchu rozkladom organických materiálov.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Môže vznikať aj v prírode a je známy ako napr. bahenný plyn uvoľňujúci sa pri rozklade organických látok v močiaroch.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Obsahuje najmä metán (CH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4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 a oxid uhličitý (CO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 a tiež ďalšie plyny ako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sulfán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(H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S) a amoniak (NH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3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Bioplyn môže plne nahradiť zemný plyn a je považovaný za jeden z najekologickejších obnoviteľných zdrojov energie.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Suroviny na výrobu bioplynu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Najviac bioplynu vzniká zo surovín bohatých na tuky a škrob.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700" dirty="0">
                          <a:latin typeface="Calibri"/>
                          <a:ea typeface="Times New Roman"/>
                          <a:cs typeface="Tahoma"/>
                        </a:rPr>
                        <a:t>       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Po poľnohospodárstve je druhým najvýznamnejším zdrojom bioplynu na Slovensku kal z čistiarní odpadových vôd (ČOV).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0" dirty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Obr.  Výťažok bioplynu z rozličných druhov </a:t>
                      </a:r>
                      <a:r>
                        <a:rPr lang="sk-SK" sz="800" b="0" dirty="0" smtClean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substrátov</a:t>
                      </a: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500" dirty="0">
                        <a:latin typeface="Times New Roman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Formatívne</a:t>
            </a:r>
            <a:r>
              <a:rPr lang="sk-SK" dirty="0" smtClean="0"/>
              <a:t> hodnotenie: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Nakoniec žiaci vyplnia tabuľku:</a:t>
            </a:r>
            <a:endParaRPr lang="sk-SK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 l="20143" t="34731" r="18143" b="27332"/>
          <a:stretch>
            <a:fillRect/>
          </a:stretch>
        </p:blipFill>
        <p:spPr bwMode="auto">
          <a:xfrm>
            <a:off x="834571" y="2372359"/>
            <a:ext cx="7524206" cy="278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na rozšírenie </a:t>
            </a:r>
            <a:br>
              <a:rPr lang="sk-SK" b="1" dirty="0" smtClean="0"/>
            </a:br>
            <a:r>
              <a:rPr lang="sk-SK" b="1" dirty="0" smtClean="0"/>
              <a:t>(napr. ako DÚ):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Ako budúci podnikatelia v tímových skupinách navrhnite podnikateľský </a:t>
            </a:r>
            <a:r>
              <a:rPr lang="sk-SK" dirty="0" err="1" smtClean="0"/>
              <a:t>ekozámer</a:t>
            </a:r>
            <a:r>
              <a:rPr lang="sk-SK" dirty="0" smtClean="0"/>
              <a:t> vo svojom meste pre výstavbu </a:t>
            </a:r>
            <a:r>
              <a:rPr lang="sk-SK" dirty="0" err="1" smtClean="0"/>
              <a:t>Bioplynovej</a:t>
            </a:r>
            <a:r>
              <a:rPr lang="sk-SK" dirty="0" smtClean="0"/>
              <a:t> stanice. Uvažujte a rozhodnite o lokalizácii a najvýhodnejších vstupných surovinách pre výrobu bioplynu. Návrh čo najoriginálnejšie spracujte a </a:t>
            </a:r>
            <a:r>
              <a:rPr lang="sk-SK" dirty="0" err="1" smtClean="0"/>
              <a:t>odprezentujte</a:t>
            </a:r>
            <a:r>
              <a:rPr lang="sk-SK" dirty="0" smtClean="0"/>
              <a:t> </a:t>
            </a:r>
            <a:r>
              <a:rPr lang="sk-SK" dirty="0" smtClean="0">
                <a:sym typeface="Wingdings"/>
              </a:rPr>
              <a:t></a:t>
            </a:r>
            <a:r>
              <a:rPr lang="sk-SK" dirty="0" smtClean="0"/>
              <a:t>. 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65150" y="238125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sk-SK" sz="1800" b="1" dirty="0" smtClean="0"/>
              <a:t>Zdroje:</a:t>
            </a:r>
            <a:endParaRPr lang="sk-SK" sz="1800" dirty="0" smtClean="0"/>
          </a:p>
          <a:p>
            <a:r>
              <a:rPr lang="sk-SK" sz="1800" u="sng" dirty="0" smtClean="0">
                <a:hlinkClick r:id="rId2"/>
              </a:rPr>
              <a:t>http://www.bioodpady.sk/anaerobna-digescia/bioplyn-a-jeho-vyuzitie</a:t>
            </a:r>
            <a:endParaRPr lang="sk-SK" sz="1800" dirty="0" smtClean="0"/>
          </a:p>
          <a:p>
            <a:r>
              <a:rPr lang="sk-SK" sz="1800" u="sng" dirty="0" smtClean="0">
                <a:hlinkClick r:id="rId2"/>
              </a:rPr>
              <a:t>http://www.bioodpady.sk/anaerobna-digescia/bioplyn-a-jeho-vyuzitie</a:t>
            </a:r>
            <a:endParaRPr lang="sk-SK" sz="1800" dirty="0" smtClean="0"/>
          </a:p>
          <a:p>
            <a:r>
              <a:rPr lang="sk-SK" sz="1800" u="sng" dirty="0" smtClean="0">
                <a:hlinkClick r:id="rId3"/>
              </a:rPr>
              <a:t>http://www.priateliazeme.sk/cepa/eportal/princip-vyroby-energie-z-biomasy/vyroba-energie-biochemickou-premenou-biomasy/anaerobna-fermentacia-vyroba-bioplynu</a:t>
            </a:r>
            <a:endParaRPr lang="sk-SK" sz="1800" dirty="0" smtClean="0"/>
          </a:p>
          <a:p>
            <a:r>
              <a:rPr lang="sk-SK" sz="1800" dirty="0" smtClean="0"/>
              <a:t>Zdroje obrázkov:</a:t>
            </a:r>
          </a:p>
          <a:p>
            <a:r>
              <a:rPr lang="sk-SK" sz="1800" u="sng" dirty="0" smtClean="0">
                <a:hlinkClick r:id="rId4"/>
              </a:rPr>
              <a:t>http://www.infovek.sk/predmety/biologia/seminar/energia.php</a:t>
            </a:r>
            <a:endParaRPr lang="sk-SK" sz="1800" dirty="0" smtClean="0"/>
          </a:p>
          <a:p>
            <a:r>
              <a:rPr lang="sk-SK" sz="1800" u="sng" dirty="0" smtClean="0">
                <a:hlinkClick r:id="rId5"/>
              </a:rPr>
              <a:t>http://brokenfixit.com/house-clipart/</a:t>
            </a:r>
            <a:endParaRPr lang="sk-SK" sz="1800" dirty="0" smtClean="0"/>
          </a:p>
          <a:p>
            <a:r>
              <a:rPr lang="sk-SK" sz="1800" u="sng" dirty="0" smtClean="0">
                <a:hlinkClick r:id="rId6"/>
              </a:rPr>
              <a:t>http://kekule.science.upjs.sk/chemia/digitalna_kniznica/assets/data/Fosilne%20zdroje%20energie.pdf</a:t>
            </a:r>
            <a:r>
              <a:rPr lang="sk-SK" sz="1800" u="sng" dirty="0" smtClean="0"/>
              <a:t>)</a:t>
            </a:r>
            <a:endParaRPr lang="sk-SK" sz="1800" dirty="0" smtClean="0"/>
          </a:p>
          <a:p>
            <a:r>
              <a:rPr lang="sk-SK" sz="1800" u="sng" dirty="0" smtClean="0">
                <a:hlinkClick r:id="rId7"/>
              </a:rPr>
              <a:t>http://newton.cnice.mec.es/materiales_didacticos/energia/biomasa.htm</a:t>
            </a:r>
            <a:endParaRPr lang="sk-SK" sz="1800" dirty="0" smtClean="0"/>
          </a:p>
          <a:p>
            <a:r>
              <a:rPr lang="sk-SK" sz="1800" u="sng" dirty="0" smtClean="0">
                <a:hlinkClick r:id="rId8"/>
              </a:rPr>
              <a:t>http://www.vcc-international.com/sk/innovationen/energie/</a:t>
            </a:r>
            <a:endParaRPr lang="sk-SK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err="1" smtClean="0"/>
              <a:t>R</a:t>
            </a:r>
            <a:r>
              <a:rPr lang="sk-SK" b="1" i="1" dirty="0" err="1" smtClean="0"/>
              <a:t>Požiadavky</a:t>
            </a:r>
            <a:r>
              <a:rPr lang="sk-SK" b="1" i="1" dirty="0" smtClean="0"/>
              <a:t> na vstupné vedomosti a zručnosti </a:t>
            </a:r>
            <a:r>
              <a:rPr lang="sk-SK" b="1" i="1" dirty="0" err="1" smtClean="0"/>
              <a:t>iešený</a:t>
            </a:r>
            <a:r>
              <a:rPr lang="sk-SK" b="1" i="1" dirty="0" smtClean="0"/>
              <a:t> </a:t>
            </a:r>
            <a:r>
              <a:rPr lang="sk-SK" b="1" i="1" dirty="0" smtClean="0"/>
              <a:t>didaktický problém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Žiakom nadobúdané vedomosti a zručnosti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Žiakom rozvíjané spôsobilosti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647190" y="3059462"/>
          <a:ext cx="5849620" cy="1883664"/>
        </p:xfrm>
        <a:graphic>
          <a:graphicData uri="http://schemas.openxmlformats.org/drawingml/2006/table">
            <a:tbl>
              <a:tblPr/>
              <a:tblGrid>
                <a:gridCol w="2924810"/>
                <a:gridCol w="292481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000" b="1" dirty="0">
                          <a:latin typeface="Calibri"/>
                          <a:ea typeface="Times New Roman"/>
                          <a:cs typeface="Tahoma"/>
                        </a:rPr>
                        <a:t>Základné spôsobilosti vedeckej práce</a:t>
                      </a:r>
                      <a:endParaRPr lang="sk-SK" sz="1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000" b="1">
                          <a:latin typeface="Calibri"/>
                          <a:ea typeface="Times New Roman"/>
                          <a:cs typeface="Tahoma"/>
                        </a:rPr>
                        <a:t>Integrované spôsobilosti vedeckej práce</a:t>
                      </a:r>
                      <a:endParaRPr lang="sk-SK" sz="1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pozorovať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usudzovať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predpokladať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klasifikovať (triediť)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merať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interpretovať dáta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kontrolovať premenné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formulovať hypotézy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experimentovať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konštruovať tabuľky a grafy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opisovať vzťahy medzi premennými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Symbol"/>
                        </a:rPr>
                        <a:t>Spôsobilosť tvoriť závery a zovšeobecnenia</a:t>
                      </a:r>
                      <a:endParaRPr lang="sk-SK" sz="1100" dirty="0">
                        <a:latin typeface="Calibri"/>
                        <a:ea typeface="Times New Roman"/>
                        <a:cs typeface="Symbo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000" dirty="0">
                          <a:latin typeface="Calibri"/>
                          <a:ea typeface="Times New Roman"/>
                          <a:cs typeface="Tahoma"/>
                        </a:rPr>
                        <a:t>Tab. Tabuľka spôsobilostí vedeckej práce podľa (</a:t>
                      </a:r>
                      <a:r>
                        <a:rPr lang="sk-SK" sz="1000" dirty="0" err="1">
                          <a:latin typeface="Calibri"/>
                          <a:ea typeface="Times New Roman"/>
                          <a:cs typeface="Tahoma"/>
                        </a:rPr>
                        <a:t>Held</a:t>
                      </a:r>
                      <a:r>
                        <a:rPr lang="sk-SK" sz="1000" dirty="0">
                          <a:latin typeface="Calibri"/>
                          <a:ea typeface="Times New Roman"/>
                          <a:cs typeface="Tahoma"/>
                        </a:rPr>
                        <a:t>  a kol. 2011)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3350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4C - Zručnosti pre učenie </a:t>
            </a:r>
            <a:endParaRPr kumimoji="0" lang="sk-SK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(označované ako nekognitívne alebo mäkké zručnosti)</a:t>
            </a:r>
            <a:r>
              <a:rPr kumimoji="0" lang="sk-SK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endParaRPr kumimoji="0" lang="sk-SK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Obrázok 3" descr="CCCC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8183" y="1828800"/>
            <a:ext cx="1066800" cy="904875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862149" y="254970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kritické myslenie, spolupráca, komunikácia, kreativita – schopnosť riešenia problémov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5950" y="-180974"/>
            <a:ext cx="7886700" cy="1325563"/>
          </a:xfrm>
        </p:spPr>
        <p:txBody>
          <a:bodyPr/>
          <a:lstStyle/>
          <a:p>
            <a:pPr lvl="0"/>
            <a:r>
              <a:rPr lang="sk-SK" dirty="0" smtClean="0"/>
              <a:t/>
            </a:r>
            <a:br>
              <a:rPr lang="sk-SK" dirty="0" smtClean="0"/>
            </a:br>
            <a:r>
              <a:rPr lang="sk-SK" b="1" i="1" dirty="0" smtClean="0"/>
              <a:t>Dominantné vyučovacie metódy a formy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riadené bádanie</a:t>
            </a:r>
            <a:br>
              <a:rPr lang="sk-SK" dirty="0" smtClean="0"/>
            </a:br>
            <a:r>
              <a:rPr lang="sk-SK" dirty="0" smtClean="0"/>
              <a:t>skupinová forma (5-7 dvojíc žiakov)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926567"/>
            <a:ext cx="7886700" cy="1095508"/>
          </a:xfrm>
        </p:spPr>
        <p:txBody>
          <a:bodyPr/>
          <a:lstStyle/>
          <a:p>
            <a:r>
              <a:rPr lang="sk-SK" b="1" i="1" dirty="0" smtClean="0"/>
              <a:t>Príprava učiteľa a pomôcky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28650" y="2942705"/>
            <a:ext cx="7886700" cy="3234258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4071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0550" y="238126"/>
            <a:ext cx="7886700" cy="1325563"/>
          </a:xfrm>
        </p:spPr>
        <p:txBody>
          <a:bodyPr/>
          <a:lstStyle/>
          <a:p>
            <a:pPr algn="r"/>
            <a:r>
              <a:rPr lang="sk-SK" dirty="0" smtClean="0"/>
              <a:t>                     ÚLOHA 1:</a:t>
            </a:r>
            <a:br>
              <a:rPr lang="sk-SK" dirty="0" smtClean="0"/>
            </a:br>
            <a:r>
              <a:rPr lang="sk-SK" sz="3200" i="1" dirty="0" smtClean="0"/>
              <a:t>Doplňte chýbajúce slová v texte.</a:t>
            </a:r>
            <a:r>
              <a:rPr lang="sk-SK" i="1" dirty="0" smtClean="0"/>
              <a:t/>
            </a:r>
            <a:br>
              <a:rPr lang="sk-SK" i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65150" y="1368425"/>
            <a:ext cx="7886700" cy="4351338"/>
          </a:xfrm>
        </p:spPr>
        <p:txBody>
          <a:bodyPr/>
          <a:lstStyle/>
          <a:p>
            <a:pPr algn="just"/>
            <a:r>
              <a:rPr lang="sk-SK" sz="2400" dirty="0" smtClean="0"/>
              <a:t>K prírodným zdrojom uhľovodíkov patrí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uhlie</a:t>
            </a:r>
            <a:r>
              <a:rPr lang="sk-SK" sz="2400" dirty="0" smtClean="0"/>
              <a:t>__, ropa a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zemný plyn</a:t>
            </a:r>
            <a:r>
              <a:rPr lang="sk-SK" sz="2400" dirty="0" smtClean="0"/>
              <a:t>__. Z hľadiska obnoviteľnosti ich zdrojov patria k __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neobnoviteľným</a:t>
            </a:r>
            <a:r>
              <a:rPr lang="sk-SK" sz="2400" dirty="0" err="1" smtClean="0"/>
              <a:t>__zdrojom</a:t>
            </a:r>
            <a:r>
              <a:rPr lang="sk-SK" sz="2400" dirty="0" smtClean="0"/>
              <a:t> a nazývame ich aj ___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fosílne</a:t>
            </a:r>
            <a:r>
              <a:rPr lang="sk-SK" sz="2400" dirty="0" smtClean="0"/>
              <a:t>__ palivá, (</a:t>
            </a:r>
            <a:r>
              <a:rPr lang="sk-SK" sz="2400" dirty="0" err="1" smtClean="0"/>
              <a:t>fossilis</a:t>
            </a:r>
            <a:r>
              <a:rPr lang="sk-SK" sz="2400" dirty="0" smtClean="0"/>
              <a:t> = skamenený). Vznikli pred mnohými miliónmi rokov.</a:t>
            </a:r>
          </a:p>
          <a:p>
            <a:pPr algn="just"/>
            <a:r>
              <a:rPr lang="sk-SK" sz="2400" dirty="0" smtClean="0"/>
              <a:t>Uhlie je prevažne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rastlinného</a:t>
            </a:r>
            <a:r>
              <a:rPr lang="sk-SK" sz="2400" dirty="0" smtClean="0"/>
              <a:t>__ pôvodu. Obsahuje hlavne chemické prvky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sk-SK" sz="2400" dirty="0" smtClean="0"/>
              <a:t>,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sk-SK" sz="2400" dirty="0" smtClean="0"/>
              <a:t>,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sk-SK" sz="2400" dirty="0" smtClean="0"/>
              <a:t>, N a S. Vzniklo v anaeróbnych podmienkach za pôsobenia teploty</a:t>
            </a:r>
          </a:p>
          <a:p>
            <a:pPr algn="just">
              <a:buNone/>
            </a:pPr>
            <a:r>
              <a:rPr lang="sk-SK" sz="2400" dirty="0" smtClean="0"/>
              <a:t>    a tlaku  zo stromovitých 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papraďov</a:t>
            </a:r>
            <a:r>
              <a:rPr lang="sk-SK" sz="2400" dirty="0" smtClean="0"/>
              <a:t>__,</a:t>
            </a:r>
          </a:p>
          <a:p>
            <a:pPr algn="just">
              <a:buNone/>
            </a:pPr>
            <a:r>
              <a:rPr lang="sk-SK" sz="2400" dirty="0" smtClean="0"/>
              <a:t>    __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prasličiek</a:t>
            </a:r>
            <a:r>
              <a:rPr lang="sk-SK" sz="2400" dirty="0" err="1" smtClean="0"/>
              <a:t>__a</a:t>
            </a:r>
            <a:r>
              <a:rPr lang="sk-SK" sz="2400" dirty="0" smtClean="0"/>
              <a:t>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plavúňov_</a:t>
            </a:r>
            <a:r>
              <a:rPr lang="sk-SK" sz="2400" dirty="0" smtClean="0"/>
              <a:t>_ (Obr.1).</a:t>
            </a:r>
          </a:p>
          <a:p>
            <a:pPr algn="just"/>
            <a:endParaRPr lang="sk-SK" dirty="0" smtClean="0"/>
          </a:p>
          <a:p>
            <a:r>
              <a:rPr lang="sk-SK" sz="1050" dirty="0" smtClean="0"/>
              <a:t>	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 cstate="print"/>
          <a:srcRect l="15545" t="21142" r="35172" b="21188"/>
          <a:stretch/>
        </p:blipFill>
        <p:spPr bwMode="auto">
          <a:xfrm>
            <a:off x="5929098" y="3885540"/>
            <a:ext cx="2492804" cy="1626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7350" y="1724025"/>
            <a:ext cx="831215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 dirty="0" smtClean="0"/>
              <a:t>	Kvalita uhlia závisí od </a:t>
            </a:r>
            <a:r>
              <a:rPr lang="sk-SK" dirty="0" err="1" smtClean="0"/>
              <a:t>obsahu_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uhlíka</a:t>
            </a:r>
            <a:r>
              <a:rPr lang="sk-SK" dirty="0" smtClean="0"/>
              <a:t>_. Čím a jeho obsah 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vyšší</a:t>
            </a:r>
            <a:r>
              <a:rPr lang="sk-SK" dirty="0" smtClean="0"/>
              <a:t>__, je kvalita uhlia vyššia. Hnedé uhlie =  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lignit</a:t>
            </a:r>
            <a:r>
              <a:rPr lang="sk-SK" dirty="0" smtClean="0"/>
              <a:t>___ obsahuje iba okolo 70% uhlíka. Je vekovo __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mladšie</a:t>
            </a:r>
            <a:r>
              <a:rPr lang="sk-SK" dirty="0" err="1" smtClean="0"/>
              <a:t>__a</a:t>
            </a:r>
            <a:r>
              <a:rPr lang="sk-SK" dirty="0" smtClean="0"/>
              <a:t> má 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nižšiu</a:t>
            </a:r>
            <a:r>
              <a:rPr lang="sk-SK" dirty="0" smtClean="0"/>
              <a:t>__ kvalitu ako čierne uhlie.   Najkvalitnejšie uhlie sa volá 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antracit</a:t>
            </a:r>
            <a:r>
              <a:rPr lang="sk-SK" dirty="0" smtClean="0"/>
              <a:t>__ a používa sa na vykurovanie. Koks sa využíva pri výrobe 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železa</a:t>
            </a:r>
            <a:r>
              <a:rPr lang="sk-SK" dirty="0" smtClean="0"/>
              <a:t>__ a vápna.</a:t>
            </a:r>
          </a:p>
          <a:p>
            <a:pPr>
              <a:lnSpc>
                <a:spcPct val="100000"/>
              </a:lnSpc>
            </a:pP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467</Words>
  <Application>Microsoft Office PowerPoint</Application>
  <PresentationFormat>Prezentácia na obrazovke (4:3)</PresentationFormat>
  <Paragraphs>139</Paragraphs>
  <Slides>24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Motív balíka Office</vt:lpstr>
      <vt:lpstr>Zdroje uhľovodíkov -nie je všetko zlato, čo sa blyští</vt:lpstr>
      <vt:lpstr>Tematický celok/téma Uhľovodíky dôležité v praxi – fosílne suroviny, zdroje uhľovodíkov </vt:lpstr>
      <vt:lpstr>RPožiadavky na vstupné vedomosti a zručnosti iešený didaktický problém</vt:lpstr>
      <vt:lpstr>Žiakom nadobúdané vedomosti a zručnosti</vt:lpstr>
      <vt:lpstr>Žiakom rozvíjané spôsobilosti</vt:lpstr>
      <vt:lpstr> Dominantné vyučovacie metódy a formy</vt:lpstr>
      <vt:lpstr>Príprava učiteľa a pomôcky </vt:lpstr>
      <vt:lpstr>                     ÚLOHA 1: Doplňte chýbajúce slová v texte. </vt:lpstr>
      <vt:lpstr>Snímka 9</vt:lpstr>
      <vt:lpstr>Problémová úloha (doplňte):                                                                 </vt:lpstr>
      <vt:lpstr>                               ÚLOHA 2: Doplňte chýbajúce slová v texte. Logicky priraďte a čiarou spojte jednotlivé vrstvy ložiska na obrázku.  </vt:lpstr>
      <vt:lpstr>ÚLOHA 3:</vt:lpstr>
      <vt:lpstr>ÚLOHA 4:</vt:lpstr>
      <vt:lpstr>Problémová úloha:</vt:lpstr>
      <vt:lpstr>                                 ÚLOHA 5:  Zapíšte a vyrovnajte chemickú reakciu spaľovania metánu. </vt:lpstr>
      <vt:lpstr>                                     ÚLOHA 6: Do obláčikov doplňte chýbajúce produkty spaľovania vybraných fosílnych palív. </vt:lpstr>
      <vt:lpstr>ÚLOHA 6: V súčasnosti sa čoraz častejšie hovorí o tom, že zásoby prírodných zdrojov ropy, uhlia a zemného plynu sa veľmi rýchle míňajú. Za najbližších 40 rokov sa minú celosvetové zásoby ropy. Podľa obrázka pomenujte možné alternatívne obnoviteľné zdroje energie.</vt:lpstr>
      <vt:lpstr>ÚLOHA 8:  Pozorne si prečítajte nasledujúce informácie. Postupujte po odstavcoch. Na pravý okraj textu označte informácie značkami nasledovne: </vt:lpstr>
      <vt:lpstr>Snímka 19</vt:lpstr>
      <vt:lpstr>Snímka 20</vt:lpstr>
      <vt:lpstr>Snímka 21</vt:lpstr>
      <vt:lpstr>Formatívne hodnotenie:</vt:lpstr>
      <vt:lpstr>Úloha na rozšírenie  (napr. ako DÚ): </vt:lpstr>
      <vt:lpstr>Snímka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Gymgl</cp:lastModifiedBy>
  <cp:revision>23</cp:revision>
  <dcterms:created xsi:type="dcterms:W3CDTF">2017-10-23T08:52:40Z</dcterms:created>
  <dcterms:modified xsi:type="dcterms:W3CDTF">2018-06-13T12:00:51Z</dcterms:modified>
</cp:coreProperties>
</file>