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58" r:id="rId5"/>
    <p:sldId id="276" r:id="rId6"/>
    <p:sldId id="259" r:id="rId7"/>
    <p:sldId id="260" r:id="rId8"/>
    <p:sldId id="283" r:id="rId9"/>
    <p:sldId id="264" r:id="rId10"/>
    <p:sldId id="265" r:id="rId11"/>
    <p:sldId id="281" r:id="rId12"/>
    <p:sldId id="261" r:id="rId13"/>
    <p:sldId id="266" r:id="rId14"/>
    <p:sldId id="262" r:id="rId15"/>
    <p:sldId id="285" r:id="rId16"/>
    <p:sldId id="263" r:id="rId17"/>
    <p:sldId id="273" r:id="rId18"/>
    <p:sldId id="268" r:id="rId19"/>
    <p:sldId id="269" r:id="rId20"/>
    <p:sldId id="274" r:id="rId21"/>
    <p:sldId id="270" r:id="rId22"/>
    <p:sldId id="271" r:id="rId23"/>
    <p:sldId id="277" r:id="rId24"/>
    <p:sldId id="275" r:id="rId25"/>
    <p:sldId id="284" r:id="rId26"/>
    <p:sldId id="279" r:id="rId27"/>
    <p:sldId id="286" r:id="rId28"/>
    <p:sldId id="280" r:id="rId29"/>
    <p:sldId id="287" r:id="rId30"/>
    <p:sldId id="278" r:id="rId31"/>
    <p:sldId id="288" r:id="rId3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D28ACD"/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29" autoAdjust="0"/>
    <p:restoredTop sz="94660"/>
  </p:normalViewPr>
  <p:slideViewPr>
    <p:cSldViewPr>
      <p:cViewPr>
        <p:scale>
          <a:sx n="87" d="100"/>
          <a:sy n="87" d="100"/>
        </p:scale>
        <p:origin x="12" y="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27. 4. 2020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://sk.wikipedia.org/wiki/1869" TargetMode="External"/><Relationship Id="rId7" Type="http://schemas.openxmlformats.org/officeDocument/2006/relationships/hyperlink" Target="http://en.wikipedia.org/wiki/File:Periodic_table_monument.jpg" TargetMode="External"/><Relationship Id="rId2" Type="http://schemas.openxmlformats.org/officeDocument/2006/relationships/hyperlink" Target="http://sk.wikipedia.org/wiki/6._mare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hyperlink" Target="http://sk.wikipedia.org/wiki/S%C3%BAbor:%D0%94%D0%BC%D0%B8%D1%82%D1%80%D0%B8%D0%B9_%D0%98%D0%B2%D0%B0%D0%BD%D0%BE%D0%B2%D0%B8%D1%87_%D0%9C%D0%B5%D0%BD%D0%B4%D0%B5%D0%BB%D0%B5%D0%B5%D0%B2_4.gif" TargetMode="External"/><Relationship Id="rId4" Type="http://schemas.openxmlformats.org/officeDocument/2006/relationships/hyperlink" Target="http://sk.wikipedia.org/wiki/Dimitrij_Ivanovi%C4%8D_Mendelejev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dirty="0" smtClean="0"/>
              <a:t>PSP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sk-SK" dirty="0" smtClean="0"/>
              <a:t>Triviálne pomenovanie skupín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 fontScale="92500" lnSpcReduction="20000"/>
          </a:bodyPr>
          <a:lstStyle/>
          <a:p>
            <a:r>
              <a:rPr lang="sk-SK" sz="3600" dirty="0" smtClean="0"/>
              <a:t>1.A – H + </a:t>
            </a:r>
            <a:r>
              <a:rPr lang="sk-SK" sz="3600" b="1" dirty="0" smtClean="0">
                <a:solidFill>
                  <a:schemeClr val="accent2">
                    <a:lumMod val="75000"/>
                  </a:schemeClr>
                </a:solidFill>
              </a:rPr>
              <a:t>alkalické kovy – </a:t>
            </a:r>
            <a:r>
              <a:rPr lang="sk-SK" sz="3600" b="1" dirty="0" err="1" smtClean="0">
                <a:solidFill>
                  <a:schemeClr val="accent2">
                    <a:lumMod val="75000"/>
                  </a:schemeClr>
                </a:solidFill>
              </a:rPr>
              <a:t>Li</a:t>
            </a:r>
            <a:r>
              <a:rPr lang="sk-SK" sz="3600" b="1" dirty="0" smtClean="0">
                <a:solidFill>
                  <a:schemeClr val="accent2">
                    <a:lumMod val="75000"/>
                  </a:schemeClr>
                </a:solidFill>
              </a:rPr>
              <a:t>, Na, K, </a:t>
            </a:r>
            <a:r>
              <a:rPr lang="sk-SK" sz="3600" b="1" dirty="0" err="1" smtClean="0">
                <a:solidFill>
                  <a:schemeClr val="accent2">
                    <a:lumMod val="75000"/>
                  </a:schemeClr>
                </a:solidFill>
              </a:rPr>
              <a:t>Rb</a:t>
            </a:r>
            <a:r>
              <a:rPr lang="sk-SK" sz="36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sk-SK" sz="3600" b="1" dirty="0" err="1" smtClean="0">
                <a:solidFill>
                  <a:schemeClr val="accent2">
                    <a:lumMod val="75000"/>
                  </a:schemeClr>
                </a:solidFill>
              </a:rPr>
              <a:t>Cs</a:t>
            </a:r>
            <a:r>
              <a:rPr lang="sk-SK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3600" dirty="0" smtClean="0"/>
              <a:t>+</a:t>
            </a:r>
            <a:r>
              <a:rPr lang="sk-SK" sz="3600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sk-SK" sz="3600" dirty="0" smtClean="0"/>
              <a:t>rádioaktívne</a:t>
            </a:r>
            <a:r>
              <a:rPr lang="sk-SK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sz="3600" dirty="0" err="1" smtClean="0"/>
              <a:t>Fr</a:t>
            </a:r>
            <a:endParaRPr lang="sk-SK" sz="3600" dirty="0" smtClean="0"/>
          </a:p>
          <a:p>
            <a:r>
              <a:rPr lang="sk-SK" sz="3600" dirty="0" smtClean="0"/>
              <a:t>2.A – </a:t>
            </a:r>
            <a:r>
              <a:rPr lang="sk-SK" sz="3600" dirty="0" err="1" smtClean="0"/>
              <a:t>Be</a:t>
            </a:r>
            <a:r>
              <a:rPr lang="sk-SK" sz="3600" dirty="0" smtClean="0"/>
              <a:t>, Mg + </a:t>
            </a:r>
            <a:r>
              <a:rPr lang="sk-SK" sz="3600" b="1" dirty="0" smtClean="0">
                <a:solidFill>
                  <a:schemeClr val="accent1">
                    <a:lumMod val="75000"/>
                  </a:schemeClr>
                </a:solidFill>
              </a:rPr>
              <a:t>kovy alkalických zemín – </a:t>
            </a:r>
            <a:r>
              <a:rPr lang="sk-SK" sz="3600" b="1" dirty="0" err="1" smtClean="0">
                <a:solidFill>
                  <a:schemeClr val="accent1">
                    <a:lumMod val="75000"/>
                  </a:schemeClr>
                </a:solidFill>
              </a:rPr>
              <a:t>Ca</a:t>
            </a:r>
            <a:r>
              <a:rPr lang="sk-SK" sz="36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sk-SK" sz="3600" b="1" dirty="0" err="1" smtClean="0">
                <a:solidFill>
                  <a:schemeClr val="accent1">
                    <a:lumMod val="75000"/>
                  </a:schemeClr>
                </a:solidFill>
              </a:rPr>
              <a:t>Sr</a:t>
            </a:r>
            <a:r>
              <a:rPr lang="sk-SK" sz="3600" b="1" dirty="0" smtClean="0">
                <a:solidFill>
                  <a:schemeClr val="accent1">
                    <a:lumMod val="75000"/>
                  </a:schemeClr>
                </a:solidFill>
              </a:rPr>
              <a:t>, Ba </a:t>
            </a:r>
            <a:r>
              <a:rPr lang="sk-SK" sz="3600" dirty="0" smtClean="0"/>
              <a:t>+ rádioaktívne rádium</a:t>
            </a:r>
          </a:p>
          <a:p>
            <a:r>
              <a:rPr lang="sk-SK" sz="3600" dirty="0" smtClean="0"/>
              <a:t>6.A/16.sk.– </a:t>
            </a:r>
            <a:r>
              <a:rPr lang="sk-SK" sz="3600" b="1" dirty="0" err="1" smtClean="0">
                <a:solidFill>
                  <a:srgbClr val="7030A0"/>
                </a:solidFill>
              </a:rPr>
              <a:t>chalkogény</a:t>
            </a:r>
            <a:r>
              <a:rPr lang="sk-SK" sz="3600" b="1" dirty="0" smtClean="0">
                <a:solidFill>
                  <a:srgbClr val="7030A0"/>
                </a:solidFill>
              </a:rPr>
              <a:t>(</a:t>
            </a:r>
            <a:r>
              <a:rPr lang="sk-SK" sz="3600" b="1" dirty="0" err="1" smtClean="0">
                <a:solidFill>
                  <a:srgbClr val="7030A0"/>
                </a:solidFill>
              </a:rPr>
              <a:t>rudotvorné</a:t>
            </a:r>
            <a:r>
              <a:rPr lang="sk-SK" sz="3600" b="1" dirty="0" smtClean="0">
                <a:solidFill>
                  <a:srgbClr val="7030A0"/>
                </a:solidFill>
              </a:rPr>
              <a:t>) O, S</a:t>
            </a:r>
            <a:r>
              <a:rPr lang="sk-SK" sz="3600" dirty="0" smtClean="0"/>
              <a:t> + </a:t>
            </a:r>
            <a:r>
              <a:rPr lang="sk-SK" sz="3600" dirty="0" err="1" smtClean="0"/>
              <a:t>Se</a:t>
            </a:r>
            <a:r>
              <a:rPr lang="sk-SK" sz="3600" dirty="0" smtClean="0"/>
              <a:t>, </a:t>
            </a:r>
            <a:r>
              <a:rPr lang="sk-SK" sz="3600" dirty="0" err="1" smtClean="0"/>
              <a:t>Te</a:t>
            </a:r>
            <a:r>
              <a:rPr lang="sk-SK" sz="3600" dirty="0" smtClean="0"/>
              <a:t> + rádioaktívne Po</a:t>
            </a:r>
          </a:p>
          <a:p>
            <a:r>
              <a:rPr lang="sk-SK" sz="3600" dirty="0" smtClean="0"/>
              <a:t>7.A/17.sk. </a:t>
            </a:r>
            <a:r>
              <a:rPr lang="sk-SK" sz="3600" dirty="0" smtClean="0"/>
              <a:t>– </a:t>
            </a:r>
            <a:r>
              <a:rPr lang="sk-SK" sz="3600" b="1" dirty="0" smtClean="0">
                <a:solidFill>
                  <a:schemeClr val="accent5">
                    <a:lumMod val="50000"/>
                  </a:schemeClr>
                </a:solidFill>
              </a:rPr>
              <a:t>halogény – F, </a:t>
            </a:r>
            <a:r>
              <a:rPr lang="sk-SK" sz="3600" b="1" dirty="0" err="1" smtClean="0">
                <a:solidFill>
                  <a:schemeClr val="accent5">
                    <a:lumMod val="50000"/>
                  </a:schemeClr>
                </a:solidFill>
              </a:rPr>
              <a:t>Cl</a:t>
            </a:r>
            <a:r>
              <a:rPr lang="sk-SK" sz="3600" b="1" dirty="0" smtClean="0">
                <a:solidFill>
                  <a:schemeClr val="accent5">
                    <a:lumMod val="50000"/>
                  </a:schemeClr>
                </a:solidFill>
              </a:rPr>
              <a:t>, Br, I</a:t>
            </a:r>
            <a:r>
              <a:rPr lang="sk-SK" sz="3600" dirty="0" smtClean="0"/>
              <a:t> + rádioaktívny </a:t>
            </a:r>
            <a:r>
              <a:rPr lang="sk-SK" sz="3600" dirty="0" err="1" smtClean="0"/>
              <a:t>astát</a:t>
            </a:r>
            <a:endParaRPr lang="sk-SK" sz="3600" dirty="0" smtClean="0"/>
          </a:p>
          <a:p>
            <a:r>
              <a:rPr lang="sk-SK" sz="3600" dirty="0" smtClean="0"/>
              <a:t>8.A/18.sk. </a:t>
            </a:r>
            <a:r>
              <a:rPr lang="sk-SK" sz="3600" dirty="0" smtClean="0"/>
              <a:t>– </a:t>
            </a:r>
            <a:r>
              <a:rPr lang="sk-SK" sz="3600" b="1" dirty="0" smtClean="0"/>
              <a:t>vzácne plyny </a:t>
            </a:r>
            <a:r>
              <a:rPr lang="sk-SK" sz="3600" dirty="0" smtClean="0"/>
              <a:t>– </a:t>
            </a:r>
            <a:r>
              <a:rPr lang="sk-SK" sz="3600" dirty="0" err="1" smtClean="0"/>
              <a:t>He,Ne,Ar,Kr,Xe,Rn</a:t>
            </a:r>
            <a:r>
              <a:rPr lang="sk-SK" sz="3600" dirty="0" smtClean="0"/>
              <a:t>   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b="1" dirty="0" smtClean="0"/>
              <a:t>Triáda železa </a:t>
            </a:r>
            <a:r>
              <a:rPr lang="sk-SK" dirty="0" smtClean="0"/>
              <a:t>– Fe, </a:t>
            </a:r>
            <a:r>
              <a:rPr lang="sk-SK" dirty="0" err="1" smtClean="0"/>
              <a:t>Co</a:t>
            </a:r>
            <a:r>
              <a:rPr lang="sk-SK" dirty="0" smtClean="0"/>
              <a:t>, Ni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b="1" dirty="0" smtClean="0"/>
              <a:t>Triáda ľahkých platinových kovov</a:t>
            </a:r>
            <a:r>
              <a:rPr lang="sk-SK" dirty="0" smtClean="0"/>
              <a:t> –</a:t>
            </a:r>
          </a:p>
          <a:p>
            <a:pPr>
              <a:buNone/>
            </a:pPr>
            <a:r>
              <a:rPr lang="sk-SK" dirty="0" smtClean="0"/>
              <a:t>  </a:t>
            </a:r>
            <a:r>
              <a:rPr lang="sk-SK" dirty="0" err="1" smtClean="0"/>
              <a:t>ruténium-Ru</a:t>
            </a:r>
            <a:r>
              <a:rPr lang="sk-SK" dirty="0" smtClean="0"/>
              <a:t>, </a:t>
            </a:r>
            <a:r>
              <a:rPr lang="sk-SK" dirty="0" err="1" smtClean="0"/>
              <a:t>ródium</a:t>
            </a:r>
            <a:r>
              <a:rPr lang="sk-SK" dirty="0" smtClean="0"/>
              <a:t> - </a:t>
            </a:r>
            <a:r>
              <a:rPr lang="sk-SK" dirty="0" err="1" smtClean="0"/>
              <a:t>Rh</a:t>
            </a:r>
            <a:r>
              <a:rPr lang="sk-SK" dirty="0" smtClean="0"/>
              <a:t>, paládium – </a:t>
            </a:r>
            <a:r>
              <a:rPr lang="sk-SK" dirty="0" err="1" smtClean="0"/>
              <a:t>Pd</a:t>
            </a: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r>
              <a:rPr lang="sk-SK" b="1" dirty="0" smtClean="0"/>
              <a:t>Triáda ťažkých platinových kovov –</a:t>
            </a:r>
          </a:p>
          <a:p>
            <a:pPr marL="0" indent="0">
              <a:buNone/>
            </a:pPr>
            <a:r>
              <a:rPr lang="sk-SK" dirty="0" smtClean="0"/>
              <a:t>    osmium – Os, irídium – </a:t>
            </a:r>
            <a:r>
              <a:rPr lang="sk-SK" dirty="0" err="1" smtClean="0"/>
              <a:t>Ir</a:t>
            </a:r>
            <a:r>
              <a:rPr lang="sk-SK" dirty="0" smtClean="0"/>
              <a:t>, platina - </a:t>
            </a:r>
            <a:r>
              <a:rPr lang="sk-SK" dirty="0" err="1" smtClean="0"/>
              <a:t>Pt</a:t>
            </a: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xmlns="" val="157858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p1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2" descr="http://www.labo.cz/mft/img/ptall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0"/>
            <a:ext cx="7416799" cy="5562599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0" y="2743200"/>
            <a:ext cx="1017189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sk-SK" b="1" dirty="0" smtClean="0"/>
              <a:t>s prvky</a:t>
            </a:r>
          </a:p>
          <a:p>
            <a:r>
              <a:rPr lang="sk-SK" b="1" dirty="0" smtClean="0"/>
              <a:t> </a:t>
            </a:r>
            <a:r>
              <a:rPr lang="sk-SK" sz="2400" b="1" dirty="0" smtClean="0"/>
              <a:t>s</a:t>
            </a:r>
            <a:r>
              <a:rPr lang="sk-SK" sz="2400" b="1" baseline="30000" dirty="0" smtClean="0"/>
              <a:t>1</a:t>
            </a:r>
            <a:r>
              <a:rPr lang="sk-SK" sz="2400" b="1" dirty="0" smtClean="0"/>
              <a:t>-s</a:t>
            </a:r>
            <a:r>
              <a:rPr lang="sk-SK" sz="2400" b="1" baseline="30000" dirty="0" smtClean="0"/>
              <a:t>2</a:t>
            </a:r>
            <a:endParaRPr lang="sk-SK" b="1" baseline="30000" dirty="0"/>
          </a:p>
        </p:txBody>
      </p:sp>
      <p:sp>
        <p:nvSpPr>
          <p:cNvPr id="6" name="BlokTextu 5"/>
          <p:cNvSpPr txBox="1"/>
          <p:nvPr/>
        </p:nvSpPr>
        <p:spPr>
          <a:xfrm>
            <a:off x="990600" y="0"/>
            <a:ext cx="39145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s1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1371600" y="0"/>
            <a:ext cx="39145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s2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5867400" y="685800"/>
            <a:ext cx="42351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p1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6248400" y="685800"/>
            <a:ext cx="4572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p2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6705600" y="685800"/>
            <a:ext cx="42351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p3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7086600" y="685800"/>
            <a:ext cx="5334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p4</a:t>
            </a:r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7543800" y="685800"/>
            <a:ext cx="42351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p5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7924800" y="152400"/>
            <a:ext cx="4572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p6</a:t>
            </a:r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6477000" y="4114800"/>
            <a:ext cx="1563890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000" b="1" dirty="0" smtClean="0"/>
              <a:t>p prvky p</a:t>
            </a:r>
            <a:r>
              <a:rPr lang="sk-SK" sz="2000" b="1" baseline="30000" dirty="0" smtClean="0"/>
              <a:t>1</a:t>
            </a:r>
            <a:r>
              <a:rPr lang="sk-SK" sz="2000" b="1" dirty="0" smtClean="0"/>
              <a:t>-p</a:t>
            </a:r>
            <a:r>
              <a:rPr lang="sk-SK" sz="2000" b="1" baseline="30000" dirty="0" smtClean="0"/>
              <a:t>6</a:t>
            </a:r>
            <a:endParaRPr lang="sk-SK" sz="2000" b="1" baseline="30000" dirty="0"/>
          </a:p>
        </p:txBody>
      </p:sp>
      <p:sp>
        <p:nvSpPr>
          <p:cNvPr id="15" name="Pravá zložená zátvorka 14"/>
          <p:cNvSpPr/>
          <p:nvPr/>
        </p:nvSpPr>
        <p:spPr>
          <a:xfrm rot="5400000">
            <a:off x="6939904" y="2889896"/>
            <a:ext cx="525685" cy="20610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Pravá zložená zátvorka 15"/>
          <p:cNvSpPr/>
          <p:nvPr/>
        </p:nvSpPr>
        <p:spPr>
          <a:xfrm rot="5400000">
            <a:off x="4806304" y="3499496"/>
            <a:ext cx="525685" cy="4956694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4191000" y="6324600"/>
            <a:ext cx="1791554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sk-SK" sz="2400" b="1" dirty="0" err="1" smtClean="0"/>
              <a:t>f-prvky</a:t>
            </a:r>
            <a:r>
              <a:rPr lang="sk-SK" sz="2400" b="1" dirty="0" smtClean="0"/>
              <a:t> f</a:t>
            </a:r>
            <a:r>
              <a:rPr lang="sk-SK" sz="2400" b="1" baseline="30000" dirty="0" smtClean="0"/>
              <a:t>1</a:t>
            </a:r>
            <a:r>
              <a:rPr lang="sk-SK" sz="2400" b="1" dirty="0" smtClean="0"/>
              <a:t>-f</a:t>
            </a:r>
            <a:r>
              <a:rPr lang="sk-SK" sz="2400" b="1" baseline="30000" dirty="0" smtClean="0"/>
              <a:t>14</a:t>
            </a:r>
            <a:endParaRPr lang="sk-SK" sz="2400" b="1" baseline="30000" dirty="0"/>
          </a:p>
        </p:txBody>
      </p:sp>
      <p:sp>
        <p:nvSpPr>
          <p:cNvPr id="18" name="BlokTextu 17"/>
          <p:cNvSpPr txBox="1"/>
          <p:nvPr/>
        </p:nvSpPr>
        <p:spPr>
          <a:xfrm>
            <a:off x="2209800" y="1752600"/>
            <a:ext cx="1676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b="1" dirty="0" err="1" smtClean="0"/>
              <a:t>d-prvky</a:t>
            </a:r>
            <a:r>
              <a:rPr lang="sk-SK" b="1" dirty="0" smtClean="0"/>
              <a:t> d</a:t>
            </a:r>
            <a:r>
              <a:rPr lang="sk-SK" b="1" baseline="30000" dirty="0" smtClean="0"/>
              <a:t>1</a:t>
            </a:r>
            <a:r>
              <a:rPr lang="sk-SK" b="1" dirty="0" smtClean="0"/>
              <a:t>-d</a:t>
            </a:r>
            <a:r>
              <a:rPr lang="sk-SK" b="1" baseline="30000" dirty="0" smtClean="0"/>
              <a:t>10</a:t>
            </a:r>
            <a:endParaRPr lang="sk-SK" b="1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05400"/>
            <a:ext cx="8229600" cy="1143000"/>
          </a:xfrm>
          <a:solidFill>
            <a:srgbClr val="FF0000"/>
          </a:solidFill>
        </p:spPr>
        <p:txBody>
          <a:bodyPr/>
          <a:lstStyle/>
          <a:p>
            <a:r>
              <a:rPr lang="sk-SK" dirty="0" err="1" smtClean="0">
                <a:solidFill>
                  <a:srgbClr val="FFFF00"/>
                </a:solidFill>
              </a:rPr>
              <a:t>s-s</a:t>
            </a:r>
            <a:r>
              <a:rPr lang="sk-SK" dirty="0" smtClean="0">
                <a:solidFill>
                  <a:srgbClr val="FFFF00"/>
                </a:solidFill>
              </a:rPr>
              <a:t>     </a:t>
            </a:r>
            <a:r>
              <a:rPr lang="sk-SK" dirty="0" err="1" smtClean="0">
                <a:solidFill>
                  <a:srgbClr val="FFFF00"/>
                </a:solidFill>
              </a:rPr>
              <a:t>p-s,p</a:t>
            </a:r>
            <a:r>
              <a:rPr lang="sk-SK" dirty="0" smtClean="0">
                <a:solidFill>
                  <a:srgbClr val="FFFF00"/>
                </a:solidFill>
              </a:rPr>
              <a:t>     </a:t>
            </a:r>
            <a:r>
              <a:rPr lang="sk-SK" dirty="0" err="1" smtClean="0">
                <a:solidFill>
                  <a:srgbClr val="FFFF00"/>
                </a:solidFill>
              </a:rPr>
              <a:t>d-s,d</a:t>
            </a:r>
            <a:r>
              <a:rPr lang="sk-SK" dirty="0" smtClean="0">
                <a:solidFill>
                  <a:srgbClr val="FFFF00"/>
                </a:solidFill>
              </a:rPr>
              <a:t>     </a:t>
            </a:r>
            <a:r>
              <a:rPr lang="sk-SK" dirty="0" err="1" smtClean="0">
                <a:solidFill>
                  <a:srgbClr val="FFFF00"/>
                </a:solidFill>
              </a:rPr>
              <a:t>f-s,d,f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464820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dirty="0" err="1" smtClean="0"/>
              <a:t>s-prvky</a:t>
            </a:r>
            <a:r>
              <a:rPr lang="sk-SK" dirty="0" smtClean="0"/>
              <a:t> majú valenčné elektróny len v </a:t>
            </a:r>
            <a:r>
              <a:rPr lang="sk-SK" dirty="0" err="1" smtClean="0"/>
              <a:t>orbitáloch</a:t>
            </a:r>
            <a:r>
              <a:rPr lang="sk-SK" dirty="0" smtClean="0"/>
              <a:t> s</a:t>
            </a:r>
          </a:p>
          <a:p>
            <a:r>
              <a:rPr lang="sk-SK" dirty="0" err="1" smtClean="0"/>
              <a:t>p-prvky</a:t>
            </a:r>
            <a:r>
              <a:rPr lang="sk-SK" dirty="0" smtClean="0"/>
              <a:t> majú valenčné elektróny v </a:t>
            </a:r>
            <a:r>
              <a:rPr lang="sk-SK" dirty="0" err="1" smtClean="0"/>
              <a:t>orbitáloch</a:t>
            </a:r>
            <a:r>
              <a:rPr lang="sk-SK" dirty="0" smtClean="0"/>
              <a:t> s a p</a:t>
            </a:r>
          </a:p>
          <a:p>
            <a:r>
              <a:rPr lang="sk-SK" dirty="0" err="1" smtClean="0"/>
              <a:t>d-prvky</a:t>
            </a:r>
            <a:r>
              <a:rPr lang="sk-SK" dirty="0" smtClean="0"/>
              <a:t> majú valenčné elektróny v </a:t>
            </a:r>
            <a:r>
              <a:rPr lang="sk-SK" dirty="0" err="1" smtClean="0"/>
              <a:t>orbitáloch</a:t>
            </a:r>
            <a:r>
              <a:rPr lang="sk-SK" dirty="0" smtClean="0"/>
              <a:t> s a d</a:t>
            </a:r>
          </a:p>
          <a:p>
            <a:r>
              <a:rPr lang="sk-SK" dirty="0" err="1" smtClean="0"/>
              <a:t>f-prvky</a:t>
            </a:r>
            <a:r>
              <a:rPr lang="sk-SK" dirty="0" smtClean="0"/>
              <a:t> majú valenčné elektróny v </a:t>
            </a:r>
            <a:r>
              <a:rPr lang="sk-SK" dirty="0" err="1" smtClean="0"/>
              <a:t>orbitáloch</a:t>
            </a:r>
            <a:r>
              <a:rPr lang="sk-SK" dirty="0" smtClean="0"/>
              <a:t> </a:t>
            </a:r>
            <a:r>
              <a:rPr lang="sk-SK" dirty="0" err="1" smtClean="0"/>
              <a:t>s,d</a:t>
            </a:r>
            <a:r>
              <a:rPr lang="sk-SK" dirty="0" smtClean="0"/>
              <a:t> a f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28796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sz="4800" u="sng" dirty="0" smtClean="0"/>
              <a:t>s</a:t>
            </a:r>
            <a:r>
              <a:rPr lang="sk-SK" sz="4800" dirty="0" smtClean="0"/>
              <a:t> a </a:t>
            </a:r>
            <a:r>
              <a:rPr lang="sk-SK" sz="4800" u="sng" dirty="0" err="1" smtClean="0"/>
              <a:t>p-</a:t>
            </a:r>
            <a:r>
              <a:rPr lang="sk-SK" sz="4800" dirty="0" err="1" smtClean="0"/>
              <a:t>prvky</a:t>
            </a:r>
            <a:r>
              <a:rPr lang="sk-SK" sz="4800" dirty="0" smtClean="0"/>
              <a:t> voláme </a:t>
            </a:r>
            <a:r>
              <a:rPr lang="sk-SK" sz="4800" i="1" dirty="0" smtClean="0">
                <a:solidFill>
                  <a:schemeClr val="accent2"/>
                </a:solidFill>
              </a:rPr>
              <a:t>neprechodné prvky</a:t>
            </a:r>
          </a:p>
          <a:p>
            <a:r>
              <a:rPr lang="sk-SK" sz="4800" u="sng" dirty="0" err="1" smtClean="0"/>
              <a:t>d</a:t>
            </a:r>
            <a:r>
              <a:rPr lang="sk-SK" sz="4800" dirty="0" err="1" smtClean="0"/>
              <a:t>-prvky</a:t>
            </a:r>
            <a:r>
              <a:rPr lang="sk-SK" sz="4800" dirty="0" smtClean="0"/>
              <a:t> voláme </a:t>
            </a:r>
            <a:r>
              <a:rPr lang="sk-SK" sz="4800" i="1" dirty="0" smtClean="0">
                <a:solidFill>
                  <a:schemeClr val="accent4">
                    <a:lumMod val="75000"/>
                  </a:schemeClr>
                </a:solidFill>
              </a:rPr>
              <a:t>prechodné prvky</a:t>
            </a:r>
          </a:p>
          <a:p>
            <a:r>
              <a:rPr lang="sk-SK" sz="4800" u="sng" dirty="0" err="1" smtClean="0"/>
              <a:t>f</a:t>
            </a:r>
            <a:r>
              <a:rPr lang="sk-SK" sz="4800" dirty="0" err="1" smtClean="0"/>
              <a:t>-prvky</a:t>
            </a:r>
            <a:r>
              <a:rPr lang="sk-SK" sz="4800" dirty="0" smtClean="0"/>
              <a:t> voláme </a:t>
            </a:r>
            <a:r>
              <a:rPr lang="sk-SK" sz="4800" i="1" dirty="0" smtClean="0">
                <a:solidFill>
                  <a:schemeClr val="tx2">
                    <a:lumMod val="75000"/>
                  </a:schemeClr>
                </a:solidFill>
              </a:rPr>
              <a:t>vnútorne prechodné prvky</a:t>
            </a:r>
            <a:endParaRPr lang="sk-SK" sz="480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Opakovanie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Všeobecný zápis elektrónovej konfigurácie:</a:t>
            </a:r>
          </a:p>
          <a:p>
            <a:pPr>
              <a:buNone/>
            </a:pPr>
            <a:r>
              <a:rPr lang="sk-SK" dirty="0" smtClean="0"/>
              <a:t> </a:t>
            </a: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1524000" y="2590800"/>
          <a:ext cx="60960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36068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prvky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 všeobecný</a:t>
                      </a:r>
                      <a:r>
                        <a:rPr lang="sk-SK" baseline="0" dirty="0" smtClean="0"/>
                        <a:t> vzorec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s</a:t>
                      </a:r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4400" dirty="0" smtClean="0"/>
                        <a:t>ns</a:t>
                      </a:r>
                      <a:r>
                        <a:rPr lang="sk-SK" sz="4400" strike="noStrike" baseline="30000" dirty="0" smtClean="0"/>
                        <a:t>1-2</a:t>
                      </a:r>
                      <a:endParaRPr lang="sk-SK" sz="4400" strike="noStrike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p</a:t>
                      </a:r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4400" dirty="0" smtClean="0"/>
                        <a:t>ns</a:t>
                      </a:r>
                      <a:r>
                        <a:rPr lang="sk-SK" sz="4400" strike="noStrike" baseline="30000" dirty="0" smtClean="0"/>
                        <a:t>2</a:t>
                      </a:r>
                      <a:r>
                        <a:rPr lang="sk-SK" sz="4400" dirty="0" smtClean="0"/>
                        <a:t>np</a:t>
                      </a:r>
                      <a:r>
                        <a:rPr lang="sk-SK" sz="4400" strike="noStrike" baseline="30000" dirty="0" smtClean="0"/>
                        <a:t>1-6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z="3200" dirty="0" smtClean="0"/>
                        <a:t>d</a:t>
                      </a:r>
                      <a:endParaRPr lang="sk-S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4400" dirty="0" smtClean="0"/>
                        <a:t>ns</a:t>
                      </a:r>
                      <a:r>
                        <a:rPr lang="sk-SK" sz="4400" strike="noStrike" baseline="30000" dirty="0" smtClean="0"/>
                        <a:t>0-2</a:t>
                      </a:r>
                      <a:r>
                        <a:rPr lang="sk-SK" sz="4400" dirty="0" smtClean="0"/>
                        <a:t>(n-1)d</a:t>
                      </a:r>
                      <a:r>
                        <a:rPr lang="sk-SK" sz="4400" strike="noStrike" baseline="30000" dirty="0" smtClean="0"/>
                        <a:t>1-10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1143000" y="55626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n – číslo periódy, v ktorej sa prvok nachádza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Zaujímavosti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chemeClr val="tx2">
              <a:lumMod val="75000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sk-SK" sz="6000" dirty="0" smtClean="0">
                <a:solidFill>
                  <a:schemeClr val="bg1"/>
                </a:solidFill>
              </a:rPr>
              <a:t>112 prvkov má pomenovanie</a:t>
            </a:r>
          </a:p>
          <a:p>
            <a:r>
              <a:rPr lang="sk-SK" sz="6000" dirty="0" smtClean="0">
                <a:solidFill>
                  <a:schemeClr val="bg1"/>
                </a:solidFill>
              </a:rPr>
              <a:t>Najvyššie známe číslo prvku je 118</a:t>
            </a:r>
          </a:p>
          <a:p>
            <a:r>
              <a:rPr lang="sk-SK" sz="6000" dirty="0" smtClean="0">
                <a:solidFill>
                  <a:schemeClr val="bg1"/>
                </a:solidFill>
              </a:rPr>
              <a:t>Prvok s číslom 117 nebol ešte objavený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800" dirty="0" smtClean="0"/>
              <a:t>Určte názov prvku, ak viete že jeho protónové číslo je 12. Aká je jeho elektrónová konfigurácia?</a:t>
            </a:r>
            <a:endParaRPr lang="sk-SK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rgbClr val="FFFFCC"/>
          </a:solidFill>
        </p:spPr>
        <p:txBody>
          <a:bodyPr/>
          <a:lstStyle/>
          <a:p>
            <a:r>
              <a:rPr lang="sk-SK" dirty="0" smtClean="0"/>
              <a:t>Pokračujeme...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28800"/>
            <a:ext cx="8382000" cy="4525963"/>
          </a:xfrm>
        </p:spPr>
        <p:txBody>
          <a:bodyPr/>
          <a:lstStyle/>
          <a:p>
            <a:r>
              <a:rPr lang="sk-SK" dirty="0" smtClean="0"/>
              <a:t>Akú elektrónovú konfiguráciu bude mať olovo?</a:t>
            </a:r>
          </a:p>
          <a:p>
            <a:r>
              <a:rPr lang="sk-SK" dirty="0" smtClean="0"/>
              <a:t>Akú </a:t>
            </a:r>
            <a:r>
              <a:rPr lang="sk-SK" dirty="0" err="1" smtClean="0"/>
              <a:t>elektrrónovú</a:t>
            </a:r>
            <a:r>
              <a:rPr lang="sk-SK" dirty="0" smtClean="0"/>
              <a:t> konfiguráciu bude mať hliník?</a:t>
            </a:r>
          </a:p>
          <a:p>
            <a:r>
              <a:rPr lang="sk-SK" dirty="0" smtClean="0"/>
              <a:t>Akú elektrónovú konfiguráciu bude mať vápnik?</a:t>
            </a:r>
          </a:p>
          <a:p>
            <a:r>
              <a:rPr lang="sk-SK" dirty="0" smtClean="0"/>
              <a:t>Akú elektrónovú konfiguráciu bude mať </a:t>
            </a:r>
            <a:r>
              <a:rPr lang="sk-SK" dirty="0" err="1" smtClean="0"/>
              <a:t>He</a:t>
            </a:r>
            <a:r>
              <a:rPr lang="sk-SK" dirty="0" smtClean="0"/>
              <a:t>?</a:t>
            </a:r>
          </a:p>
          <a:p>
            <a:r>
              <a:rPr lang="sk-SK" dirty="0" smtClean="0"/>
              <a:t>Akú elektrónovú konfiguráciu bude mať </a:t>
            </a:r>
            <a:r>
              <a:rPr lang="sk-SK" dirty="0" err="1" smtClean="0"/>
              <a:t>Xe</a:t>
            </a:r>
            <a:r>
              <a:rPr lang="sk-SK" dirty="0" smtClean="0"/>
              <a:t>?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dirty="0" smtClean="0"/>
              <a:t>Periodicita vlastností prvkov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2530" name="Picture 2" descr="http://gynome.nmnm.cz/board/pic/0a000001-c6a6-d5b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4724400" cy="3543303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6172200" y="2057400"/>
            <a:ext cx="381000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6172200" y="3124200"/>
            <a:ext cx="381000" cy="609600"/>
          </a:xfrm>
          <a:prstGeom prst="rect">
            <a:avLst/>
          </a:prstGeom>
          <a:solidFill>
            <a:srgbClr val="D28A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6172200" y="4191000"/>
            <a:ext cx="381000" cy="609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6781800" y="3200400"/>
            <a:ext cx="208236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 err="1" smtClean="0"/>
              <a:t>polokovy=metaloidy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6781800" y="2286000"/>
            <a:ext cx="6116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kovy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6858000" y="4419600"/>
            <a:ext cx="8488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nekovy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1371600" y="6248400"/>
            <a:ext cx="70133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Kovové vlastnosti  zľava doprava klesajú, v skupinách zora dolu narastajú.</a:t>
            </a:r>
            <a:endParaRPr lang="sk-SK" dirty="0"/>
          </a:p>
        </p:txBody>
      </p:sp>
      <p:sp>
        <p:nvSpPr>
          <p:cNvPr id="12" name="Šípka doprava 11"/>
          <p:cNvSpPr/>
          <p:nvPr/>
        </p:nvSpPr>
        <p:spPr>
          <a:xfrm>
            <a:off x="1676400" y="5257800"/>
            <a:ext cx="2819400" cy="6858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pokles kovových vlastností</a:t>
            </a:r>
            <a:endParaRPr lang="sk-SK" dirty="0"/>
          </a:p>
        </p:txBody>
      </p:sp>
      <p:sp>
        <p:nvSpPr>
          <p:cNvPr id="13" name="Šípka doprava 12"/>
          <p:cNvSpPr/>
          <p:nvPr/>
        </p:nvSpPr>
        <p:spPr>
          <a:xfrm rot="5400000">
            <a:off x="-1219200" y="3124200"/>
            <a:ext cx="3352800" cy="457200"/>
          </a:xfrm>
          <a:prstGeom prst="rightArrow">
            <a:avLst>
              <a:gd name="adj1" fmla="val 91025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Nárast kovových vlastností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Periodická tabuľka prvkov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tabelárne zobrazenie chemických prvkov do systému, ktoré sa riadi periodickým zákonom</a:t>
            </a:r>
          </a:p>
          <a:p>
            <a:endParaRPr lang="sk-SK" dirty="0" smtClean="0"/>
          </a:p>
          <a:p>
            <a:r>
              <a:rPr lang="sk-SK" dirty="0" smtClean="0"/>
              <a:t>1.snahy o usporiadanie prvkov uskutočnil zakladateľ vedeckej chémie = </a:t>
            </a:r>
            <a:r>
              <a:rPr lang="sk-SK" dirty="0" err="1" smtClean="0"/>
              <a:t>Lavoisier</a:t>
            </a:r>
            <a:endParaRPr lang="sk-SK" dirty="0" smtClean="0"/>
          </a:p>
          <a:p>
            <a:r>
              <a:rPr lang="sk-SK" dirty="0" smtClean="0"/>
              <a:t>Ďalší – D</a:t>
            </a:r>
            <a:r>
              <a:rPr lang="hu-HU" dirty="0" smtClean="0"/>
              <a:t>ő</a:t>
            </a:r>
            <a:r>
              <a:rPr lang="sk-SK" dirty="0" err="1" smtClean="0"/>
              <a:t>bereiner</a:t>
            </a:r>
            <a:r>
              <a:rPr lang="sk-SK" dirty="0" smtClean="0"/>
              <a:t>, </a:t>
            </a:r>
            <a:r>
              <a:rPr lang="sk-SK" dirty="0" err="1" smtClean="0"/>
              <a:t>Newlands</a:t>
            </a:r>
            <a:r>
              <a:rPr lang="sk-SK" dirty="0" smtClean="0"/>
              <a:t>, </a:t>
            </a:r>
            <a:r>
              <a:rPr lang="sk-SK" dirty="0" err="1" smtClean="0"/>
              <a:t>Meyer</a:t>
            </a:r>
            <a:endParaRPr lang="sk-SK" dirty="0" smtClean="0"/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sk-SK" dirty="0" err="1" smtClean="0"/>
              <a:t>Elektronegativita</a:t>
            </a:r>
            <a:r>
              <a:rPr lang="sk-SK" dirty="0" smtClean="0"/>
              <a:t> </a:t>
            </a:r>
            <a:br>
              <a:rPr lang="sk-SK" dirty="0" smtClean="0"/>
            </a:br>
            <a:r>
              <a:rPr lang="sk-SK" dirty="0" smtClean="0"/>
              <a:t>= schopnosť priťahovať väzbové elektróny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>
            <a:normAutofit fontScale="85000" lnSpcReduction="20000"/>
          </a:bodyPr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najvyššiu </a:t>
            </a:r>
            <a:r>
              <a:rPr lang="sk-SK" dirty="0" err="1" smtClean="0"/>
              <a:t>elneg</a:t>
            </a:r>
            <a:r>
              <a:rPr lang="sk-SK" dirty="0" smtClean="0"/>
              <a:t>. má fluór  F=4</a:t>
            </a:r>
          </a:p>
          <a:p>
            <a:r>
              <a:rPr lang="sk-SK" dirty="0" smtClean="0"/>
              <a:t>najmenšiu </a:t>
            </a:r>
            <a:r>
              <a:rPr lang="sk-SK" dirty="0" err="1" smtClean="0"/>
              <a:t>elneg</a:t>
            </a:r>
            <a:r>
              <a:rPr lang="sk-SK" dirty="0" smtClean="0"/>
              <a:t>. majú alkalické kovy</a:t>
            </a:r>
          </a:p>
          <a:p>
            <a:r>
              <a:rPr lang="sk-SK" dirty="0" smtClean="0"/>
              <a:t>Platí:  ELNEGATIVITA rastie v PTP diagonálne smerom z ľavého dolného rohu k pravému hornému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30722" name="Picture 2" descr="PTP (elektronegativita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371600"/>
            <a:ext cx="3429000" cy="2571752"/>
          </a:xfrm>
          <a:prstGeom prst="rect">
            <a:avLst/>
          </a:prstGeom>
          <a:noFill/>
        </p:spPr>
      </p:pic>
      <p:sp>
        <p:nvSpPr>
          <p:cNvPr id="5" name="Šípka doprava 4"/>
          <p:cNvSpPr/>
          <p:nvPr/>
        </p:nvSpPr>
        <p:spPr>
          <a:xfrm>
            <a:off x="3048000" y="3886200"/>
            <a:ext cx="3124200" cy="12192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Nárast </a:t>
            </a:r>
            <a:r>
              <a:rPr lang="sk-SK" dirty="0" err="1" smtClean="0"/>
              <a:t>elektronegativity</a:t>
            </a:r>
            <a:endParaRPr lang="sk-SK" dirty="0"/>
          </a:p>
        </p:txBody>
      </p:sp>
      <p:sp>
        <p:nvSpPr>
          <p:cNvPr id="6" name="Šípka doprava 5"/>
          <p:cNvSpPr/>
          <p:nvPr/>
        </p:nvSpPr>
        <p:spPr>
          <a:xfrm rot="5400000">
            <a:off x="381000" y="2667000"/>
            <a:ext cx="3810000" cy="7620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Pokles </a:t>
            </a:r>
            <a:r>
              <a:rPr lang="sk-SK" dirty="0" err="1" smtClean="0"/>
              <a:t>elektronegativity</a:t>
            </a:r>
            <a:endParaRPr lang="sk-SK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Periodicita atómových polomerov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1600200" y="4876800"/>
            <a:ext cx="3124200" cy="12192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pokles atómových polomerov</a:t>
            </a:r>
            <a:endParaRPr lang="sk-SK" dirty="0"/>
          </a:p>
        </p:txBody>
      </p:sp>
      <p:sp>
        <p:nvSpPr>
          <p:cNvPr id="5" name="Šípka doprava 4"/>
          <p:cNvSpPr/>
          <p:nvPr/>
        </p:nvSpPr>
        <p:spPr>
          <a:xfrm rot="5400000">
            <a:off x="-685800" y="3048000"/>
            <a:ext cx="3352800" cy="7620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Nárast atómových polomerov</a:t>
            </a:r>
            <a:endParaRPr lang="sk-SK" dirty="0"/>
          </a:p>
        </p:txBody>
      </p:sp>
      <p:pic>
        <p:nvPicPr>
          <p:cNvPr id="21506" name="Picture 2" descr="PTP (kovalentní poloměr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76400"/>
            <a:ext cx="4343400" cy="3257553"/>
          </a:xfrm>
          <a:prstGeom prst="rect">
            <a:avLst/>
          </a:prstGeom>
          <a:noFill/>
        </p:spPr>
      </p:pic>
      <p:sp>
        <p:nvSpPr>
          <p:cNvPr id="8" name="Ovál 7"/>
          <p:cNvSpPr/>
          <p:nvPr/>
        </p:nvSpPr>
        <p:spPr>
          <a:xfrm>
            <a:off x="5943600" y="4267200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Rb</a:t>
            </a:r>
            <a:endParaRPr lang="sk-SK" dirty="0"/>
          </a:p>
        </p:txBody>
      </p:sp>
      <p:sp>
        <p:nvSpPr>
          <p:cNvPr id="9" name="Ovál 8"/>
          <p:cNvSpPr/>
          <p:nvPr/>
        </p:nvSpPr>
        <p:spPr>
          <a:xfrm>
            <a:off x="6019800" y="3352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K</a:t>
            </a:r>
            <a:endParaRPr lang="sk-SK" dirty="0"/>
          </a:p>
        </p:txBody>
      </p:sp>
      <p:sp>
        <p:nvSpPr>
          <p:cNvPr id="10" name="Ovál 9"/>
          <p:cNvSpPr/>
          <p:nvPr/>
        </p:nvSpPr>
        <p:spPr>
          <a:xfrm>
            <a:off x="6172200" y="2438400"/>
            <a:ext cx="685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Na</a:t>
            </a:r>
            <a:endParaRPr lang="sk-SK" dirty="0"/>
          </a:p>
        </p:txBody>
      </p:sp>
      <p:sp>
        <p:nvSpPr>
          <p:cNvPr id="11" name="Ovál 10"/>
          <p:cNvSpPr/>
          <p:nvPr/>
        </p:nvSpPr>
        <p:spPr>
          <a:xfrm>
            <a:off x="6248400" y="1752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Li</a:t>
            </a:r>
            <a:endParaRPr lang="sk-SK" dirty="0"/>
          </a:p>
        </p:txBody>
      </p:sp>
      <p:sp>
        <p:nvSpPr>
          <p:cNvPr id="12" name="Ovál 11"/>
          <p:cNvSpPr/>
          <p:nvPr/>
        </p:nvSpPr>
        <p:spPr>
          <a:xfrm>
            <a:off x="6934200" y="3429000"/>
            <a:ext cx="609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Ca</a:t>
            </a:r>
            <a:endParaRPr lang="sk-SK" dirty="0"/>
          </a:p>
        </p:txBody>
      </p:sp>
      <p:sp>
        <p:nvSpPr>
          <p:cNvPr id="13" name="Ovál 12"/>
          <p:cNvSpPr/>
          <p:nvPr/>
        </p:nvSpPr>
        <p:spPr>
          <a:xfrm>
            <a:off x="5867400" y="5334000"/>
            <a:ext cx="14478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Cs</a:t>
            </a:r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0" y="6211669"/>
            <a:ext cx="58674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Pozn.: v menších atómoch sú elektróny priťahované k jadru viac</a:t>
            </a:r>
            <a:endParaRPr lang="sk-SK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sk-SK" dirty="0" smtClean="0"/>
              <a:t>Ióny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sk-SK" b="1" u="sng" dirty="0" smtClean="0">
                <a:solidFill>
                  <a:srgbClr val="FFC000"/>
                </a:solidFill>
              </a:rPr>
              <a:t>Katión</a:t>
            </a:r>
            <a:r>
              <a:rPr lang="sk-SK" b="1" u="sng" dirty="0" smtClean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vzniká odovzdaním e</a:t>
            </a:r>
            <a:r>
              <a:rPr lang="sk-SK" sz="3600" baseline="30000" dirty="0" smtClean="0">
                <a:solidFill>
                  <a:srgbClr val="FF0000"/>
                </a:solidFill>
              </a:rPr>
              <a:t>-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  a je menší ako pôvodný atóm (p</a:t>
            </a:r>
            <a:r>
              <a:rPr lang="sk-SK" baseline="30000" dirty="0" smtClean="0">
                <a:solidFill>
                  <a:srgbClr val="FF0000"/>
                </a:solidFill>
              </a:rPr>
              <a:t>+</a:t>
            </a:r>
            <a:r>
              <a:rPr lang="sk-SK" dirty="0" smtClean="0">
                <a:solidFill>
                  <a:srgbClr val="FF0000"/>
                </a:solidFill>
              </a:rPr>
              <a:t>&gt;e</a:t>
            </a:r>
            <a:r>
              <a:rPr lang="sk-SK" baseline="30000" dirty="0" smtClean="0">
                <a:solidFill>
                  <a:srgbClr val="FF0000"/>
                </a:solidFill>
              </a:rPr>
              <a:t>-</a:t>
            </a:r>
            <a:r>
              <a:rPr lang="sk-SK" dirty="0" smtClean="0">
                <a:solidFill>
                  <a:srgbClr val="FF0000"/>
                </a:solidFill>
              </a:rPr>
              <a:t>)</a:t>
            </a:r>
          </a:p>
          <a:p>
            <a:r>
              <a:rPr lang="sk-SK" b="1" u="sng" dirty="0" smtClean="0">
                <a:solidFill>
                  <a:srgbClr val="FFFF00"/>
                </a:solidFill>
              </a:rPr>
              <a:t>Anión</a:t>
            </a:r>
            <a:r>
              <a:rPr lang="sk-SK" dirty="0" smtClean="0">
                <a:solidFill>
                  <a:srgbClr val="FF0000"/>
                </a:solidFill>
              </a:rPr>
              <a:t> vzniká prijatím e</a:t>
            </a:r>
            <a:r>
              <a:rPr lang="sk-SK" sz="3600" baseline="30000" dirty="0" smtClean="0">
                <a:solidFill>
                  <a:srgbClr val="FF0000"/>
                </a:solidFill>
              </a:rPr>
              <a:t>-</a:t>
            </a:r>
            <a:endParaRPr lang="sk-SK" baseline="30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sk-SK" dirty="0" smtClean="0">
                <a:solidFill>
                  <a:srgbClr val="FF0000"/>
                </a:solidFill>
              </a:rPr>
              <a:t>  a je väčší ako pôvodný atóm (p</a:t>
            </a:r>
            <a:r>
              <a:rPr lang="sk-SK" baseline="30000" dirty="0" smtClean="0">
                <a:solidFill>
                  <a:srgbClr val="FF0000"/>
                </a:solidFill>
              </a:rPr>
              <a:t>+</a:t>
            </a:r>
            <a:r>
              <a:rPr lang="sk-SK" dirty="0" smtClean="0">
                <a:solidFill>
                  <a:srgbClr val="FF0000"/>
                </a:solidFill>
              </a:rPr>
              <a:t>&lt;e</a:t>
            </a:r>
            <a:r>
              <a:rPr lang="sk-SK" sz="3600" baseline="30000" dirty="0" smtClean="0">
                <a:solidFill>
                  <a:srgbClr val="FF0000"/>
                </a:solidFill>
              </a:rPr>
              <a:t>-</a:t>
            </a:r>
            <a:r>
              <a:rPr lang="sk-SK" sz="3600" dirty="0" smtClean="0">
                <a:solidFill>
                  <a:srgbClr val="FF0000"/>
                </a:solidFill>
              </a:rPr>
              <a:t>)</a:t>
            </a:r>
            <a:endParaRPr lang="sk-SK" dirty="0" smtClean="0">
              <a:solidFill>
                <a:srgbClr val="FF0000"/>
              </a:solidFill>
            </a:endParaRPr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3429000" y="4876800"/>
            <a:ext cx="914400" cy="838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F</a:t>
            </a:r>
            <a:endParaRPr lang="sk-SK" sz="2800" b="1" dirty="0">
              <a:solidFill>
                <a:schemeClr val="tx1"/>
              </a:solidFill>
            </a:endParaRPr>
          </a:p>
        </p:txBody>
      </p:sp>
      <p:sp>
        <p:nvSpPr>
          <p:cNvPr id="5" name="Ovál 4"/>
          <p:cNvSpPr/>
          <p:nvPr/>
        </p:nvSpPr>
        <p:spPr>
          <a:xfrm>
            <a:off x="5791200" y="4724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 smtClean="0">
                <a:solidFill>
                  <a:schemeClr val="bg1"/>
                </a:solidFill>
              </a:rPr>
              <a:t>Li</a:t>
            </a:r>
            <a:r>
              <a:rPr lang="sk-SK" b="1" baseline="30000" dirty="0" smtClean="0">
                <a:solidFill>
                  <a:schemeClr val="bg1"/>
                </a:solidFill>
              </a:rPr>
              <a:t>+</a:t>
            </a:r>
            <a:endParaRPr lang="sk-SK" b="1" baseline="30000" dirty="0">
              <a:solidFill>
                <a:schemeClr val="bg1"/>
              </a:solidFill>
            </a:endParaRPr>
          </a:p>
        </p:txBody>
      </p:sp>
      <p:sp>
        <p:nvSpPr>
          <p:cNvPr id="6" name="Ovál 5"/>
          <p:cNvSpPr/>
          <p:nvPr/>
        </p:nvSpPr>
        <p:spPr>
          <a:xfrm>
            <a:off x="609600" y="4419600"/>
            <a:ext cx="17526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 err="1" smtClean="0"/>
              <a:t>Li</a:t>
            </a:r>
            <a:endParaRPr lang="sk-SK" sz="3200" dirty="0"/>
          </a:p>
        </p:txBody>
      </p:sp>
      <p:sp>
        <p:nvSpPr>
          <p:cNvPr id="7" name="Ovál 6"/>
          <p:cNvSpPr/>
          <p:nvPr/>
        </p:nvSpPr>
        <p:spPr>
          <a:xfrm>
            <a:off x="6705600" y="4191000"/>
            <a:ext cx="1676400" cy="1828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smtClean="0">
                <a:solidFill>
                  <a:schemeClr val="tx1"/>
                </a:solidFill>
              </a:rPr>
              <a:t>F</a:t>
            </a:r>
            <a:r>
              <a:rPr lang="sk-SK" sz="3600" b="1" baseline="30000" dirty="0" smtClean="0">
                <a:solidFill>
                  <a:schemeClr val="tx1"/>
                </a:solidFill>
              </a:rPr>
              <a:t>-</a:t>
            </a:r>
            <a:endParaRPr lang="sk-SK" sz="3600" b="1" baseline="30000" dirty="0">
              <a:solidFill>
                <a:schemeClr val="tx1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2590800" y="4724400"/>
            <a:ext cx="529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+</a:t>
            </a:r>
            <a:endParaRPr lang="sk-SK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Šípka doprava 8"/>
          <p:cNvSpPr/>
          <p:nvPr/>
        </p:nvSpPr>
        <p:spPr>
          <a:xfrm>
            <a:off x="4648200" y="5105400"/>
            <a:ext cx="762000" cy="304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10" name="Ovál 9"/>
          <p:cNvSpPr/>
          <p:nvPr/>
        </p:nvSpPr>
        <p:spPr>
          <a:xfrm>
            <a:off x="6477000" y="1600200"/>
            <a:ext cx="6096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Li</a:t>
            </a:r>
            <a:r>
              <a:rPr lang="sk-SK" baseline="30000" dirty="0" smtClean="0"/>
              <a:t>+</a:t>
            </a:r>
            <a:endParaRPr lang="sk-SK" baseline="30000" dirty="0"/>
          </a:p>
        </p:txBody>
      </p:sp>
      <p:sp>
        <p:nvSpPr>
          <p:cNvPr id="11" name="Ovál 10"/>
          <p:cNvSpPr/>
          <p:nvPr/>
        </p:nvSpPr>
        <p:spPr>
          <a:xfrm>
            <a:off x="7772400" y="1219200"/>
            <a:ext cx="1066800" cy="11430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Na</a:t>
            </a:r>
            <a:endParaRPr lang="sk-SK" sz="2400" b="1" dirty="0"/>
          </a:p>
        </p:txBody>
      </p:sp>
      <p:sp>
        <p:nvSpPr>
          <p:cNvPr id="12" name="Výložka 11"/>
          <p:cNvSpPr/>
          <p:nvPr/>
        </p:nvSpPr>
        <p:spPr>
          <a:xfrm rot="10800000">
            <a:off x="7162800" y="1447800"/>
            <a:ext cx="533400" cy="762000"/>
          </a:xfrm>
          <a:prstGeom prst="chevr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3" name="Ovál 12"/>
          <p:cNvSpPr/>
          <p:nvPr/>
        </p:nvSpPr>
        <p:spPr>
          <a:xfrm>
            <a:off x="6629400" y="2971800"/>
            <a:ext cx="1066800" cy="1143000"/>
          </a:xfrm>
          <a:prstGeom prst="ellipse">
            <a:avLst/>
          </a:prstGeom>
          <a:solidFill>
            <a:srgbClr val="D28A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 smtClean="0">
                <a:solidFill>
                  <a:srgbClr val="002060"/>
                </a:solidFill>
              </a:rPr>
              <a:t>Cl</a:t>
            </a:r>
            <a:r>
              <a:rPr lang="sk-SK" sz="2400" b="1" baseline="30000" dirty="0" smtClean="0">
                <a:solidFill>
                  <a:srgbClr val="002060"/>
                </a:solidFill>
              </a:rPr>
              <a:t>-</a:t>
            </a:r>
            <a:endParaRPr lang="sk-SK" sz="2400" b="1" baseline="30000" dirty="0">
              <a:solidFill>
                <a:srgbClr val="002060"/>
              </a:solidFill>
            </a:endParaRPr>
          </a:p>
        </p:txBody>
      </p:sp>
      <p:sp>
        <p:nvSpPr>
          <p:cNvPr id="14" name="Ovál 13"/>
          <p:cNvSpPr/>
          <p:nvPr/>
        </p:nvSpPr>
        <p:spPr>
          <a:xfrm>
            <a:off x="8305800" y="3200400"/>
            <a:ext cx="533400" cy="533400"/>
          </a:xfrm>
          <a:prstGeom prst="ellipse">
            <a:avLst/>
          </a:prstGeom>
          <a:solidFill>
            <a:srgbClr val="D28A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err="1" smtClean="0">
                <a:solidFill>
                  <a:srgbClr val="002060"/>
                </a:solidFill>
              </a:rPr>
              <a:t>Cl</a:t>
            </a:r>
            <a:endParaRPr lang="sk-SK" b="1" dirty="0">
              <a:solidFill>
                <a:srgbClr val="002060"/>
              </a:solidFill>
            </a:endParaRPr>
          </a:p>
        </p:txBody>
      </p:sp>
      <p:sp>
        <p:nvSpPr>
          <p:cNvPr id="15" name="Výložka 14"/>
          <p:cNvSpPr/>
          <p:nvPr/>
        </p:nvSpPr>
        <p:spPr>
          <a:xfrm>
            <a:off x="7696200" y="3124200"/>
            <a:ext cx="533400" cy="762000"/>
          </a:xfrm>
          <a:prstGeom prst="chevr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8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sk-SK" b="1" dirty="0" smtClean="0"/>
              <a:t>Platí že:</a:t>
            </a:r>
            <a:endParaRPr lang="sk-SK" b="1" dirty="0"/>
          </a:p>
        </p:txBody>
      </p:sp>
      <p:sp>
        <p:nvSpPr>
          <p:cNvPr id="4" name="Ovál 3"/>
          <p:cNvSpPr/>
          <p:nvPr/>
        </p:nvSpPr>
        <p:spPr>
          <a:xfrm>
            <a:off x="685800" y="2057400"/>
            <a:ext cx="1981200" cy="24384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/>
              <a:t>Cr</a:t>
            </a:r>
            <a:r>
              <a:rPr lang="sk-SK" sz="4000" baseline="30000" dirty="0" smtClean="0"/>
              <a:t>2+</a:t>
            </a:r>
            <a:endParaRPr lang="sk-SK" sz="4000" baseline="30000" dirty="0"/>
          </a:p>
        </p:txBody>
      </p:sp>
      <p:sp>
        <p:nvSpPr>
          <p:cNvPr id="5" name="Ovál 4"/>
          <p:cNvSpPr/>
          <p:nvPr/>
        </p:nvSpPr>
        <p:spPr>
          <a:xfrm>
            <a:off x="3352800" y="2438400"/>
            <a:ext cx="1295400" cy="16764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Cr</a:t>
            </a:r>
            <a:r>
              <a:rPr lang="sk-SK" sz="2800" b="1" baseline="30000" dirty="0" smtClean="0"/>
              <a:t>3+</a:t>
            </a:r>
            <a:endParaRPr lang="sk-SK" sz="2800" b="1" baseline="30000" dirty="0"/>
          </a:p>
        </p:txBody>
      </p:sp>
      <p:sp>
        <p:nvSpPr>
          <p:cNvPr id="6" name="Ovál 5"/>
          <p:cNvSpPr/>
          <p:nvPr/>
        </p:nvSpPr>
        <p:spPr>
          <a:xfrm>
            <a:off x="1143000" y="4876800"/>
            <a:ext cx="12192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O</a:t>
            </a:r>
            <a:endParaRPr lang="sk-SK" sz="2800" b="1" dirty="0"/>
          </a:p>
        </p:txBody>
      </p:sp>
      <p:sp>
        <p:nvSpPr>
          <p:cNvPr id="8" name="Ovál 7"/>
          <p:cNvSpPr/>
          <p:nvPr/>
        </p:nvSpPr>
        <p:spPr>
          <a:xfrm>
            <a:off x="2971800" y="4343400"/>
            <a:ext cx="1828800" cy="205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/>
              <a:t>O</a:t>
            </a:r>
            <a:r>
              <a:rPr lang="sk-SK" sz="3200" b="1" baseline="30000" dirty="0" smtClean="0"/>
              <a:t>2-</a:t>
            </a:r>
            <a:endParaRPr lang="sk-SK" sz="3200" b="1" baseline="30000" dirty="0"/>
          </a:p>
        </p:txBody>
      </p:sp>
      <p:sp>
        <p:nvSpPr>
          <p:cNvPr id="9" name="Ovál 8"/>
          <p:cNvSpPr/>
          <p:nvPr/>
        </p:nvSpPr>
        <p:spPr>
          <a:xfrm>
            <a:off x="5181600" y="2743200"/>
            <a:ext cx="914400" cy="121920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/>
              <a:t>Cr</a:t>
            </a:r>
            <a:r>
              <a:rPr lang="sk-SK" sz="2000" b="1" baseline="30000" dirty="0" smtClean="0"/>
              <a:t>4+</a:t>
            </a:r>
            <a:endParaRPr lang="sk-SK" sz="2000" b="1" baseline="30000" dirty="0"/>
          </a:p>
        </p:txBody>
      </p:sp>
      <p:sp>
        <p:nvSpPr>
          <p:cNvPr id="10" name="Výložka 9"/>
          <p:cNvSpPr/>
          <p:nvPr/>
        </p:nvSpPr>
        <p:spPr>
          <a:xfrm>
            <a:off x="2667000" y="28956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1" name="Výložka 10"/>
          <p:cNvSpPr/>
          <p:nvPr/>
        </p:nvSpPr>
        <p:spPr>
          <a:xfrm>
            <a:off x="4648200" y="28956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2" name="Výložka 11"/>
          <p:cNvSpPr/>
          <p:nvPr/>
        </p:nvSpPr>
        <p:spPr>
          <a:xfrm rot="10800000">
            <a:off x="2514600" y="5029200"/>
            <a:ext cx="457200" cy="9144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dirty="0" smtClean="0"/>
              <a:t>Ionizačná energia I</a:t>
            </a:r>
            <a:r>
              <a:rPr lang="sk-SK" baseline="-25000" dirty="0" smtClean="0"/>
              <a:t>A</a:t>
            </a:r>
            <a:endParaRPr lang="sk-SK" baseline="-25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Miera ochoty stať sa katiónom </a:t>
            </a:r>
          </a:p>
          <a:p>
            <a:r>
              <a:rPr lang="sk-SK" dirty="0" smtClean="0"/>
              <a:t>Nízku ionizačnú energiu majú kovy </a:t>
            </a:r>
          </a:p>
          <a:p>
            <a:pPr>
              <a:buNone/>
            </a:pPr>
            <a:r>
              <a:rPr lang="sk-SK" dirty="0" smtClean="0"/>
              <a:t>– najnižšiu majú alkalické kovy</a:t>
            </a:r>
          </a:p>
          <a:p>
            <a:r>
              <a:rPr lang="sk-SK" dirty="0" smtClean="0"/>
              <a:t>Veľkú ionizačnú energiu majú nekovy  </a:t>
            </a:r>
          </a:p>
          <a:p>
            <a:pPr>
              <a:buNone/>
            </a:pPr>
            <a:r>
              <a:rPr lang="sk-SK" dirty="0" smtClean="0"/>
              <a:t>Dôvod:</a:t>
            </a:r>
          </a:p>
          <a:p>
            <a:endParaRPr lang="sk-SK" dirty="0" smtClean="0"/>
          </a:p>
          <a:p>
            <a:r>
              <a:rPr lang="sk-SK" dirty="0" smtClean="0"/>
              <a:t>Ionizačná energia </a:t>
            </a:r>
            <a:r>
              <a:rPr lang="sk-SK" b="1" dirty="0" smtClean="0"/>
              <a:t>narastá → zľava doprava</a:t>
            </a:r>
          </a:p>
          <a:p>
            <a:r>
              <a:rPr lang="sk-SK" b="1" dirty="0" smtClean="0"/>
              <a:t>Platí:   I</a:t>
            </a:r>
            <a:r>
              <a:rPr lang="sk-SK" b="1" baseline="-25000" dirty="0" smtClean="0"/>
              <a:t>A1</a:t>
            </a:r>
            <a:r>
              <a:rPr lang="sk-SK" b="1" dirty="0" smtClean="0"/>
              <a:t> &lt;I</a:t>
            </a:r>
            <a:r>
              <a:rPr lang="sk-SK" b="1" baseline="-25000" dirty="0" smtClean="0"/>
              <a:t>A2 </a:t>
            </a:r>
            <a:r>
              <a:rPr lang="sk-SK" b="1" dirty="0" smtClean="0"/>
              <a:t>&lt;I</a:t>
            </a:r>
            <a:r>
              <a:rPr lang="sk-SK" b="1" baseline="-25000" dirty="0" smtClean="0"/>
              <a:t>A3</a:t>
            </a:r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5715000" y="5334000"/>
            <a:ext cx="1752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???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2133600" y="3657600"/>
            <a:ext cx="1752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???</a:t>
            </a:r>
            <a:endParaRPr lang="sk-SK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Elektrónová afinita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r>
              <a:rPr lang="sk-SK" dirty="0" err="1" smtClean="0"/>
              <a:t>Oxidačno</a:t>
            </a:r>
            <a:r>
              <a:rPr lang="sk-SK" dirty="0" smtClean="0"/>
              <a:t> redukčné vlastnosti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Redukcia =znižovanie</a:t>
            </a:r>
            <a:r>
              <a:rPr lang="sk-SK" b="1" dirty="0" smtClean="0"/>
              <a:t> </a:t>
            </a:r>
            <a:r>
              <a:rPr lang="sk-SK" dirty="0" smtClean="0"/>
              <a:t>oxidačného čísla a </a:t>
            </a:r>
            <a:r>
              <a:rPr lang="sk-SK" i="1" dirty="0" smtClean="0"/>
              <a:t>prijímanie</a:t>
            </a:r>
            <a:r>
              <a:rPr lang="sk-SK" dirty="0" smtClean="0"/>
              <a:t> elektrónov(+e-)</a:t>
            </a:r>
          </a:p>
          <a:p>
            <a:r>
              <a:rPr lang="sk-SK" dirty="0" smtClean="0"/>
              <a:t>     </a:t>
            </a:r>
            <a:r>
              <a:rPr lang="sk-SK" dirty="0" err="1" smtClean="0"/>
              <a:t>Pr</a:t>
            </a:r>
            <a:r>
              <a:rPr lang="sk-SK" dirty="0" smtClean="0"/>
              <a:t>. Cu</a:t>
            </a:r>
            <a:r>
              <a:rPr lang="sk-SK" baseline="30000" dirty="0" smtClean="0"/>
              <a:t>2+ </a:t>
            </a:r>
            <a:r>
              <a:rPr lang="sk-SK" dirty="0" smtClean="0"/>
              <a:t>+ 2e-  →  Cu</a:t>
            </a:r>
            <a:r>
              <a:rPr lang="sk-SK" baseline="30000" dirty="0" smtClean="0"/>
              <a:t>0</a:t>
            </a:r>
          </a:p>
          <a:p>
            <a:r>
              <a:rPr lang="sk-SK" b="1" dirty="0" err="1" smtClean="0">
                <a:solidFill>
                  <a:srgbClr val="FF0000"/>
                </a:solidFill>
              </a:rPr>
              <a:t>Oxidácia=zvyšovanie</a:t>
            </a:r>
            <a:r>
              <a:rPr lang="sk-SK" b="1" dirty="0" smtClean="0"/>
              <a:t> </a:t>
            </a:r>
            <a:r>
              <a:rPr lang="sk-SK" dirty="0" smtClean="0"/>
              <a:t>oxidačného čísla a </a:t>
            </a:r>
            <a:r>
              <a:rPr lang="sk-SK" b="1" i="1" u="sng" dirty="0" smtClean="0"/>
              <a:t>odovzdávanie</a:t>
            </a:r>
            <a:r>
              <a:rPr lang="sk-SK" dirty="0" smtClean="0"/>
              <a:t> elektrónov (- e-)</a:t>
            </a:r>
          </a:p>
          <a:p>
            <a:r>
              <a:rPr lang="sk-SK" dirty="0" smtClean="0"/>
              <a:t>      </a:t>
            </a:r>
            <a:r>
              <a:rPr lang="sk-SK" dirty="0" err="1" smtClean="0"/>
              <a:t>Pr</a:t>
            </a:r>
            <a:r>
              <a:rPr lang="sk-SK" dirty="0" smtClean="0"/>
              <a:t>. </a:t>
            </a:r>
            <a:r>
              <a:rPr lang="sk-SK" dirty="0" err="1" smtClean="0"/>
              <a:t>Cl</a:t>
            </a:r>
            <a:r>
              <a:rPr lang="sk-SK" baseline="30000" dirty="0" smtClean="0"/>
              <a:t>-</a:t>
            </a:r>
            <a:r>
              <a:rPr lang="sk-SK" dirty="0" smtClean="0"/>
              <a:t> - 1e- → Cl</a:t>
            </a:r>
            <a:r>
              <a:rPr lang="sk-SK" baseline="30000" dirty="0" smtClean="0"/>
              <a:t>0</a:t>
            </a:r>
            <a:r>
              <a:rPr lang="sk-SK" dirty="0" smtClean="0"/>
              <a:t> </a:t>
            </a:r>
          </a:p>
          <a:p>
            <a:pPr>
              <a:buNone/>
            </a:pPr>
            <a:endParaRPr lang="sk-SK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/>
              <a:t>Platí:</a:t>
            </a:r>
            <a:endParaRPr lang="sk-SK" sz="6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4400" b="1" u="sng" dirty="0" err="1" smtClean="0"/>
              <a:t>Redukovadlo</a:t>
            </a:r>
            <a:r>
              <a:rPr lang="sk-SK" sz="4400" b="1" dirty="0" smtClean="0"/>
              <a:t> = </a:t>
            </a:r>
            <a:r>
              <a:rPr lang="sk-SK" sz="4400" dirty="0" smtClean="0"/>
              <a:t>látka,</a:t>
            </a:r>
            <a:r>
              <a:rPr lang="sk-SK" sz="4400" b="1" dirty="0" smtClean="0"/>
              <a:t> </a:t>
            </a:r>
            <a:r>
              <a:rPr lang="sk-SK" sz="4400" dirty="0" smtClean="0"/>
              <a:t>ktorá sama seba oxiduje </a:t>
            </a:r>
            <a:r>
              <a:rPr lang="sk-SK" sz="4400" b="1" dirty="0" smtClean="0"/>
              <a:t>a druhých redukuje </a:t>
            </a:r>
          </a:p>
          <a:p>
            <a:pPr>
              <a:buNone/>
            </a:pPr>
            <a:endParaRPr lang="sk-SK" sz="4400" b="1" dirty="0" smtClean="0"/>
          </a:p>
          <a:p>
            <a:pPr>
              <a:buNone/>
            </a:pPr>
            <a:r>
              <a:rPr lang="sk-SK" sz="4400" b="1" dirty="0" smtClean="0"/>
              <a:t> </a:t>
            </a:r>
            <a:r>
              <a:rPr lang="sk-SK" sz="4400" b="1" u="sng" dirty="0" err="1" smtClean="0"/>
              <a:t>Oxidovadlo</a:t>
            </a:r>
            <a:r>
              <a:rPr lang="sk-SK" sz="4400" b="1" dirty="0" smtClean="0"/>
              <a:t> = </a:t>
            </a:r>
            <a:r>
              <a:rPr lang="sk-SK" sz="4400" dirty="0" smtClean="0"/>
              <a:t>látka,</a:t>
            </a:r>
            <a:r>
              <a:rPr lang="sk-SK" sz="4400" b="1" dirty="0" smtClean="0"/>
              <a:t> </a:t>
            </a:r>
            <a:r>
              <a:rPr lang="sk-SK" sz="4400" dirty="0" smtClean="0"/>
              <a:t>ktorá sama seba redukuje </a:t>
            </a:r>
            <a:r>
              <a:rPr lang="sk-SK" sz="4400" b="1" dirty="0" smtClean="0"/>
              <a:t>a druhých oxiduje 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  <a:solidFill>
            <a:srgbClr val="FFFFCC"/>
          </a:solidFill>
        </p:spPr>
        <p:txBody>
          <a:bodyPr>
            <a:normAutofit fontScale="92500" lnSpcReduction="10000"/>
          </a:bodyPr>
          <a:lstStyle/>
          <a:p>
            <a:pPr algn="just"/>
            <a:r>
              <a:rPr lang="sk-SK" b="1" dirty="0" err="1" smtClean="0"/>
              <a:t>Redukovadlá</a:t>
            </a:r>
            <a:r>
              <a:rPr lang="sk-SK" dirty="0" smtClean="0"/>
              <a:t> sú prvky, ktoré majú malý počet valenčných elektrónov a odovzdávajú ich – </a:t>
            </a:r>
          </a:p>
          <a:p>
            <a:pPr algn="just">
              <a:buNone/>
            </a:pPr>
            <a:r>
              <a:rPr lang="sk-SK" dirty="0" smtClean="0"/>
              <a:t>    </a:t>
            </a:r>
            <a:r>
              <a:rPr lang="sk-SK" dirty="0" err="1" smtClean="0"/>
              <a:t>pr</a:t>
            </a:r>
            <a:r>
              <a:rPr lang="sk-SK" dirty="0" smtClean="0"/>
              <a:t>.: vodík, alkalické kovy – Na-1e-,  </a:t>
            </a:r>
          </a:p>
          <a:p>
            <a:pPr algn="just">
              <a:buNone/>
            </a:pPr>
            <a:r>
              <a:rPr lang="sk-SK" dirty="0" smtClean="0"/>
              <a:t>    kovy </a:t>
            </a:r>
            <a:r>
              <a:rPr lang="sk-SK" dirty="0" err="1" smtClean="0"/>
              <a:t>alk.zemín</a:t>
            </a:r>
            <a:r>
              <a:rPr lang="sk-SK" dirty="0" smtClean="0"/>
              <a:t> </a:t>
            </a:r>
            <a:r>
              <a:rPr lang="sk-SK" dirty="0" err="1" smtClean="0"/>
              <a:t>Ca</a:t>
            </a:r>
            <a:r>
              <a:rPr lang="sk-SK" dirty="0" smtClean="0"/>
              <a:t> - 2e-</a:t>
            </a:r>
          </a:p>
          <a:p>
            <a:pPr algn="just"/>
            <a:r>
              <a:rPr lang="sk-SK" b="1" dirty="0" err="1" smtClean="0"/>
              <a:t>Oxidovadlá</a:t>
            </a:r>
            <a:r>
              <a:rPr lang="sk-SK" dirty="0" smtClean="0"/>
              <a:t> sú prvky, ktorým niekoľko e- na zaplnenie </a:t>
            </a:r>
            <a:r>
              <a:rPr lang="sk-SK" dirty="0" err="1" smtClean="0"/>
              <a:t>orbitálov</a:t>
            </a:r>
            <a:r>
              <a:rPr lang="sk-SK" dirty="0" smtClean="0"/>
              <a:t> chýba </a:t>
            </a:r>
          </a:p>
          <a:p>
            <a:pPr algn="just"/>
            <a:r>
              <a:rPr lang="sk-SK" dirty="0" smtClean="0"/>
              <a:t>Snaha prvkov nadobudnúť stabilnú konfiguráciu najbližšieho vzácneho plynu !!!!! 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naľavo sú v PSP </a:t>
            </a:r>
            <a:r>
              <a:rPr lang="sk-SK" dirty="0" err="1" smtClean="0">
                <a:solidFill>
                  <a:srgbClr val="FF0000"/>
                </a:solidFill>
              </a:rPr>
              <a:t>redukovadlá</a:t>
            </a:r>
            <a:r>
              <a:rPr lang="sk-SK" dirty="0" smtClean="0">
                <a:solidFill>
                  <a:srgbClr val="FF0000"/>
                </a:solidFill>
              </a:rPr>
              <a:t> a napravo </a:t>
            </a:r>
            <a:r>
              <a:rPr lang="sk-SK" dirty="0" err="1" smtClean="0">
                <a:solidFill>
                  <a:srgbClr val="FF0000"/>
                </a:solidFill>
              </a:rPr>
              <a:t>oxidovadlá</a:t>
            </a:r>
            <a:r>
              <a:rPr lang="sk-SK" dirty="0" smtClean="0">
                <a:solidFill>
                  <a:srgbClr val="FF0000"/>
                </a:solidFill>
              </a:rPr>
              <a:t> </a:t>
            </a:r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23563631"/>
              </p:ext>
            </p:extLst>
          </p:nvPr>
        </p:nvGraphicFramePr>
        <p:xfrm>
          <a:off x="-20472" y="-12510"/>
          <a:ext cx="609600" cy="510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646536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1</a:t>
                      </a:r>
                      <a:endParaRPr lang="sk-SK" dirty="0"/>
                    </a:p>
                  </a:txBody>
                  <a:tcPr/>
                </a:tc>
              </a:tr>
              <a:tr h="57965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2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3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4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5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6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7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http://www.labo.cz/mft/img/ptall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934" y="-12510"/>
            <a:ext cx="8686800" cy="6629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b="1" dirty="0" smtClean="0"/>
              <a:t>Periodický zákon - teda</a:t>
            </a:r>
            <a:r>
              <a:rPr lang="sk-SK" dirty="0" smtClean="0"/>
              <a:t> opakovanie vlastností prvkov po istých periódach vyvodil </a:t>
            </a:r>
            <a:r>
              <a:rPr lang="sk-SK" dirty="0" smtClean="0">
                <a:hlinkClick r:id="rId2" action="ppaction://hlinkfile" tooltip="6. marec"/>
              </a:rPr>
              <a:t>6. marca</a:t>
            </a:r>
            <a:r>
              <a:rPr lang="sk-SK" dirty="0" smtClean="0"/>
              <a:t> </a:t>
            </a:r>
            <a:r>
              <a:rPr lang="sk-SK" dirty="0" smtClean="0">
                <a:hlinkClick r:id="rId3" action="ppaction://hlinkfile" tooltip="1869"/>
              </a:rPr>
              <a:t>1869</a:t>
            </a:r>
            <a:r>
              <a:rPr lang="sk-SK" dirty="0" smtClean="0"/>
              <a:t> ruský chemik </a:t>
            </a:r>
            <a:r>
              <a:rPr lang="sk-SK" dirty="0" err="1" smtClean="0">
                <a:hlinkClick r:id="rId4" action="ppaction://hlinkfile" tooltip="Dimitrij Ivanovič Mendelejev"/>
              </a:rPr>
              <a:t>Dimitrij</a:t>
            </a:r>
            <a:r>
              <a:rPr lang="sk-SK" dirty="0" smtClean="0">
                <a:hlinkClick r:id="rId4" action="ppaction://hlinkfile" tooltip="Dimitrij Ivanovič Mendelejev"/>
              </a:rPr>
              <a:t> </a:t>
            </a:r>
            <a:r>
              <a:rPr lang="sk-SK" dirty="0" err="1" smtClean="0">
                <a:hlinkClick r:id="rId4" action="ppaction://hlinkfile" tooltip="Dimitrij Ivanovič Mendelejev"/>
              </a:rPr>
              <a:t>Ivanovič</a:t>
            </a:r>
            <a:r>
              <a:rPr lang="sk-SK" dirty="0" smtClean="0">
                <a:hlinkClick r:id="rId4" action="ppaction://hlinkfile" tooltip="Dimitrij Ivanovič Mendelejev"/>
              </a:rPr>
              <a:t> Mendelejev</a:t>
            </a:r>
            <a:r>
              <a:rPr lang="sk-SK" dirty="0" smtClean="0"/>
              <a:t>.</a:t>
            </a:r>
          </a:p>
        </p:txBody>
      </p:sp>
      <p:pic>
        <p:nvPicPr>
          <p:cNvPr id="5122" name="Picture 2" descr="http://upload.wikimedia.org/wikipedia/commons/thumb/2/26/%D0%94%D0%BC%D0%B8%D1%82%D1%80%D0%B8%D0%B9_%D0%98%D0%B2%D0%B0%D0%BD%D0%BE%D0%B2%D0%B8%D1%87_%D0%9C%D0%B5%D0%BD%D0%B4%D0%B5%D0%BB%D0%B5%D0%B5%D0%B2_4.gif/220px-%D0%94%D0%BC%D0%B8%D1%82%D1%80%D0%B8%D0%B9_%D0%98%D0%B2%D0%B0%D0%BD%D0%BE%D0%B2%D0%B8%D1%87_%D0%9C%D0%B5%D0%BD%D0%B4%D0%B5%D0%BB%D0%B5%D0%B5%D0%B2_4.gif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0" y="2286000"/>
            <a:ext cx="2700867" cy="2209800"/>
          </a:xfrm>
          <a:prstGeom prst="rect">
            <a:avLst/>
          </a:prstGeom>
          <a:noFill/>
        </p:spPr>
      </p:pic>
      <p:pic>
        <p:nvPicPr>
          <p:cNvPr id="5124" name="Picture 4" descr="Zdroj:&#10;            http://en.wikipedia.org/wiki/File:Periodic_table_monument.jp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3048000"/>
            <a:ext cx="3200400" cy="2800350"/>
          </a:xfrm>
          <a:prstGeom prst="rect">
            <a:avLst/>
          </a:prstGeom>
          <a:noFill/>
        </p:spPr>
      </p:pic>
      <p:sp>
        <p:nvSpPr>
          <p:cNvPr id="6" name="Obdĺžnik 5"/>
          <p:cNvSpPr/>
          <p:nvPr/>
        </p:nvSpPr>
        <p:spPr>
          <a:xfrm>
            <a:off x="1143000" y="5943600"/>
            <a:ext cx="365734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sk-SK" b="1" dirty="0" smtClean="0"/>
              <a:t>Mendelejevov pamätník v Bratislave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153400" cy="4576646"/>
        </p:xfrm>
        <a:graphic>
          <a:graphicData uri="http://schemas.openxmlformats.org/drawingml/2006/table">
            <a:tbl>
              <a:tblPr/>
              <a:tblGrid>
                <a:gridCol w="2717800"/>
                <a:gridCol w="2717800"/>
                <a:gridCol w="2717800"/>
              </a:tblGrid>
              <a:tr h="238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Charkteristika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V rámci periódy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V rámci skupiny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FF"/>
                    </a:solidFill>
                  </a:tcPr>
                </a:tc>
              </a:tr>
              <a:tr h="476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Kovový charakter prvku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Stúpa sprava doľava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Stúpa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11910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Veľkosť atómového polomeru – neprechodných prvkov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Zmenšuje sa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7146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Hodnota ionizačnej energie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>Klesá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4764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Elektronegativita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>Klesá zhora nadol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7146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Redukčná schopnosť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Klesá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/>
                      </a:r>
                      <a:b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  <a:tr h="7146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b="1">
                          <a:solidFill>
                            <a:srgbClr val="000000"/>
                          </a:solidFill>
                          <a:latin typeface="Arial"/>
                        </a:rPr>
                        <a:t>Oxidačná schopnosť</a:t>
                      </a:r>
                      <a:endParaRPr lang="sk-SK" sz="1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>
                          <a:solidFill>
                            <a:srgbClr val="000000"/>
                          </a:solidFill>
                          <a:latin typeface="Arial"/>
                        </a:rPr>
                        <a:t>Rastie zľava doprava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  <a:t/>
                      </a:r>
                      <a:br>
                        <a:rPr lang="sk-SK" sz="1600" dirty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endParaRPr lang="sk-SK" sz="160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Diagonálna podobnosť</a:t>
            </a: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65532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</a:tblGrid>
              <a:tr h="63500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err="1" smtClean="0"/>
                        <a:t>Li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err="1" smtClean="0"/>
                        <a:t>Be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B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C</a:t>
                      </a:r>
                      <a:endParaRPr lang="sk-SK" sz="3200" b="1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Na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Mg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err="1" smtClean="0"/>
                        <a:t>Al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3200" b="1" dirty="0" smtClean="0"/>
                        <a:t>Si</a:t>
                      </a:r>
                      <a:endParaRPr lang="sk-SK" sz="32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Rovná spojovacia šípka 5"/>
          <p:cNvCxnSpPr/>
          <p:nvPr/>
        </p:nvCxnSpPr>
        <p:spPr>
          <a:xfrm>
            <a:off x="1752600" y="26670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5029200" y="26670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/>
          <p:cNvCxnSpPr/>
          <p:nvPr/>
        </p:nvCxnSpPr>
        <p:spPr>
          <a:xfrm>
            <a:off x="3429000" y="26670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ál 8"/>
          <p:cNvSpPr/>
          <p:nvPr/>
        </p:nvSpPr>
        <p:spPr>
          <a:xfrm rot="1248444">
            <a:off x="805676" y="2494892"/>
            <a:ext cx="2564585" cy="7830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 rot="1248444">
            <a:off x="2417642" y="2487371"/>
            <a:ext cx="2564585" cy="7830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 rot="1248444">
            <a:off x="4170241" y="2487372"/>
            <a:ext cx="2564585" cy="7830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sk-SK" dirty="0" smtClean="0"/>
              <a:t>Z tohto odvodil periodický zákon: "Vlastnosti prvkov sú periodickou funkciou ich relatívnych atómových hmotností.“</a:t>
            </a:r>
          </a:p>
          <a:p>
            <a:endParaRPr lang="sk-SK" b="1" u="sng" dirty="0" smtClean="0"/>
          </a:p>
          <a:p>
            <a:r>
              <a:rPr lang="sk-SK" b="1" u="sng" dirty="0" smtClean="0"/>
              <a:t>Neskôr, po objasnení atómovej štruktúry bol periodický zákon preformulovaný a jeho platné znenie je: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533400" y="4953000"/>
            <a:ext cx="7924800" cy="135421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/>
              <a:t>"Vlastnosti prvkov sú periodickou funkciou ich protónových (atómových ) čísel".</a:t>
            </a:r>
            <a:endParaRPr lang="sk-SK" sz="3200" dirty="0" smtClean="0"/>
          </a:p>
          <a:p>
            <a:endParaRPr lang="sk-SK" dirty="0"/>
          </a:p>
        </p:txBody>
      </p:sp>
      <p:sp>
        <p:nvSpPr>
          <p:cNvPr id="6" name="Obdĺžnik 5"/>
          <p:cNvSpPr/>
          <p:nvPr/>
        </p:nvSpPr>
        <p:spPr>
          <a:xfrm>
            <a:off x="8001000" y="5410200"/>
            <a:ext cx="1143000" cy="1092607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!!!</a:t>
            </a:r>
            <a:endParaRPr lang="sk-SK" sz="6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0" y="5410200"/>
            <a:ext cx="1143000" cy="1092607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6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!!!</a:t>
            </a:r>
            <a:endParaRPr lang="sk-SK" sz="6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solidFill>
            <a:srgbClr val="D28ACD"/>
          </a:solidFill>
        </p:spPr>
        <p:txBody>
          <a:bodyPr/>
          <a:lstStyle/>
          <a:p>
            <a:r>
              <a:rPr lang="sk-SK" dirty="0" smtClean="0"/>
              <a:t>Mendelejev usporiadal 63 prvkov</a:t>
            </a:r>
          </a:p>
          <a:p>
            <a:r>
              <a:rPr lang="sk-SK" dirty="0" smtClean="0"/>
              <a:t>predpokladal výskyt germánia – nazval ho </a:t>
            </a:r>
            <a:r>
              <a:rPr lang="sk-SK" dirty="0" err="1" smtClean="0"/>
              <a:t>ekasilícium</a:t>
            </a:r>
            <a:r>
              <a:rPr lang="sk-SK" dirty="0" smtClean="0"/>
              <a:t>- </a:t>
            </a:r>
            <a:r>
              <a:rPr lang="sk-SK" dirty="0" err="1" smtClean="0"/>
              <a:t>t.j.prvok</a:t>
            </a:r>
            <a:r>
              <a:rPr lang="sk-SK" dirty="0" smtClean="0"/>
              <a:t> nasledujúci za kremíkom   </a:t>
            </a:r>
          </a:p>
          <a:p>
            <a:r>
              <a:rPr lang="sk-SK" dirty="0" err="1" smtClean="0"/>
              <a:t>Ge</a:t>
            </a:r>
            <a:r>
              <a:rPr lang="sk-SK" dirty="0" smtClean="0"/>
              <a:t>- objavené 12 rokov po predpovedi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dirty="0" smtClean="0"/>
              <a:t>Typy tabuliek PTP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u="sng" dirty="0" smtClean="0"/>
              <a:t>Krátka</a:t>
            </a:r>
            <a:r>
              <a:rPr lang="sk-SK" sz="3600" dirty="0" smtClean="0"/>
              <a:t>- členenie na podskupiny A,B </a:t>
            </a:r>
          </a:p>
          <a:p>
            <a:pPr marL="0" indent="0">
              <a:buNone/>
            </a:pPr>
            <a:r>
              <a:rPr lang="sk-SK" sz="3600" dirty="0" smtClean="0"/>
              <a:t>I-VIII.A, B</a:t>
            </a:r>
          </a:p>
          <a:p>
            <a:r>
              <a:rPr lang="sk-SK" sz="3600" u="sng" dirty="0" smtClean="0"/>
              <a:t>Polodlhá</a:t>
            </a:r>
            <a:r>
              <a:rPr lang="sk-SK" sz="3600" dirty="0" smtClean="0"/>
              <a:t> – v súčasnosti najpoužívanejšia – vyčlenené </a:t>
            </a:r>
            <a:r>
              <a:rPr lang="sk-SK" sz="3600" dirty="0" err="1" smtClean="0"/>
              <a:t>lantanoidy</a:t>
            </a:r>
            <a:r>
              <a:rPr lang="sk-SK" sz="3600" dirty="0" smtClean="0"/>
              <a:t> a </a:t>
            </a:r>
            <a:r>
              <a:rPr lang="sk-SK" sz="3600" dirty="0" err="1" smtClean="0"/>
              <a:t>aktinoidy</a:t>
            </a:r>
            <a:r>
              <a:rPr lang="sk-SK" sz="3600" dirty="0" smtClean="0"/>
              <a:t> pod tabuľku</a:t>
            </a:r>
          </a:p>
          <a:p>
            <a:r>
              <a:rPr lang="sk-SK" sz="3600" u="sng" dirty="0" smtClean="0"/>
              <a:t>Dlhá</a:t>
            </a:r>
            <a:r>
              <a:rPr lang="sk-SK" sz="3600" dirty="0" smtClean="0"/>
              <a:t> -  vsunuté </a:t>
            </a:r>
            <a:r>
              <a:rPr lang="sk-SK" sz="3600" dirty="0" err="1" smtClean="0"/>
              <a:t>lantanoidy</a:t>
            </a:r>
            <a:r>
              <a:rPr lang="sk-SK" sz="3600" dirty="0" smtClean="0"/>
              <a:t> a </a:t>
            </a:r>
            <a:r>
              <a:rPr lang="sk-SK" sz="3600" dirty="0" err="1" smtClean="0"/>
              <a:t>aktinoidy</a:t>
            </a:r>
            <a:endParaRPr lang="sk-SK" sz="3600" dirty="0" smtClean="0"/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23563631"/>
              </p:ext>
            </p:extLst>
          </p:nvPr>
        </p:nvGraphicFramePr>
        <p:xfrm>
          <a:off x="-20472" y="-12510"/>
          <a:ext cx="609600" cy="510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646536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1 </a:t>
                      </a:r>
                      <a:endParaRPr lang="sk-SK" dirty="0"/>
                    </a:p>
                  </a:txBody>
                  <a:tcPr/>
                </a:tc>
              </a:tr>
              <a:tr h="57965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2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3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4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5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6</a:t>
                      </a:r>
                      <a:endParaRPr lang="sk-SK" dirty="0"/>
                    </a:p>
                  </a:txBody>
                  <a:tcPr/>
                </a:tc>
              </a:tr>
              <a:tr h="64653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sk-SK" dirty="0" smtClean="0"/>
                        <a:t>7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http://www.labo.cz/mft/img/ptall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934" y="-12510"/>
            <a:ext cx="8686800" cy="6629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/>
              <a:t>Prvky v PTP sú usporiadané do: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sk-SK" dirty="0" smtClean="0"/>
              <a:t>7 vodorovných riadkov = periód</a:t>
            </a:r>
          </a:p>
          <a:p>
            <a:r>
              <a:rPr lang="sk-SK" dirty="0" smtClean="0"/>
              <a:t>označených 1-7 alebo sú niekedy označované K,L,M...Q  podľa vrstiev elektrónového obalu</a:t>
            </a:r>
          </a:p>
          <a:p>
            <a:r>
              <a:rPr lang="sk-SK" dirty="0" smtClean="0"/>
              <a:t>obsahujú 2,8,8,18,18,32,32 prvkov</a:t>
            </a:r>
          </a:p>
          <a:p>
            <a:r>
              <a:rPr lang="sk-SK" dirty="0" smtClean="0"/>
              <a:t>prvky v jednej perióde majú rovnaký počet  elektrónových vrstiev</a:t>
            </a:r>
          </a:p>
          <a:p>
            <a:pPr>
              <a:buNone/>
            </a:pPr>
            <a:r>
              <a:rPr lang="sk-SK" dirty="0" smtClean="0"/>
              <a:t> 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2484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sk-SK" dirty="0" smtClean="0"/>
              <a:t>18 skupín=18 zvislých stĺpcov</a:t>
            </a:r>
          </a:p>
          <a:p>
            <a:r>
              <a:rPr lang="sk-SK" dirty="0" smtClean="0">
                <a:solidFill>
                  <a:schemeClr val="accent2"/>
                </a:solidFill>
              </a:rPr>
              <a:t>číslo skupiny u s a p-prvkov sa rovná počtu valenčných elektrónov a je zhodné aj s maximálnym kladným oxidačným číslom</a:t>
            </a:r>
          </a:p>
          <a:p>
            <a:r>
              <a:rPr lang="sk-SK" dirty="0" err="1" smtClean="0">
                <a:solidFill>
                  <a:schemeClr val="accent2"/>
                </a:solidFill>
              </a:rPr>
              <a:t>Pr</a:t>
            </a:r>
            <a:r>
              <a:rPr lang="sk-SK" dirty="0" smtClean="0">
                <a:solidFill>
                  <a:schemeClr val="accent2"/>
                </a:solidFill>
              </a:rPr>
              <a:t>. </a:t>
            </a:r>
            <a:r>
              <a:rPr lang="sk-SK" dirty="0" smtClean="0"/>
              <a:t>(S-6.sk. – 6 valenčných elektrónov, zlúčeniny – siričitý(IV.), sírový  (VI.)-max.), </a:t>
            </a:r>
          </a:p>
          <a:p>
            <a:pPr marL="0" indent="0">
              <a:buNone/>
            </a:pPr>
            <a:r>
              <a:rPr lang="sk-SK" dirty="0" smtClean="0"/>
              <a:t>  (N-5.sk. - dusný, </a:t>
            </a:r>
            <a:r>
              <a:rPr lang="sk-SK" dirty="0" err="1" smtClean="0"/>
              <a:t>dusitý</a:t>
            </a:r>
            <a:r>
              <a:rPr lang="sk-SK" dirty="0" smtClean="0"/>
              <a:t>, dusičitý, </a:t>
            </a:r>
            <a:r>
              <a:rPr lang="sk-SK" dirty="0" err="1" smtClean="0"/>
              <a:t>max.dusičný</a:t>
            </a:r>
            <a:r>
              <a:rPr lang="sk-SK" dirty="0" smtClean="0"/>
              <a:t>)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926</Words>
  <Application>Microsoft Office PowerPoint</Application>
  <PresentationFormat>Prezentácia na obrazovke (4:3)</PresentationFormat>
  <Paragraphs>218</Paragraphs>
  <Slides>31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31</vt:i4>
      </vt:variant>
    </vt:vector>
  </HeadingPairs>
  <TitlesOfParts>
    <vt:vector size="32" baseType="lpstr">
      <vt:lpstr>Motív Office</vt:lpstr>
      <vt:lpstr>PSP</vt:lpstr>
      <vt:lpstr>Periodická tabuľka prvkov</vt:lpstr>
      <vt:lpstr>Snímka 3</vt:lpstr>
      <vt:lpstr>Snímka 4</vt:lpstr>
      <vt:lpstr>Snímka 5</vt:lpstr>
      <vt:lpstr>Typy tabuliek PTP</vt:lpstr>
      <vt:lpstr>Snímka 7</vt:lpstr>
      <vt:lpstr>Prvky v PTP sú usporiadané do:</vt:lpstr>
      <vt:lpstr>Snímka 9</vt:lpstr>
      <vt:lpstr>Triviálne pomenovanie skupín</vt:lpstr>
      <vt:lpstr>Snímka 11</vt:lpstr>
      <vt:lpstr>p1</vt:lpstr>
      <vt:lpstr>s-s     p-s,p     d-s,d     f-s,d,f</vt:lpstr>
      <vt:lpstr>Snímka 14</vt:lpstr>
      <vt:lpstr>Opakovanie </vt:lpstr>
      <vt:lpstr>Zaujímavosti</vt:lpstr>
      <vt:lpstr>Snímka 17</vt:lpstr>
      <vt:lpstr>Pokračujeme...</vt:lpstr>
      <vt:lpstr>Periodicita vlastností prvkov</vt:lpstr>
      <vt:lpstr>Elektronegativita  = schopnosť priťahovať väzbové elektróny</vt:lpstr>
      <vt:lpstr>Periodicita atómových polomerov</vt:lpstr>
      <vt:lpstr>Ióny</vt:lpstr>
      <vt:lpstr>Snímka 23</vt:lpstr>
      <vt:lpstr>Ionizačná energia IA</vt:lpstr>
      <vt:lpstr>Elektrónová afinita </vt:lpstr>
      <vt:lpstr>Oxidačno redukčné vlastnosti</vt:lpstr>
      <vt:lpstr>Platí:</vt:lpstr>
      <vt:lpstr>Snímka 28</vt:lpstr>
      <vt:lpstr>Snímka 29</vt:lpstr>
      <vt:lpstr>Snímka 30</vt:lpstr>
      <vt:lpstr>Diagonálna podobnosť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PSP</dc:title>
  <cp:lastModifiedBy>Gymgl</cp:lastModifiedBy>
  <cp:revision>64</cp:revision>
  <dcterms:modified xsi:type="dcterms:W3CDTF">2020-04-27T11:33:06Z</dcterms:modified>
</cp:coreProperties>
</file>