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256" r:id="rId2"/>
    <p:sldId id="257" r:id="rId3"/>
    <p:sldId id="285" r:id="rId4"/>
    <p:sldId id="260" r:id="rId5"/>
    <p:sldId id="277" r:id="rId6"/>
    <p:sldId id="275" r:id="rId7"/>
    <p:sldId id="272" r:id="rId8"/>
    <p:sldId id="289" r:id="rId9"/>
    <p:sldId id="282" r:id="rId10"/>
    <p:sldId id="288" r:id="rId11"/>
    <p:sldId id="284" r:id="rId12"/>
    <p:sldId id="283" r:id="rId13"/>
    <p:sldId id="287" r:id="rId14"/>
    <p:sldId id="261" r:id="rId15"/>
    <p:sldId id="262" r:id="rId16"/>
    <p:sldId id="263" r:id="rId17"/>
    <p:sldId id="280" r:id="rId18"/>
    <p:sldId id="269" r:id="rId19"/>
    <p:sldId id="266" r:id="rId20"/>
    <p:sldId id="267" r:id="rId21"/>
    <p:sldId id="268" r:id="rId22"/>
    <p:sldId id="278" r:id="rId23"/>
    <p:sldId id="290" r:id="rId24"/>
    <p:sldId id="293" r:id="rId25"/>
    <p:sldId id="292" r:id="rId26"/>
    <p:sldId id="281" r:id="rId27"/>
    <p:sldId id="291" r:id="rId28"/>
    <p:sldId id="294" r:id="rId29"/>
    <p:sldId id="273" r:id="rId30"/>
    <p:sldId id="286" r:id="rId3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0DA2-676D-4CEF-A9F6-5DDE40C9CEDA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9AD3-ACFB-4AE9-BD87-6983C74B255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47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9AD3-ACFB-4AE9-BD87-6983C74B255E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924499F-9E9C-4079-93FD-E9CFB9817358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BE84477-86E0-432D-ADF6-8D2732817D0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yolojiegitim.yyu.edu.tr/k/nefrnm/pages/nefron_png.htm" TargetMode="External"/><Relationship Id="rId3" Type="http://schemas.openxmlformats.org/officeDocument/2006/relationships/hyperlink" Target="http://www.svet-komunikacie.sk/index.php?ID=9380" TargetMode="External"/><Relationship Id="rId7" Type="http://schemas.openxmlformats.org/officeDocument/2006/relationships/hyperlink" Target="http://www.ta3k.sk/bio/index.php?option=com_content&amp;view=article&amp;id=132:oblika-u-cicavcov&amp;catid=48:vyluovanie&amp;Itemid=56" TargetMode="External"/><Relationship Id="rId2" Type="http://schemas.openxmlformats.org/officeDocument/2006/relationships/hyperlink" Target="http://biocare.sk/zdrava_vyziva/clanok/pre-zdrave-oblick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dravie.sk/choroba/23663/hematuria-krv-v-moci" TargetMode="External"/><Relationship Id="rId5" Type="http://schemas.openxmlformats.org/officeDocument/2006/relationships/hyperlink" Target="http://www.cas.sk/clanok/248246/nova-nadej-pre-pacientov-oblicku-vypestovali-v-laboratoriu.html" TargetMode="External"/><Relationship Id="rId4" Type="http://schemas.openxmlformats.org/officeDocument/2006/relationships/hyperlink" Target="http://referaty.atlas.sk/prirodne_vedy/biologia_a_geologia/593/" TargetMode="External"/><Relationship Id="rId9" Type="http://schemas.openxmlformats.org/officeDocument/2006/relationships/hyperlink" Target="http://biologiepagina.nl/Oefeningen/Nieren/bouwnefron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wap/index.php?id_cat=7&amp;year=3&amp;new=23548" TargetMode="External"/><Relationship Id="rId2" Type="http://schemas.openxmlformats.org/officeDocument/2006/relationships/hyperlink" Target="http://fit.server.sk/choroby/mocove-ustrojenstvo-a-jeho-problem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lax.lidovky.cz/nova-metoda-hemodiafiltrace-je-pro-pacienty-setrnejsi-nez-dialyza-1c9-/zdravi.aspx?c=A131119_140705_ln-zdravi_ebr" TargetMode="External"/><Relationship Id="rId5" Type="http://schemas.openxmlformats.org/officeDocument/2006/relationships/hyperlink" Target="http://www.nkinla.estranky.sk/clanky/clovek/koza.html" TargetMode="External"/><Relationship Id="rId4" Type="http://schemas.openxmlformats.org/officeDocument/2006/relationships/hyperlink" Target="http://www.home.stranka.info/index.php?vid=C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458200" cy="157163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V</a:t>
            </a:r>
            <a:r>
              <a:rPr lang="sk-SK" sz="4800" b="1" dirty="0" smtClean="0"/>
              <a:t>y</a:t>
            </a:r>
            <a:r>
              <a:rPr lang="en-US" sz="4800" b="1" dirty="0" err="1" smtClean="0"/>
              <a:t>lu</a:t>
            </a:r>
            <a:r>
              <a:rPr lang="sk-SK" sz="4800" b="1" dirty="0" err="1" smtClean="0"/>
              <a:t>čovacia</a:t>
            </a:r>
            <a:r>
              <a:rPr lang="sk-SK" sz="4800" b="1" dirty="0" smtClean="0"/>
              <a:t> sústava</a:t>
            </a:r>
            <a:endParaRPr lang="sk-SK" sz="48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5719" y="5342313"/>
            <a:ext cx="8458200" cy="15716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r>
              <a:rPr lang="sk-SK" sz="3200" dirty="0" smtClean="0"/>
              <a:t>Súbor: </a:t>
            </a:r>
            <a:r>
              <a:rPr lang="sk-SK" sz="3200" dirty="0" smtClean="0">
                <a:effectLst/>
              </a:rPr>
              <a:t>GEL-ŠKA-BIO-IIIA-24</a:t>
            </a:r>
            <a:endParaRPr lang="sk-SK" sz="3200" dirty="0">
              <a:effectLst/>
            </a:endParaRPr>
          </a:p>
          <a:p>
            <a:endParaRPr lang="sk-SK" sz="3200" dirty="0"/>
          </a:p>
        </p:txBody>
      </p:sp>
      <p:pic>
        <p:nvPicPr>
          <p:cNvPr id="7170" name="Picture 2" descr="http://www.svet-komunikacie.sk/data/att/9380_obraz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93" y="3900739"/>
            <a:ext cx="1824019" cy="12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re zdravé obli&amp;ccaron;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8" y="3862881"/>
            <a:ext cx="16192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nefr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0" y="260647"/>
            <a:ext cx="7706629" cy="61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778" y="116632"/>
            <a:ext cx="8640960" cy="1399032"/>
          </a:xfrm>
        </p:spPr>
        <p:txBody>
          <a:bodyPr>
            <a:normAutofit fontScale="90000"/>
          </a:bodyPr>
          <a:lstStyle/>
          <a:p>
            <a:pPr marL="1056132" indent="-571500"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FF00"/>
                </a:solidFill>
              </a:rPr>
              <a:t>Nájdite, čo  nesmie obsahovať moč zdravého človeka?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412776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___________________________________</a:t>
            </a:r>
            <a:endParaRPr lang="sk-SK" dirty="0"/>
          </a:p>
        </p:txBody>
      </p:sp>
      <p:pic>
        <p:nvPicPr>
          <p:cNvPr id="2050" name="Picture 2" descr="http://www.zdravie.sk/images/library_original/Temy/krv_mo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6228"/>
            <a:ext cx="4476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160317" y="5517232"/>
            <a:ext cx="39673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pH:________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2" descr="ceruzk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0872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Procesy tvorby moču: </a:t>
            </a:r>
          </a:p>
          <a:p>
            <a:pPr>
              <a:buFontTx/>
              <a:buChar char="-"/>
            </a:pPr>
            <a:r>
              <a:rPr lang="sk-SK" i="1" dirty="0" err="1">
                <a:solidFill>
                  <a:srgbClr val="FFFF00"/>
                </a:solidFill>
              </a:rPr>
              <a:t>glomerulárna</a:t>
            </a:r>
            <a:r>
              <a:rPr lang="sk-SK" i="1" dirty="0">
                <a:solidFill>
                  <a:srgbClr val="FFFF00"/>
                </a:solidFill>
              </a:rPr>
              <a:t> filtrácia</a:t>
            </a:r>
          </a:p>
          <a:p>
            <a:pPr>
              <a:buFontTx/>
              <a:buChar char="-"/>
            </a:pPr>
            <a:r>
              <a:rPr lang="sk-SK" i="1" dirty="0">
                <a:solidFill>
                  <a:srgbClr val="FFFF00"/>
                </a:solidFill>
              </a:rPr>
              <a:t>kanáliková </a:t>
            </a:r>
            <a:r>
              <a:rPr lang="sk-SK" i="1" dirty="0" err="1">
                <a:solidFill>
                  <a:srgbClr val="FFFF00"/>
                </a:solidFill>
              </a:rPr>
              <a:t>resorpcia</a:t>
            </a:r>
            <a:endParaRPr lang="sk-SK" i="1" dirty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i="1" dirty="0">
                <a:solidFill>
                  <a:srgbClr val="FFFF00"/>
                </a:solidFill>
              </a:rPr>
              <a:t>kanáliková exkrécia</a:t>
            </a:r>
          </a:p>
          <a:p>
            <a:pPr>
              <a:buFontTx/>
              <a:buChar char="-"/>
            </a:pPr>
            <a:endParaRPr lang="sk-SK" i="1" dirty="0">
              <a:solidFill>
                <a:srgbClr val="FFFF00"/>
              </a:solidFill>
            </a:endParaRPr>
          </a:p>
          <a:p>
            <a:pPr algn="just"/>
            <a:r>
              <a:rPr lang="sk-SK" b="1" u="sng" dirty="0">
                <a:solidFill>
                  <a:srgbClr val="FFFF00"/>
                </a:solidFill>
              </a:rPr>
              <a:t>Primárny moč </a:t>
            </a:r>
            <a:r>
              <a:rPr lang="sk-SK" dirty="0" smtClean="0">
                <a:solidFill>
                  <a:srgbClr val="FFFF00"/>
                </a:solidFill>
              </a:rPr>
              <a:t>– filtrát </a:t>
            </a:r>
            <a:r>
              <a:rPr lang="sk-SK" dirty="0" err="1" smtClean="0">
                <a:solidFill>
                  <a:srgbClr val="FFFF00"/>
                </a:solidFill>
              </a:rPr>
              <a:t>glomerulu</a:t>
            </a:r>
            <a:r>
              <a:rPr lang="sk-SK" dirty="0" smtClean="0">
                <a:solidFill>
                  <a:srgbClr val="FFFF00"/>
                </a:solidFill>
              </a:rPr>
              <a:t>, 170 l za 24 hodín </a:t>
            </a:r>
          </a:p>
          <a:p>
            <a:endParaRPr lang="sk-SK" b="1" u="sng" dirty="0">
              <a:solidFill>
                <a:srgbClr val="FFFF00"/>
              </a:solidFill>
            </a:endParaRPr>
          </a:p>
          <a:p>
            <a:pPr algn="just"/>
            <a:r>
              <a:rPr lang="sk-SK" b="1" u="sng" dirty="0" smtClean="0">
                <a:solidFill>
                  <a:srgbClr val="FFFF00"/>
                </a:solidFill>
              </a:rPr>
              <a:t>Definitívny moč </a:t>
            </a:r>
            <a:r>
              <a:rPr lang="sk-SK" dirty="0" smtClean="0">
                <a:solidFill>
                  <a:srgbClr val="FFFF00"/>
                </a:solidFill>
              </a:rPr>
              <a:t>– moč v zberných kanálikoch, 1,5 l za 24 hodín</a:t>
            </a:r>
            <a:endParaRPr lang="sk-SK" dirty="0">
              <a:solidFill>
                <a:srgbClr val="FFFF00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7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Doplňte: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72000"/>
          </a:xfrm>
        </p:spPr>
        <p:txBody>
          <a:bodyPr/>
          <a:lstStyle/>
          <a:p>
            <a:pPr algn="just"/>
            <a:r>
              <a:rPr lang="sk-SK" i="1" dirty="0">
                <a:solidFill>
                  <a:srgbClr val="FFFF00"/>
                </a:solidFill>
              </a:rPr>
              <a:t>Ak </a:t>
            </a:r>
            <a:r>
              <a:rPr lang="sk-SK" i="1" dirty="0" smtClean="0">
                <a:solidFill>
                  <a:srgbClr val="FFFF00"/>
                </a:solidFill>
              </a:rPr>
              <a:t>prijme človek veľa tekutín vylúčený </a:t>
            </a:r>
            <a:r>
              <a:rPr lang="sk-SK" i="1" dirty="0">
                <a:solidFill>
                  <a:srgbClr val="FFFF00"/>
                </a:solidFill>
              </a:rPr>
              <a:t>moč je </a:t>
            </a:r>
            <a:r>
              <a:rPr lang="sk-SK" i="1" dirty="0" smtClean="0">
                <a:solidFill>
                  <a:srgbClr val="FFFF00"/>
                </a:solidFill>
              </a:rPr>
              <a:t>____________ </a:t>
            </a:r>
            <a:r>
              <a:rPr lang="sk-SK" i="1" dirty="0">
                <a:solidFill>
                  <a:srgbClr val="FFFF00"/>
                </a:solidFill>
              </a:rPr>
              <a:t>a </a:t>
            </a:r>
            <a:r>
              <a:rPr lang="sk-SK" i="1" dirty="0" smtClean="0">
                <a:solidFill>
                  <a:srgbClr val="FFFF00"/>
                </a:solidFill>
              </a:rPr>
              <a:t>jeho množstvo je ______________. </a:t>
            </a:r>
          </a:p>
          <a:p>
            <a:pPr algn="just"/>
            <a:r>
              <a:rPr lang="sk-SK" i="1" dirty="0" smtClean="0">
                <a:solidFill>
                  <a:srgbClr val="FFFF00"/>
                </a:solidFill>
              </a:rPr>
              <a:t>Ak </a:t>
            </a:r>
            <a:r>
              <a:rPr lang="sk-SK" i="1" dirty="0">
                <a:solidFill>
                  <a:srgbClr val="FFFF00"/>
                </a:solidFill>
              </a:rPr>
              <a:t>má telo vody málo (teplé, suché prostredie, </a:t>
            </a:r>
            <a:r>
              <a:rPr lang="sk-SK" i="1" dirty="0" smtClean="0">
                <a:solidFill>
                  <a:srgbClr val="FFFF00"/>
                </a:solidFill>
              </a:rPr>
              <a:t>zvýšená strata </a:t>
            </a:r>
            <a:r>
              <a:rPr lang="sk-SK" i="1" dirty="0">
                <a:solidFill>
                  <a:srgbClr val="FFFF00"/>
                </a:solidFill>
              </a:rPr>
              <a:t>vody) v kanálikoch sa vstrebe </a:t>
            </a:r>
            <a:r>
              <a:rPr lang="sk-SK" i="1" dirty="0" smtClean="0">
                <a:solidFill>
                  <a:srgbClr val="FFFF00"/>
                </a:solidFill>
              </a:rPr>
              <a:t>až </a:t>
            </a:r>
            <a:r>
              <a:rPr lang="sk-SK" i="1" dirty="0">
                <a:solidFill>
                  <a:srgbClr val="FFFF00"/>
                </a:solidFill>
              </a:rPr>
              <a:t>99% všetkej vody z primárneho moču a definitívny moč je </a:t>
            </a:r>
            <a:r>
              <a:rPr lang="sk-SK" i="1" dirty="0" smtClean="0">
                <a:solidFill>
                  <a:srgbClr val="FFFF00"/>
                </a:solidFill>
              </a:rPr>
              <a:t>_____________ a jeho množstvo je ______________.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026" name="Picture 2" descr="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17097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MOČOVOD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124588" cy="472440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párová svalová trubica 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dlhý </a:t>
            </a:r>
            <a:r>
              <a:rPr lang="sk-SK" sz="2400" dirty="0">
                <a:solidFill>
                  <a:srgbClr val="FFFF00"/>
                </a:solidFill>
              </a:rPr>
              <a:t>25 - 30 cm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ústi do močového mechúra.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moč sa odvádza na základe </a:t>
            </a:r>
            <a:r>
              <a:rPr lang="sk-SK" sz="2400" dirty="0" err="1" smtClean="0">
                <a:solidFill>
                  <a:srgbClr val="FFFF00"/>
                </a:solidFill>
              </a:rPr>
              <a:t>peristaltiky</a:t>
            </a:r>
            <a:r>
              <a:rPr lang="sk-SK" sz="2400" dirty="0" smtClean="0">
                <a:solidFill>
                  <a:srgbClr val="FFFF00"/>
                </a:solidFill>
              </a:rPr>
              <a:t> hladkej svaloviny močovodu </a:t>
            </a:r>
          </a:p>
        </p:txBody>
      </p:sp>
      <p:pic>
        <p:nvPicPr>
          <p:cNvPr id="5" name="Zástupný symbol pro obsah 4" descr="mocovody_0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4168" y="0"/>
            <a:ext cx="3256170" cy="5407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 descr="priecny rez mocovodu.jpg"/>
          <p:cNvPicPr>
            <a:picLocks noChangeAspect="1"/>
          </p:cNvPicPr>
          <p:nvPr/>
        </p:nvPicPr>
        <p:blipFill>
          <a:blip r:embed="rId3"/>
          <a:srcRect l="2884" t="1923" r="1923" b="1922"/>
          <a:stretch>
            <a:fillRect/>
          </a:stretch>
        </p:blipFill>
        <p:spPr>
          <a:xfrm>
            <a:off x="1187624" y="4149080"/>
            <a:ext cx="3771869" cy="2857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MOČOVÝ MECHÚR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5338770" cy="49006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2400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932040" y="1484784"/>
            <a:ext cx="3819274" cy="5044269"/>
          </a:xfrm>
        </p:spPr>
        <p:txBody>
          <a:bodyPr>
            <a:normAutofit fontScale="55000" lnSpcReduction="20000"/>
          </a:bodyPr>
          <a:lstStyle/>
          <a:p>
            <a:pPr lvl="0">
              <a:defRPr/>
            </a:pPr>
            <a:endParaRPr lang="sk-SK" sz="2800" b="1" dirty="0" smtClean="0">
              <a:solidFill>
                <a:srgbClr val="92D050"/>
              </a:solidFill>
            </a:endParaRPr>
          </a:p>
          <a:p>
            <a:pPr lvl="0" algn="just">
              <a:defRPr/>
            </a:pPr>
            <a:r>
              <a:rPr lang="sk-SK" sz="3800" dirty="0" smtClean="0">
                <a:solidFill>
                  <a:srgbClr val="92D050"/>
                </a:solidFill>
              </a:rPr>
              <a:t>do </a:t>
            </a:r>
            <a:r>
              <a:rPr lang="sk-SK" sz="3800" b="1" dirty="0" smtClean="0">
                <a:solidFill>
                  <a:srgbClr val="92D050"/>
                </a:solidFill>
              </a:rPr>
              <a:t>močového mechúra</a:t>
            </a:r>
            <a:r>
              <a:rPr lang="sk-SK" sz="3800" dirty="0" smtClean="0">
                <a:solidFill>
                  <a:srgbClr val="92D050"/>
                </a:solidFill>
              </a:rPr>
              <a:t> (</a:t>
            </a:r>
            <a:r>
              <a:rPr lang="sk-SK" sz="3800" i="1" dirty="0" err="1" smtClean="0">
                <a:solidFill>
                  <a:srgbClr val="92D050"/>
                </a:solidFill>
              </a:rPr>
              <a:t>vesica</a:t>
            </a:r>
            <a:r>
              <a:rPr lang="sk-SK" sz="3800" i="1" dirty="0" smtClean="0">
                <a:solidFill>
                  <a:srgbClr val="92D050"/>
                </a:solidFill>
              </a:rPr>
              <a:t> </a:t>
            </a:r>
            <a:r>
              <a:rPr lang="sk-SK" sz="3800" i="1" dirty="0" err="1" smtClean="0">
                <a:solidFill>
                  <a:srgbClr val="92D050"/>
                </a:solidFill>
              </a:rPr>
              <a:t>urinaria</a:t>
            </a:r>
            <a:r>
              <a:rPr lang="sk-SK" sz="3800" dirty="0" smtClean="0">
                <a:solidFill>
                  <a:srgbClr val="92D050"/>
                </a:solidFill>
              </a:rPr>
              <a:t>, sa hromadí moč</a:t>
            </a:r>
          </a:p>
          <a:p>
            <a:pPr lvl="0">
              <a:defRPr/>
            </a:pPr>
            <a:endParaRPr lang="sk-SK" sz="3800" dirty="0" smtClean="0">
              <a:solidFill>
                <a:srgbClr val="92D050"/>
              </a:solidFill>
            </a:endParaRPr>
          </a:p>
          <a:p>
            <a:pPr lvl="0" algn="just">
              <a:defRPr/>
            </a:pPr>
            <a:r>
              <a:rPr lang="sk-SK" sz="3800" dirty="0" smtClean="0">
                <a:solidFill>
                  <a:srgbClr val="92D050"/>
                </a:solidFill>
              </a:rPr>
              <a:t>objem močového mechúra je asi 500 ml, ale môže prijať aj väčšie množstvo moču.</a:t>
            </a:r>
          </a:p>
          <a:p>
            <a:pPr lvl="0" algn="just">
              <a:defRPr/>
            </a:pPr>
            <a:r>
              <a:rPr lang="sk-SK" sz="3800" dirty="0" smtClean="0">
                <a:solidFill>
                  <a:srgbClr val="92D050"/>
                </a:solidFill>
              </a:rPr>
              <a:t>na dne močového mechúra sa začína </a:t>
            </a:r>
            <a:r>
              <a:rPr lang="sk-SK" sz="3800" b="1" dirty="0" smtClean="0">
                <a:solidFill>
                  <a:srgbClr val="92D050"/>
                </a:solidFill>
              </a:rPr>
              <a:t>močová rúra</a:t>
            </a:r>
            <a:r>
              <a:rPr lang="sk-SK" sz="3800" dirty="0" smtClean="0">
                <a:solidFill>
                  <a:srgbClr val="92D050"/>
                </a:solidFill>
              </a:rPr>
              <a:t> (</a:t>
            </a:r>
            <a:r>
              <a:rPr lang="sk-SK" sz="3800" i="1" dirty="0" err="1" smtClean="0">
                <a:solidFill>
                  <a:srgbClr val="92D050"/>
                </a:solidFill>
              </a:rPr>
              <a:t>urethra</a:t>
            </a:r>
            <a:r>
              <a:rPr lang="sk-SK" sz="3800" dirty="0" smtClean="0">
                <a:solidFill>
                  <a:srgbClr val="92D050"/>
                </a:solidFill>
              </a:rPr>
              <a:t>), ktorá vyúsťuje na povrchu tela</a:t>
            </a:r>
            <a:r>
              <a:rPr lang="sk-SK" sz="2800" dirty="0" smtClean="0">
                <a:solidFill>
                  <a:srgbClr val="92D050"/>
                </a:solidFill>
              </a:rPr>
              <a:t>.</a:t>
            </a:r>
            <a:endParaRPr lang="sk-SK" dirty="0"/>
          </a:p>
        </p:txBody>
      </p:sp>
      <p:pic>
        <p:nvPicPr>
          <p:cNvPr id="12290" name="Picture 2" descr="http://www.oskole.sk/userfiles/image/Sasa/biologia/Vyvodne_mocove_cesty_Ochorenia_obliciek_maj_html_m4185d9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6561"/>
            <a:ext cx="4114307" cy="42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841248"/>
          </a:xfrm>
        </p:spPr>
        <p:txBody>
          <a:bodyPr>
            <a:normAutofit/>
          </a:bodyPr>
          <a:lstStyle/>
          <a:p>
            <a:r>
              <a:rPr lang="sk-SK" dirty="0" smtClean="0"/>
              <a:t>MOČOVÁ RÚRA </a:t>
            </a:r>
            <a:endParaRPr lang="sk-SK" sz="2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24324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ženská močová rúra má hviezdicovitý prierez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je asi 3 - 5 cm dlhá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57158" y="3857628"/>
            <a:ext cx="4491038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mužská močová rúra  -  asi 12 - 25 cm</a:t>
            </a:r>
          </a:p>
          <a:p>
            <a:pPr>
              <a:buNone/>
            </a:pP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6" name="Obrázek 5" descr="anat.moc.rury muza_zme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0"/>
            <a:ext cx="342899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1398"/>
            <a:ext cx="8229600" cy="1399032"/>
          </a:xfrm>
        </p:spPr>
        <p:txBody>
          <a:bodyPr/>
          <a:lstStyle/>
          <a:p>
            <a:r>
              <a:rPr lang="sk-SK" dirty="0" smtClean="0"/>
              <a:t>Opíšte putovanie tekutiny v organizme po vypití: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</a:p>
          <a:p>
            <a:r>
              <a:rPr lang="sk-SK" dirty="0" smtClean="0"/>
              <a:t>_____________________________________</a:t>
            </a:r>
            <a:endParaRPr lang="sk-SK" dirty="0"/>
          </a:p>
        </p:txBody>
      </p:sp>
      <p:pic>
        <p:nvPicPr>
          <p:cNvPr id="4" name="Picture 2" descr="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4664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Funkcie  vylučovacej  sústavy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57364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400" b="1" dirty="0" smtClean="0"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tvorí, skladuje, vedie a odstraňuje moč z tela a vytvára pot pomocou potných žliaz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reguluje objem a chemické zloženie krvi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filtruje a odstraňuje odpadové látky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reguluje rovnováhu tekutín a elektrolytov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pomáha udržiavať pH a stabilnú hladinu vápnika vo vnútornom prostredí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FFFF00"/>
                </a:solidFill>
              </a:rPr>
              <a:t>vylučuje hormóny, ktoré regulujú tvorbu červených krviniek</a:t>
            </a:r>
            <a:endParaRPr lang="sk-SK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Ochorenia  vylučovacej  sústavy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651389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 smtClean="0">
                <a:solidFill>
                  <a:srgbClr val="FFFF00"/>
                </a:solidFill>
              </a:rPr>
              <a:t>Močové </a:t>
            </a:r>
            <a:r>
              <a:rPr lang="sk-SK" sz="2400" b="1" dirty="0">
                <a:solidFill>
                  <a:srgbClr val="FFFF00"/>
                </a:solidFill>
              </a:rPr>
              <a:t>kamene </a:t>
            </a:r>
            <a:r>
              <a:rPr lang="sk-SK" sz="2400" dirty="0">
                <a:solidFill>
                  <a:srgbClr val="FFFF00"/>
                </a:solidFill>
              </a:rPr>
              <a:t>- vznikajú vyzrážaním minerálnych látok z moču (často soli kyseliny </a:t>
            </a:r>
            <a:r>
              <a:rPr lang="sk-SK" sz="2400" dirty="0" err="1">
                <a:solidFill>
                  <a:srgbClr val="FFFF00"/>
                </a:solidFill>
              </a:rPr>
              <a:t>šťavelovej</a:t>
            </a:r>
            <a:r>
              <a:rPr lang="sk-SK" sz="2400" dirty="0">
                <a:solidFill>
                  <a:srgbClr val="FFFF00"/>
                </a:solidFill>
              </a:rPr>
              <a:t> a močovej) v obličke alebo v močovom </a:t>
            </a:r>
            <a:r>
              <a:rPr lang="sk-SK" sz="2400" dirty="0" smtClean="0">
                <a:solidFill>
                  <a:srgbClr val="FFFF00"/>
                </a:solidFill>
              </a:rPr>
              <a:t>mechúry</a:t>
            </a:r>
          </a:p>
          <a:p>
            <a:pPr marL="64008" indent="0" algn="just">
              <a:buNone/>
            </a:pPr>
            <a:r>
              <a:rPr lang="sk-SK" sz="2400" dirty="0">
                <a:solidFill>
                  <a:srgbClr val="FFFF00"/>
                </a:solidFill>
              </a:rPr>
              <a:t> </a:t>
            </a:r>
            <a:r>
              <a:rPr lang="sk-SK" sz="2400" dirty="0" smtClean="0">
                <a:solidFill>
                  <a:srgbClr val="FFFF00"/>
                </a:solidFill>
              </a:rPr>
              <a:t>    -  </a:t>
            </a:r>
            <a:r>
              <a:rPr lang="sk-SK" sz="2400" dirty="0">
                <a:solidFill>
                  <a:srgbClr val="FFFF00"/>
                </a:solidFill>
              </a:rPr>
              <a:t>blokujú odtok </a:t>
            </a:r>
            <a:r>
              <a:rPr lang="sk-SK" sz="2400" dirty="0" smtClean="0">
                <a:solidFill>
                  <a:srgbClr val="FFFF00"/>
                </a:solidFill>
              </a:rPr>
              <a:t>moču, príčina nedostatok tekutín</a:t>
            </a:r>
            <a:endParaRPr lang="sk-SK" sz="2400" dirty="0">
              <a:solidFill>
                <a:srgbClr val="FFFF00"/>
              </a:solidFill>
            </a:endParaRPr>
          </a:p>
          <a:p>
            <a:pPr algn="just"/>
            <a:r>
              <a:rPr lang="sk-SK" sz="2400" b="1" dirty="0">
                <a:solidFill>
                  <a:srgbClr val="FFFF00"/>
                </a:solidFill>
              </a:rPr>
              <a:t>Zápaly močových ciest</a:t>
            </a:r>
            <a:r>
              <a:rPr lang="sk-SK" sz="2400" dirty="0">
                <a:solidFill>
                  <a:srgbClr val="FFFF00"/>
                </a:solidFill>
              </a:rPr>
              <a:t> (močovej rúry, mechúra, močovodu) - najčastejšie bakteriálneho </a:t>
            </a:r>
            <a:r>
              <a:rPr lang="sk-SK" sz="2400" dirty="0" smtClean="0">
                <a:solidFill>
                  <a:srgbClr val="FFFF00"/>
                </a:solidFill>
              </a:rPr>
              <a:t>pôvodu</a:t>
            </a:r>
            <a:endParaRPr lang="sk-SK" sz="2400" dirty="0">
              <a:solidFill>
                <a:srgbClr val="FFFF00"/>
              </a:solidFill>
            </a:endParaRPr>
          </a:p>
          <a:p>
            <a:pPr algn="just"/>
            <a:r>
              <a:rPr lang="sk-SK" sz="2400" b="1" dirty="0" smtClean="0">
                <a:solidFill>
                  <a:srgbClr val="FFFF00"/>
                </a:solidFill>
              </a:rPr>
              <a:t>Inkontinencia – </a:t>
            </a:r>
            <a:r>
              <a:rPr lang="sk-SK" sz="2400" dirty="0" smtClean="0">
                <a:solidFill>
                  <a:srgbClr val="FFFF00"/>
                </a:solidFill>
              </a:rPr>
              <a:t>únik moču</a:t>
            </a:r>
            <a:endParaRPr lang="sk-SK" sz="2400" dirty="0">
              <a:solidFill>
                <a:srgbClr val="FFFF00"/>
              </a:solidFill>
            </a:endParaRPr>
          </a:p>
          <a:p>
            <a:pPr algn="just"/>
            <a:r>
              <a:rPr lang="sk-SK" sz="2400" b="1" dirty="0" smtClean="0">
                <a:solidFill>
                  <a:srgbClr val="FFFF00"/>
                </a:solidFill>
              </a:rPr>
              <a:t>Zlyhanie </a:t>
            </a:r>
            <a:r>
              <a:rPr lang="sk-SK" sz="2400" b="1" dirty="0">
                <a:solidFill>
                  <a:srgbClr val="FFFF00"/>
                </a:solidFill>
              </a:rPr>
              <a:t>obličiek </a:t>
            </a:r>
            <a:r>
              <a:rPr lang="sk-SK" sz="2400" dirty="0">
                <a:solidFill>
                  <a:srgbClr val="FFFF00"/>
                </a:solidFill>
              </a:rPr>
              <a:t>- je stratou funkcie obličiek. Má rôzne príčiny a rieši sa </a:t>
            </a:r>
            <a:r>
              <a:rPr lang="sk-SK" sz="2400" i="1" dirty="0">
                <a:solidFill>
                  <a:srgbClr val="FFFF00"/>
                </a:solidFill>
              </a:rPr>
              <a:t>dialýzou </a:t>
            </a:r>
            <a:r>
              <a:rPr lang="sk-SK" sz="2400" dirty="0">
                <a:solidFill>
                  <a:srgbClr val="FFFF00"/>
                </a:solidFill>
              </a:rPr>
              <a:t>(liečebná metóda nahrádzajúca funkciu obličiek, odstraňujúca splodiny metabolizmu z organizmu) alebo transplantáciou. </a:t>
            </a:r>
            <a:endParaRPr lang="sk-SK" sz="2400" dirty="0" smtClean="0">
              <a:solidFill>
                <a:srgbClr val="FFFF00"/>
              </a:solidFill>
            </a:endParaRPr>
          </a:p>
          <a:p>
            <a:pPr algn="just"/>
            <a:endParaRPr lang="sk-SK" sz="2400" dirty="0" smtClean="0">
              <a:solidFill>
                <a:srgbClr val="FFFF00"/>
              </a:solidFill>
            </a:endParaRPr>
          </a:p>
          <a:p>
            <a:pPr algn="just"/>
            <a:endParaRPr lang="sk-SK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399032"/>
          </a:xfrm>
        </p:spPr>
        <p:txBody>
          <a:bodyPr>
            <a:normAutofit/>
          </a:bodyPr>
          <a:lstStyle/>
          <a:p>
            <a:r>
              <a:rPr lang="sk-SK" dirty="0" smtClean="0"/>
              <a:t>VYLUČOVACIA SÚSTAVA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31640" y="1988840"/>
            <a:ext cx="6048672" cy="33123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- vylučovanie = exkrécia</a:t>
            </a:r>
          </a:p>
          <a:p>
            <a:pPr>
              <a:buNone/>
            </a:pPr>
            <a:endParaRPr lang="sk-SK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obličky (</a:t>
            </a:r>
            <a:r>
              <a:rPr lang="sk-SK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renes</a:t>
            </a:r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(moč)</a:t>
            </a:r>
          </a:p>
          <a:p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koža </a:t>
            </a:r>
            <a:r>
              <a:rPr lang="sk-SK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potné žľazy (pot)</a:t>
            </a:r>
          </a:p>
          <a:p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pľúca (CO</a:t>
            </a:r>
            <a:r>
              <a:rPr lang="sk-SK" sz="3600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sk-SK" sz="3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214282" y="0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rgbClr val="FFFF00"/>
                </a:solidFill>
                <a:latin typeface="+mj-lt"/>
              </a:rPr>
              <a:t>Dialýza, umelá oblička</a:t>
            </a:r>
            <a:endParaRPr lang="sk-SK" sz="3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57158" y="1214422"/>
            <a:ext cx="500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proces, pri ktorom sú z tela  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   odstránené odpadové látky metabolizmu, </a:t>
            </a:r>
          </a:p>
          <a:p>
            <a:pPr algn="just"/>
            <a:r>
              <a:rPr lang="sk-SK" sz="2400" b="1" dirty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u zdravého človeka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  sú odstraňované pomocou obličiek</a:t>
            </a:r>
            <a:endParaRPr lang="sk-SK" sz="2400" dirty="0">
              <a:solidFill>
                <a:srgbClr val="92D05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857752" y="3645024"/>
            <a:ext cx="4178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princíp umelej obličky spočíva v  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  polopriepustnej membráne</a:t>
            </a:r>
          </a:p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</a:t>
            </a:r>
            <a:r>
              <a:rPr lang="sk-SK" sz="2400" dirty="0" smtClean="0">
                <a:solidFill>
                  <a:srgbClr val="92D050"/>
                </a:solidFill>
              </a:rPr>
              <a:t> zariadenie - </a:t>
            </a:r>
            <a:r>
              <a:rPr lang="sk-SK" sz="2400" dirty="0" err="1" smtClean="0">
                <a:solidFill>
                  <a:srgbClr val="92D050"/>
                </a:solidFill>
              </a:rPr>
              <a:t>dialyzér</a:t>
            </a:r>
            <a:endParaRPr lang="sk-SK" sz="2400" dirty="0" smtClean="0">
              <a:solidFill>
                <a:srgbClr val="92D050"/>
              </a:solidFill>
            </a:endParaRPr>
          </a:p>
          <a:p>
            <a:pPr algn="just"/>
            <a:r>
              <a:rPr lang="sk-SK" sz="2400" b="1" dirty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frekvencia – každé 2-3 dni </a:t>
            </a:r>
          </a:p>
          <a:p>
            <a:pPr algn="just"/>
            <a:r>
              <a:rPr lang="sk-SK" sz="2400" b="1" dirty="0" smtClean="0">
                <a:solidFill>
                  <a:srgbClr val="92D050"/>
                </a:solidFill>
                <a:latin typeface="Times New Roman"/>
                <a:cs typeface="Times New Roman"/>
              </a:rPr>
              <a:t>● </a:t>
            </a:r>
            <a:r>
              <a:rPr lang="sk-SK" sz="2400" dirty="0" smtClean="0">
                <a:solidFill>
                  <a:srgbClr val="92D050"/>
                </a:solidFill>
              </a:rPr>
              <a:t>trvá 4 – 6 hodín</a:t>
            </a:r>
            <a:endParaRPr lang="sk-SK" sz="2400" dirty="0">
              <a:solidFill>
                <a:srgbClr val="92D050"/>
              </a:solidFill>
            </a:endParaRPr>
          </a:p>
        </p:txBody>
      </p:sp>
      <p:pic>
        <p:nvPicPr>
          <p:cNvPr id="11266" name="Picture 2" descr="https://encrypted-tbn1.gstatic.com/images?q=tbn:ANd9GcQkFLHeP-Wf9ZSJbczZaYAIuI66PsYjcyXn6aLPQ_MoOAJepKG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7" y="3645024"/>
            <a:ext cx="4381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bielkovim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0"/>
            <a:ext cx="3500430" cy="2351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Obrázek 3" descr="zeleni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394922"/>
            <a:ext cx="3428992" cy="2463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ek 4" descr="ovocie_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2285992"/>
            <a:ext cx="3214710" cy="241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0" y="188640"/>
            <a:ext cx="8686800" cy="838200"/>
          </a:xfrm>
        </p:spPr>
        <p:txBody>
          <a:bodyPr/>
          <a:lstStyle/>
          <a:p>
            <a:r>
              <a:rPr lang="sk-SK" dirty="0" smtClean="0"/>
              <a:t>Prevencia ochorení </a:t>
            </a: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07504" y="1882808"/>
            <a:ext cx="8579296" cy="4572000"/>
          </a:xfrm>
        </p:spPr>
        <p:txBody>
          <a:bodyPr/>
          <a:lstStyle/>
          <a:p>
            <a:pPr>
              <a:buNone/>
            </a:pPr>
            <a:r>
              <a:rPr lang="sk-SK" sz="2800" b="1" dirty="0" smtClean="0"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strava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pohyb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vyhýbať sa stresu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dostatok tekutín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obmedzovať alkohol</a:t>
            </a:r>
          </a:p>
          <a:p>
            <a:pPr>
              <a:buNone/>
            </a:pPr>
            <a:r>
              <a:rPr lang="sk-SK" sz="2800" dirty="0" smtClean="0">
                <a:solidFill>
                  <a:srgbClr val="FFFF00"/>
                </a:solidFill>
              </a:rPr>
              <a:t>    a fajčenie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/>
                <a:cs typeface="Times New Roman"/>
              </a:rPr>
              <a:t>● </a:t>
            </a:r>
            <a:r>
              <a:rPr lang="sk-SK" sz="2800" dirty="0" smtClean="0">
                <a:solidFill>
                  <a:srgbClr val="FFFF00"/>
                </a:solidFill>
              </a:rPr>
              <a:t>zdravý životný štýl</a:t>
            </a:r>
            <a:endParaRPr lang="sk-SK" sz="2800" dirty="0">
              <a:solidFill>
                <a:srgbClr val="FFFF00"/>
              </a:solidFill>
            </a:endParaRPr>
          </a:p>
        </p:txBody>
      </p:sp>
      <p:pic>
        <p:nvPicPr>
          <p:cNvPr id="9" name="Obrázek 8" descr="beže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4567519"/>
            <a:ext cx="1785950" cy="229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Obrázek 9" descr="tekutin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1144896"/>
            <a:ext cx="1646494" cy="1492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ázek 10" descr="vysoke tatr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32" y="2143116"/>
            <a:ext cx="2571768" cy="2571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Koža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>
                <a:solidFill>
                  <a:srgbClr val="FFFF00"/>
                </a:solidFill>
              </a:rPr>
              <a:t>plošne najväčší orgán – plocha 1,6-2 m</a:t>
            </a:r>
            <a:r>
              <a:rPr lang="sk-SK" baseline="30000" dirty="0" smtClean="0">
                <a:solidFill>
                  <a:srgbClr val="FFFF00"/>
                </a:solidFill>
              </a:rPr>
              <a:t>2</a:t>
            </a:r>
            <a:endParaRPr lang="sk-SK" dirty="0">
              <a:solidFill>
                <a:srgbClr val="FFFF00"/>
              </a:solidFill>
            </a:endParaRPr>
          </a:p>
          <a:p>
            <a:pPr algn="just"/>
            <a:r>
              <a:rPr lang="sk-SK" dirty="0" smtClean="0">
                <a:solidFill>
                  <a:srgbClr val="FFFF00"/>
                </a:solidFill>
              </a:rPr>
              <a:t>ochrannú, imunitnú, termoregulačnú a vylučovaciu funkciu</a:t>
            </a:r>
          </a:p>
          <a:p>
            <a:pPr algn="just"/>
            <a:r>
              <a:rPr lang="sk-SK" dirty="0" smtClean="0">
                <a:solidFill>
                  <a:srgbClr val="FFFF00"/>
                </a:solidFill>
              </a:rPr>
              <a:t>Koža sa skladá z troch vrstiev: pokožky (</a:t>
            </a:r>
            <a:r>
              <a:rPr lang="sk-SK" dirty="0" err="1" smtClean="0">
                <a:solidFill>
                  <a:srgbClr val="FFFF00"/>
                </a:solidFill>
              </a:rPr>
              <a:t>epidermis</a:t>
            </a:r>
            <a:r>
              <a:rPr lang="sk-SK" dirty="0" smtClean="0">
                <a:solidFill>
                  <a:srgbClr val="FFFF00"/>
                </a:solidFill>
              </a:rPr>
              <a:t>), </a:t>
            </a:r>
            <a:r>
              <a:rPr lang="sk-SK" dirty="0" err="1" smtClean="0">
                <a:solidFill>
                  <a:srgbClr val="FFFF00"/>
                </a:solidFill>
              </a:rPr>
              <a:t>zamše</a:t>
            </a:r>
            <a:r>
              <a:rPr lang="sk-SK" dirty="0" smtClean="0">
                <a:solidFill>
                  <a:srgbClr val="FFFF00"/>
                </a:solidFill>
              </a:rPr>
              <a:t> (</a:t>
            </a:r>
            <a:r>
              <a:rPr lang="sk-SK" dirty="0" err="1" smtClean="0">
                <a:solidFill>
                  <a:srgbClr val="FFFF00"/>
                </a:solidFill>
              </a:rPr>
              <a:t>corium</a:t>
            </a:r>
            <a:r>
              <a:rPr lang="sk-SK" dirty="0" smtClean="0">
                <a:solidFill>
                  <a:srgbClr val="FFFF00"/>
                </a:solidFill>
              </a:rPr>
              <a:t>) a podkožného väziva (tela </a:t>
            </a:r>
            <a:r>
              <a:rPr lang="sk-SK" dirty="0" err="1" smtClean="0">
                <a:solidFill>
                  <a:srgbClr val="FFFF00"/>
                </a:solidFill>
              </a:rPr>
              <a:t>subcutanea</a:t>
            </a:r>
            <a:r>
              <a:rPr lang="sk-SK" dirty="0" smtClean="0">
                <a:solidFill>
                  <a:srgbClr val="FFFF00"/>
                </a:solidFill>
              </a:rPr>
              <a:t>)</a:t>
            </a:r>
          </a:p>
          <a:p>
            <a:pPr algn="just"/>
            <a:r>
              <a:rPr lang="sk-SK" dirty="0" smtClean="0">
                <a:solidFill>
                  <a:srgbClr val="FFFF00"/>
                </a:solidFill>
              </a:rPr>
              <a:t>podkožné väzivo tvorí väzivové a tukové tkanivo </a:t>
            </a:r>
          </a:p>
          <a:p>
            <a:pPr algn="just"/>
            <a:r>
              <a:rPr lang="sk-SK" dirty="0" err="1" smtClean="0">
                <a:solidFill>
                  <a:srgbClr val="FFFF00"/>
                </a:solidFill>
              </a:rPr>
              <a:t>prídatné</a:t>
            </a:r>
            <a:r>
              <a:rPr lang="sk-SK" dirty="0" smtClean="0">
                <a:solidFill>
                  <a:srgbClr val="FFFF00"/>
                </a:solidFill>
              </a:rPr>
              <a:t> orgány kože - kožné deriváty -vlasy, chlpy, nechty, kožné, potné, mazové a mliečne žľazy</a:t>
            </a:r>
          </a:p>
          <a:p>
            <a:pPr algn="just"/>
            <a:endParaRPr lang="sk-SK" dirty="0" smtClean="0">
              <a:solidFill>
                <a:srgbClr val="FFFF00"/>
              </a:solidFill>
            </a:endParaRPr>
          </a:p>
          <a:p>
            <a:pPr algn="just"/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9188" y="28732"/>
            <a:ext cx="8229600" cy="1399032"/>
          </a:xfrm>
        </p:spPr>
        <p:txBody>
          <a:bodyPr/>
          <a:lstStyle/>
          <a:p>
            <a:r>
              <a:rPr lang="sk-SK" dirty="0" smtClean="0"/>
              <a:t>Stavba kože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FF00"/>
              </a:solidFill>
            </a:endParaRPr>
          </a:p>
          <a:p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FF00"/>
              </a:solidFill>
            </a:endParaRPr>
          </a:p>
          <a:p>
            <a:endParaRPr lang="sk-SK" dirty="0" smtClean="0">
              <a:solidFill>
                <a:srgbClr val="FFFF00"/>
              </a:solidFill>
            </a:endParaRPr>
          </a:p>
          <a:p>
            <a:pPr marL="64008" indent="0">
              <a:buNone/>
            </a:pP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0242" name="Picture 2" descr="http://www.1sg.sk/www/data/projekty/2004/zillions/rasy/koz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296665" cy="464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Pot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obsahuje: 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98</a:t>
            </a:r>
            <a:r>
              <a:rPr lang="sk-SK" dirty="0">
                <a:solidFill>
                  <a:srgbClr val="FFFF00"/>
                </a:solidFill>
              </a:rPr>
              <a:t>% </a:t>
            </a:r>
            <a:r>
              <a:rPr lang="sk-SK" dirty="0" smtClean="0">
                <a:solidFill>
                  <a:srgbClr val="FFFF00"/>
                </a:solidFill>
              </a:rPr>
              <a:t>vody</a:t>
            </a:r>
          </a:p>
          <a:p>
            <a:pPr>
              <a:buFontTx/>
              <a:buChar char="-"/>
            </a:pPr>
            <a:r>
              <a:rPr lang="sk-SK" dirty="0" err="1" smtClean="0">
                <a:solidFill>
                  <a:srgbClr val="FFFF00"/>
                </a:solidFill>
              </a:rPr>
              <a:t>NaCl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močovina</a:t>
            </a:r>
          </a:p>
          <a:p>
            <a:pPr>
              <a:buFontTx/>
              <a:buChar char="-"/>
            </a:pPr>
            <a:r>
              <a:rPr lang="sk-SK" dirty="0" err="1" smtClean="0">
                <a:solidFill>
                  <a:srgbClr val="FFFF00"/>
                </a:solidFill>
              </a:rPr>
              <a:t>kreatinín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mastné kyseliny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kyselina močová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Kyselina mliečna</a:t>
            </a:r>
            <a:endParaRPr lang="sk-SK" dirty="0">
              <a:solidFill>
                <a:srgbClr val="FFFF00"/>
              </a:solidFill>
            </a:endParaRP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96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1399032"/>
          </a:xfrm>
        </p:spPr>
        <p:txBody>
          <a:bodyPr/>
          <a:lstStyle/>
          <a:p>
            <a:pPr algn="ctr"/>
            <a:r>
              <a:rPr lang="sk-SK" dirty="0" smtClean="0"/>
              <a:t>Zopakujme 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17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-16076"/>
            <a:ext cx="8229600" cy="1399032"/>
          </a:xfrm>
        </p:spPr>
        <p:txBody>
          <a:bodyPr/>
          <a:lstStyle/>
          <a:p>
            <a:pPr algn="ctr"/>
            <a:r>
              <a:rPr lang="sk-SK" dirty="0" smtClean="0"/>
              <a:t>Popíšte časti obličky: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http://www.biyolojiegitim.yyu.edu.tr/k/nefrnm/images/nefron_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44562"/>
            <a:ext cx="5619774" cy="57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Popíšte časti </a:t>
            </a:r>
            <a:r>
              <a:rPr lang="sk-SK" dirty="0" err="1" smtClean="0"/>
              <a:t>nefrónu</a:t>
            </a:r>
            <a:r>
              <a:rPr lang="sk-SK" dirty="0" smtClean="0"/>
              <a:t>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18" name="Picture 2" descr="http://biologiepagina.nl/Oefeningen/Nieren/bouwnef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5144296" cy="51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Mesane Nedir? - Prof. Dr. Tibet Erdoğ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Mesane Nedir? - Prof. Dr. Tibet Erdoğ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mesane nedir"/>
          <p:cNvSpPr>
            <a:spLocks noChangeAspect="1" noChangeArrowheads="1"/>
          </p:cNvSpPr>
          <p:nvPr/>
        </p:nvSpPr>
        <p:spPr bwMode="auto">
          <a:xfrm>
            <a:off x="155575" y="-2468563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8" descr="mesane nedir"/>
          <p:cNvSpPr>
            <a:spLocks noChangeAspect="1" noChangeArrowheads="1"/>
          </p:cNvSpPr>
          <p:nvPr/>
        </p:nvSpPr>
        <p:spPr bwMode="auto">
          <a:xfrm>
            <a:off x="307975" y="-2316163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" t="30927" r="39181" b="16662"/>
          <a:stretch/>
        </p:blipFill>
        <p:spPr bwMode="auto">
          <a:xfrm>
            <a:off x="-111852" y="836712"/>
            <a:ext cx="9255852" cy="49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aoblený obdĺžnik 7"/>
          <p:cNvSpPr/>
          <p:nvPr/>
        </p:nvSpPr>
        <p:spPr>
          <a:xfrm>
            <a:off x="4355976" y="1772816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obličky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>
          <a:xfrm>
            <a:off x="3983038" y="2323282"/>
            <a:ext cx="181309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močovody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3983038" y="4221088"/>
            <a:ext cx="181309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prostata</a:t>
            </a:r>
            <a:endParaRPr lang="sk-SK" dirty="0"/>
          </a:p>
        </p:txBody>
      </p:sp>
      <p:sp>
        <p:nvSpPr>
          <p:cNvPr id="13" name="Zaoblený obdĺžnik 12"/>
          <p:cNvSpPr/>
          <p:nvPr/>
        </p:nvSpPr>
        <p:spPr>
          <a:xfrm>
            <a:off x="3969908" y="3645024"/>
            <a:ext cx="181309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</a:t>
            </a:r>
            <a:r>
              <a:rPr lang="sk-SK" dirty="0" smtClean="0"/>
              <a:t>očový mechúr</a:t>
            </a:r>
            <a:endParaRPr lang="sk-SK" dirty="0"/>
          </a:p>
        </p:txBody>
      </p:sp>
      <p:sp>
        <p:nvSpPr>
          <p:cNvPr id="14" name="Zaoblený obdĺžnik 13"/>
          <p:cNvSpPr/>
          <p:nvPr/>
        </p:nvSpPr>
        <p:spPr>
          <a:xfrm>
            <a:off x="4135438" y="4797152"/>
            <a:ext cx="181309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</a:t>
            </a:r>
            <a:r>
              <a:rPr lang="sk-SK" dirty="0" smtClean="0"/>
              <a:t>očová rúra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5922141" y="5782934"/>
            <a:ext cx="3168352" cy="1052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ROZDIEL: muži majú </a:t>
            </a:r>
            <a:r>
              <a:rPr lang="sk-SK" dirty="0" err="1" smtClean="0"/>
              <a:t>urogenitálny</a:t>
            </a:r>
            <a:r>
              <a:rPr lang="sk-SK" dirty="0" smtClean="0"/>
              <a:t> systém prepojený spolu</a:t>
            </a:r>
            <a:endParaRPr lang="sk-SK" dirty="0"/>
          </a:p>
        </p:txBody>
      </p:sp>
      <p:sp>
        <p:nvSpPr>
          <p:cNvPr id="16" name="Zaoblený obdĺžnik 15"/>
          <p:cNvSpPr/>
          <p:nvPr/>
        </p:nvSpPr>
        <p:spPr>
          <a:xfrm>
            <a:off x="801556" y="5740831"/>
            <a:ext cx="3168352" cy="1052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ženy majú samostatný vývod vylučovacej sústavy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124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686800" cy="838200"/>
          </a:xfrm>
        </p:spPr>
        <p:txBody>
          <a:bodyPr>
            <a:noAutofit/>
          </a:bodyPr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84576"/>
          </a:xfrm>
        </p:spPr>
        <p:txBody>
          <a:bodyPr>
            <a:normAutofit fontScale="55000" lnSpcReduction="20000"/>
          </a:bodyPr>
          <a:lstStyle/>
          <a:p>
            <a:r>
              <a:rPr lang="sk-SK" dirty="0" err="1" smtClean="0">
                <a:solidFill>
                  <a:srgbClr val="92D050"/>
                </a:solidFill>
              </a:rPr>
              <a:t>Ušáková</a:t>
            </a:r>
            <a:r>
              <a:rPr lang="sk-SK" dirty="0" smtClean="0">
                <a:solidFill>
                  <a:srgbClr val="92D050"/>
                </a:solidFill>
              </a:rPr>
              <a:t> a kol. Biológia pre gymnáziá 6. EXPOL pedagogika: Bratislava, 2005. 1.vyd. ISBN 80-89003-81-8</a:t>
            </a:r>
          </a:p>
          <a:p>
            <a:r>
              <a:rPr lang="sk-SK" dirty="0" smtClean="0"/>
              <a:t>Obr. </a:t>
            </a:r>
            <a:r>
              <a:rPr lang="sk-SK" dirty="0"/>
              <a:t>Vylučovacia sústava: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biocare.sk/zdrava_vyziva/clanok/pre-zdrave-oblicky</a:t>
            </a:r>
            <a:endParaRPr lang="sk-SK" dirty="0" smtClean="0"/>
          </a:p>
          <a:p>
            <a:r>
              <a:rPr lang="sk-SK" dirty="0" smtClean="0"/>
              <a:t>Obr. Obličky </a:t>
            </a:r>
            <a:r>
              <a:rPr lang="sk-SK" dirty="0"/>
              <a:t>v dlaniach: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www.svet-komunikacie.sk/index.php?ID=9380</a:t>
            </a:r>
            <a:endParaRPr lang="sk-SK" dirty="0" smtClean="0"/>
          </a:p>
          <a:p>
            <a:r>
              <a:rPr lang="sk-SK" dirty="0" smtClean="0"/>
              <a:t>Obr. Vylučovacia </a:t>
            </a:r>
            <a:r>
              <a:rPr lang="sk-SK" dirty="0"/>
              <a:t>sústava: </a:t>
            </a:r>
            <a:r>
              <a:rPr lang="sk-SK" dirty="0">
                <a:hlinkClick r:id="rId4"/>
              </a:rPr>
              <a:t>http://referaty.atlas.sk/prirodne_vedy/biologia_a_geologia/593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Reálna oblička: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www.cas.sk/clanok/248246/nova-nadej-pre-pacientov-oblicku-vypestovali-v-laboratoriu.html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Moč: </a:t>
            </a:r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www.zdravie.sk/choroba/23663/hematuria-krv-v-moci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 err="1" smtClean="0"/>
              <a:t>Nefrón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www.ta3k.sk/bio/index.php?option=com_content&amp;view=article&amp;id=132:oblika-u-cicavcov&amp;catid=48:vyluovanie&amp;Itemid=56</a:t>
            </a:r>
            <a:endParaRPr lang="sk-SK" dirty="0" smtClean="0"/>
          </a:p>
          <a:p>
            <a:r>
              <a:rPr lang="sk-SK" dirty="0" smtClean="0"/>
              <a:t>Obr. Vstrebávanie látok v </a:t>
            </a:r>
            <a:r>
              <a:rPr lang="sk-SK" dirty="0" err="1" smtClean="0"/>
              <a:t>nefróne</a:t>
            </a:r>
            <a:r>
              <a:rPr lang="sk-SK" dirty="0"/>
              <a:t>: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www.ta3k.sk/bio/index.php?option=com_content&amp;view=article&amp;id=132:oblika-u-cicavcov&amp;catid=48:vyluovanie&amp;Itemid=56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Popíšte obličku: </a:t>
            </a:r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www.biyolojiegitim.yyu.edu.tr/k/nefrnm/pages/nefron_png.htm</a:t>
            </a:r>
            <a:endParaRPr lang="sk-SK" dirty="0" smtClean="0"/>
          </a:p>
          <a:p>
            <a:r>
              <a:rPr lang="sk-SK" dirty="0" smtClean="0"/>
              <a:t>Obr. Popíšte časti </a:t>
            </a:r>
            <a:r>
              <a:rPr lang="sk-SK" dirty="0" err="1" smtClean="0"/>
              <a:t>nefrónu</a:t>
            </a:r>
            <a:r>
              <a:rPr lang="sk-SK" dirty="0"/>
              <a:t>: </a:t>
            </a:r>
            <a:r>
              <a:rPr lang="sk-SK" dirty="0">
                <a:hlinkClick r:id="rId9"/>
              </a:rPr>
              <a:t>http://</a:t>
            </a:r>
            <a:r>
              <a:rPr lang="sk-SK" dirty="0" smtClean="0">
                <a:hlinkClick r:id="rId9"/>
              </a:rPr>
              <a:t>biologiepagina.nl/Oefeningen/Nieren/bouwnefron.htm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feraty.atlas.sk/images/referaty/images/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88640"/>
            <a:ext cx="5881073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2112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Obr. Močové </a:t>
            </a:r>
            <a:r>
              <a:rPr lang="sk-SK" dirty="0"/>
              <a:t>cesty: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fit.server.sk/choroby/mocove-ustrojenstvo-a-jeho-problemy</a:t>
            </a:r>
            <a:endParaRPr lang="sk-SK" dirty="0" smtClean="0"/>
          </a:p>
          <a:p>
            <a:r>
              <a:rPr lang="sk-SK" dirty="0" smtClean="0"/>
              <a:t>Obr. Močový </a:t>
            </a:r>
            <a:r>
              <a:rPr lang="sk-SK" dirty="0"/>
              <a:t>mechúr: 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www.oskole.sk/wap/index.php?id_cat=7&amp;year=3&amp;new=23548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Ceruzka: </a:t>
            </a:r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www.home.stranka.info/index.php?vid=CA</a:t>
            </a:r>
            <a:endParaRPr lang="sk-SK" dirty="0" smtClean="0"/>
          </a:p>
          <a:p>
            <a:r>
              <a:rPr lang="sk-SK" dirty="0" smtClean="0"/>
              <a:t>Obr. </a:t>
            </a:r>
            <a:r>
              <a:rPr lang="sk-SK" dirty="0"/>
              <a:t>Stavba kože: </a:t>
            </a: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www.nkinla.estranky.sk/clanky/clovek/koza.html</a:t>
            </a:r>
            <a:endParaRPr lang="sk-SK" dirty="0" smtClean="0"/>
          </a:p>
          <a:p>
            <a:r>
              <a:rPr lang="sk-SK" dirty="0" smtClean="0"/>
              <a:t>Obr. Dialýza</a:t>
            </a:r>
            <a:r>
              <a:rPr lang="sk-SK" dirty="0"/>
              <a:t>: </a:t>
            </a:r>
            <a:r>
              <a:rPr lang="sk-SK" dirty="0">
                <a:hlinkClick r:id="rId6"/>
              </a:rPr>
              <a:t>http://relax.lidovky.cz/nova-metoda-hemodiafiltrace-je-pro-pacienty-setrnejsi-nez-dialyza-1c9-/</a:t>
            </a:r>
            <a:r>
              <a:rPr lang="sk-SK" dirty="0" smtClean="0">
                <a:hlinkClick r:id="rId6"/>
              </a:rPr>
              <a:t>zdravi.aspx?c=A131119_140705_ln-zdravi_ebr</a:t>
            </a:r>
            <a:endParaRPr lang="sk-SK" dirty="0" smtClean="0"/>
          </a:p>
          <a:p>
            <a:pPr marL="64008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29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3460" y="116632"/>
            <a:ext cx="8686800" cy="841248"/>
          </a:xfrm>
        </p:spPr>
        <p:txBody>
          <a:bodyPr/>
          <a:lstStyle/>
          <a:p>
            <a:r>
              <a:rPr lang="sk-SK" sz="4400" dirty="0" smtClean="0">
                <a:solidFill>
                  <a:srgbClr val="FFFF00"/>
                </a:solidFill>
              </a:rPr>
              <a:t>OBLIČKA 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sz="2000" dirty="0" smtClean="0">
                <a:solidFill>
                  <a:srgbClr val="FFFF00"/>
                </a:solidFill>
              </a:rPr>
              <a:t>(</a:t>
            </a:r>
            <a:r>
              <a:rPr lang="sk-SK" sz="2000" dirty="0" err="1" smtClean="0">
                <a:solidFill>
                  <a:srgbClr val="FFFF00"/>
                </a:solidFill>
              </a:rPr>
              <a:t>ren</a:t>
            </a:r>
            <a:r>
              <a:rPr lang="sk-SK" sz="2000" dirty="0" smtClean="0"/>
              <a:t>)</a:t>
            </a:r>
            <a:endParaRPr lang="sk-SK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5178876" cy="5643578"/>
          </a:xfrm>
        </p:spPr>
        <p:txBody>
          <a:bodyPr>
            <a:normAutofit/>
          </a:bodyPr>
          <a:lstStyle/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je párový orgán </a:t>
            </a:r>
            <a:r>
              <a:rPr lang="sk-SK" sz="2400" dirty="0" err="1" smtClean="0">
                <a:solidFill>
                  <a:srgbClr val="92D050"/>
                </a:solidFill>
              </a:rPr>
              <a:t>fazuľovitého</a:t>
            </a:r>
            <a:r>
              <a:rPr lang="sk-SK" sz="2400" dirty="0" smtClean="0">
                <a:solidFill>
                  <a:srgbClr val="92D050"/>
                </a:solidFill>
              </a:rPr>
              <a:t> tvaru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uložený po stranách driekovej chrbtice, v tukovom obale. 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hmotnosť asi 150g</a:t>
            </a:r>
          </a:p>
          <a:p>
            <a:pPr algn="just"/>
            <a:r>
              <a:rPr lang="sk-SK" sz="2400" dirty="0">
                <a:solidFill>
                  <a:srgbClr val="92D050"/>
                </a:solidFill>
              </a:rPr>
              <a:t>p</a:t>
            </a:r>
            <a:r>
              <a:rPr lang="sk-SK" sz="2400" dirty="0" smtClean="0">
                <a:solidFill>
                  <a:srgbClr val="92D050"/>
                </a:solidFill>
              </a:rPr>
              <a:t>ravá oblička býva menšia a nižšie uložená</a:t>
            </a:r>
          </a:p>
          <a:p>
            <a:pPr algn="just"/>
            <a:r>
              <a:rPr lang="sk-SK" sz="2400" dirty="0">
                <a:solidFill>
                  <a:srgbClr val="92D050"/>
                </a:solidFill>
              </a:rPr>
              <a:t>ž</a:t>
            </a:r>
            <a:r>
              <a:rPr lang="sk-SK" sz="2400" dirty="0" smtClean="0">
                <a:solidFill>
                  <a:srgbClr val="92D050"/>
                </a:solidFill>
              </a:rPr>
              <a:t>ivotne dôležitý orgán</a:t>
            </a:r>
          </a:p>
          <a:p>
            <a:pPr algn="just"/>
            <a:r>
              <a:rPr lang="sk-SK" sz="2400" dirty="0" smtClean="0">
                <a:solidFill>
                  <a:srgbClr val="92D050"/>
                </a:solidFill>
              </a:rPr>
              <a:t>v strede vnútorného okraja obličky je zárez - brána obličky, v ktorom vstupujú a vystupujú cievy, nervy a vystupujú močové cesty</a:t>
            </a:r>
          </a:p>
          <a:p>
            <a:pPr algn="just"/>
            <a:endParaRPr lang="sk-SK" sz="24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img.cas.sk/img/4/gallery/1736421_oblicky-laboratorium.jpg?hash=bfe8f5e7d1b7fd64b15c6ebfa63fca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56792"/>
            <a:ext cx="2520280" cy="39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sk-SK" u="sng" dirty="0" smtClean="0"/>
              <a:t>Kôra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7910"/>
            <a:ext cx="3757610" cy="4572000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FF00"/>
                </a:solidFill>
              </a:rPr>
              <a:t>k</a:t>
            </a:r>
            <a:r>
              <a:rPr lang="sk-SK" dirty="0" err="1" smtClean="0">
                <a:solidFill>
                  <a:srgbClr val="FFFF00"/>
                </a:solidFill>
              </a:rPr>
              <a:t>ortex</a:t>
            </a:r>
            <a:r>
              <a:rPr lang="sk-SK" dirty="0" smtClean="0">
                <a:solidFill>
                  <a:srgbClr val="FFFF00"/>
                </a:solidFill>
              </a:rPr>
              <a:t>, svetlejšia 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obsahuje približne milión </a:t>
            </a:r>
            <a:r>
              <a:rPr lang="sk-SK" dirty="0" err="1" smtClean="0">
                <a:solidFill>
                  <a:srgbClr val="FFFF00"/>
                </a:solidFill>
              </a:rPr>
              <a:t>nefrónov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29200" y="40466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sng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Dreň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325220" y="1487910"/>
            <a:ext cx="4800576" cy="550070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k-SK" sz="3000" dirty="0" err="1">
                <a:solidFill>
                  <a:srgbClr val="FFFF00"/>
                </a:solidFill>
              </a:rPr>
              <a:t>m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edulla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tmavšia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obličkové kalichy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zbierajú moč vytvorený v </a:t>
            </a:r>
            <a:r>
              <a:rPr kumimoji="0" lang="sk-SK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nefrónoch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Zástupný symbol pro obsah 5" descr="oblicka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95" y="3573016"/>
            <a:ext cx="2677976" cy="3284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-142900"/>
            <a:ext cx="8229600" cy="1399032"/>
          </a:xfrm>
        </p:spPr>
        <p:txBody>
          <a:bodyPr/>
          <a:lstStyle/>
          <a:p>
            <a:r>
              <a:rPr lang="sk-SK" dirty="0" err="1" smtClean="0"/>
              <a:t>Nefrón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4650" y="1582676"/>
            <a:ext cx="4038600" cy="4525963"/>
          </a:xfrm>
        </p:spPr>
        <p:txBody>
          <a:bodyPr>
            <a:normAutofit fontScale="85000" lnSpcReduction="20000"/>
          </a:bodyPr>
          <a:lstStyle/>
          <a:p>
            <a:endParaRPr lang="sk-SK" dirty="0"/>
          </a:p>
        </p:txBody>
      </p:sp>
      <p:sp>
        <p:nvSpPr>
          <p:cNvPr id="5" name="Zástupný symbol obsahu 2"/>
          <p:cNvSpPr>
            <a:spLocks noGrp="1"/>
          </p:cNvSpPr>
          <p:nvPr>
            <p:ph sz="half" idx="1"/>
          </p:nvPr>
        </p:nvSpPr>
        <p:spPr>
          <a:xfrm>
            <a:off x="0" y="1285861"/>
            <a:ext cx="4495800" cy="55721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>
                <a:solidFill>
                  <a:srgbClr val="92D050"/>
                </a:solidFill>
              </a:rPr>
              <a:t>sa skladá z </a:t>
            </a:r>
            <a:r>
              <a:rPr lang="sk-SK" b="1" dirty="0" smtClean="0">
                <a:solidFill>
                  <a:srgbClr val="92D050"/>
                </a:solidFill>
              </a:rPr>
              <a:t>obličkového telieska</a:t>
            </a:r>
            <a:r>
              <a:rPr lang="sk-SK" dirty="0" smtClean="0">
                <a:solidFill>
                  <a:srgbClr val="92D050"/>
                </a:solidFill>
              </a:rPr>
              <a:t> (</a:t>
            </a:r>
            <a:r>
              <a:rPr lang="sk-SK" dirty="0" err="1" smtClean="0">
                <a:solidFill>
                  <a:srgbClr val="92D050"/>
                </a:solidFill>
              </a:rPr>
              <a:t>Malpighiho</a:t>
            </a:r>
            <a:r>
              <a:rPr lang="sk-SK" dirty="0" smtClean="0">
                <a:solidFill>
                  <a:srgbClr val="92D050"/>
                </a:solidFill>
              </a:rPr>
              <a:t> teliesko) a z obličkových kanálikov </a:t>
            </a:r>
          </a:p>
          <a:p>
            <a:pPr algn="just"/>
            <a:r>
              <a:rPr lang="sk-SK" dirty="0" smtClean="0">
                <a:solidFill>
                  <a:srgbClr val="92D050"/>
                </a:solidFill>
              </a:rPr>
              <a:t>obličkové telieska sú v povrchovej časti kôry - tvorí ho </a:t>
            </a:r>
            <a:r>
              <a:rPr lang="sk-SK" b="1" dirty="0" smtClean="0">
                <a:solidFill>
                  <a:srgbClr val="FFFF00"/>
                </a:solidFill>
              </a:rPr>
              <a:t>klbko krvných vlásočníc- </a:t>
            </a:r>
            <a:r>
              <a:rPr lang="sk-SK" b="1" dirty="0" err="1" smtClean="0">
                <a:solidFill>
                  <a:srgbClr val="FFFF00"/>
                </a:solidFill>
              </a:rPr>
              <a:t>glomerulus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92D050"/>
                </a:solidFill>
              </a:rPr>
              <a:t>a puzdro klbka- </a:t>
            </a:r>
            <a:r>
              <a:rPr lang="sk-SK" b="1" dirty="0" err="1" smtClean="0">
                <a:solidFill>
                  <a:srgbClr val="FFFF00"/>
                </a:solidFill>
              </a:rPr>
              <a:t>Browmanovo</a:t>
            </a:r>
            <a:r>
              <a:rPr lang="sk-SK" b="1" dirty="0" smtClean="0">
                <a:solidFill>
                  <a:srgbClr val="FFFF00"/>
                </a:solidFill>
              </a:rPr>
              <a:t> puzdro</a:t>
            </a:r>
          </a:p>
          <a:p>
            <a:pPr algn="just"/>
            <a:endParaRPr lang="sk-SK" dirty="0" smtClean="0">
              <a:solidFill>
                <a:srgbClr val="92D050"/>
              </a:solidFill>
            </a:endParaRPr>
          </a:p>
          <a:p>
            <a:pPr algn="just">
              <a:buFontTx/>
              <a:buChar char="-"/>
            </a:pPr>
            <a:r>
              <a:rPr lang="sk-SK" dirty="0" smtClean="0">
                <a:solidFill>
                  <a:srgbClr val="92D050"/>
                </a:solidFill>
              </a:rPr>
              <a:t>obličkové kanáliky: </a:t>
            </a:r>
          </a:p>
          <a:p>
            <a:pPr algn="just"/>
            <a:r>
              <a:rPr lang="sk-SK" b="1" dirty="0" smtClean="0">
                <a:solidFill>
                  <a:srgbClr val="92D050"/>
                </a:solidFill>
              </a:rPr>
              <a:t>stočený </a:t>
            </a:r>
            <a:r>
              <a:rPr lang="sk-SK" b="1" dirty="0">
                <a:solidFill>
                  <a:srgbClr val="92D050"/>
                </a:solidFill>
              </a:rPr>
              <a:t>kanálik 1. rádu = </a:t>
            </a:r>
            <a:r>
              <a:rPr lang="sk-SK" b="1" dirty="0" err="1">
                <a:solidFill>
                  <a:srgbClr val="92D050"/>
                </a:solidFill>
              </a:rPr>
              <a:t>proximálny</a:t>
            </a:r>
            <a:r>
              <a:rPr lang="sk-SK" b="1" dirty="0">
                <a:solidFill>
                  <a:srgbClr val="92D050"/>
                </a:solidFill>
              </a:rPr>
              <a:t> </a:t>
            </a:r>
            <a:r>
              <a:rPr lang="sk-SK" b="1" dirty="0" err="1">
                <a:solidFill>
                  <a:srgbClr val="92D050"/>
                </a:solidFill>
              </a:rPr>
              <a:t>tubulus</a:t>
            </a:r>
            <a:endParaRPr lang="sk-SK" b="1" dirty="0">
              <a:solidFill>
                <a:srgbClr val="92D050"/>
              </a:solidFill>
            </a:endParaRPr>
          </a:p>
          <a:p>
            <a:pPr algn="just"/>
            <a:r>
              <a:rPr lang="sk-SK" b="1" dirty="0" err="1">
                <a:solidFill>
                  <a:srgbClr val="92D050"/>
                </a:solidFill>
              </a:rPr>
              <a:t>Henleho</a:t>
            </a:r>
            <a:r>
              <a:rPr lang="sk-SK" b="1" dirty="0">
                <a:solidFill>
                  <a:srgbClr val="92D050"/>
                </a:solidFill>
              </a:rPr>
              <a:t> slučka </a:t>
            </a:r>
            <a:r>
              <a:rPr lang="sk-SK" dirty="0">
                <a:solidFill>
                  <a:srgbClr val="92D050"/>
                </a:solidFill>
              </a:rPr>
              <a:t>v tvare U </a:t>
            </a:r>
          </a:p>
          <a:p>
            <a:pPr algn="just"/>
            <a:r>
              <a:rPr lang="sk-SK" b="1" dirty="0" smtClean="0">
                <a:solidFill>
                  <a:srgbClr val="92D050"/>
                </a:solidFill>
              </a:rPr>
              <a:t>stočený kanálik 2. rádu = </a:t>
            </a:r>
            <a:r>
              <a:rPr lang="sk-SK" b="1" dirty="0" err="1" smtClean="0">
                <a:solidFill>
                  <a:srgbClr val="92D050"/>
                </a:solidFill>
              </a:rPr>
              <a:t>distálny</a:t>
            </a:r>
            <a:r>
              <a:rPr lang="sk-SK" b="1" dirty="0" smtClean="0">
                <a:solidFill>
                  <a:srgbClr val="92D050"/>
                </a:solidFill>
              </a:rPr>
              <a:t> </a:t>
            </a:r>
            <a:r>
              <a:rPr lang="sk-SK" b="1" dirty="0" err="1" smtClean="0">
                <a:solidFill>
                  <a:srgbClr val="92D050"/>
                </a:solidFill>
              </a:rPr>
              <a:t>tubulus</a:t>
            </a:r>
            <a:r>
              <a:rPr lang="sk-SK" dirty="0" smtClean="0">
                <a:solidFill>
                  <a:srgbClr val="92D050"/>
                </a:solidFill>
              </a:rPr>
              <a:t>, ktorý ústi do zberného kanálika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075077" y="1124744"/>
            <a:ext cx="24977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Obličkové teliesko</a:t>
            </a:r>
            <a:endParaRPr lang="sk-SK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 descr="http://www.ta3k.sk/bio/images/stranky/vylucovanie/nef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32" y="1551792"/>
            <a:ext cx="3727442" cy="51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ál 2"/>
          <p:cNvSpPr/>
          <p:nvPr/>
        </p:nvSpPr>
        <p:spPr>
          <a:xfrm>
            <a:off x="6732240" y="2276872"/>
            <a:ext cx="1572317" cy="165618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Zástupný symbol pro obsah 5" descr="nefron_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ovéPole 8"/>
          <p:cNvSpPr txBox="1"/>
          <p:nvPr/>
        </p:nvSpPr>
        <p:spPr>
          <a:xfrm>
            <a:off x="6929454" y="3000372"/>
            <a:ext cx="221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GLOMERULUS</a:t>
            </a:r>
            <a:endParaRPr lang="sk-SK" sz="20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500034" y="285728"/>
            <a:ext cx="307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Nefr</a:t>
            </a:r>
            <a:r>
              <a:rPr lang="sk-SK" sz="4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ón</a:t>
            </a:r>
            <a:endParaRPr lang="sk-SK" sz="44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ttp://www.techmed.sk/glomerulonefritidy/obli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162550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Tvorba moču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0621" y="1628800"/>
            <a:ext cx="8229600" cy="2986352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Moč = </a:t>
            </a:r>
            <a:r>
              <a:rPr lang="sk-SK" dirty="0" err="1" smtClean="0">
                <a:solidFill>
                  <a:srgbClr val="FFFF00"/>
                </a:solidFill>
              </a:rPr>
              <a:t>urina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tekutina, zlatožltej farby (farbivo </a:t>
            </a:r>
            <a:r>
              <a:rPr lang="sk-SK" dirty="0" err="1" smtClean="0">
                <a:solidFill>
                  <a:srgbClr val="FFFF00"/>
                </a:solidFill>
              </a:rPr>
              <a:t>urochróm</a:t>
            </a:r>
            <a:r>
              <a:rPr lang="sk-SK" dirty="0">
                <a:solidFill>
                  <a:srgbClr val="FFFF00"/>
                </a:solidFill>
              </a:rPr>
              <a:t>)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sk-SK" dirty="0" smtClean="0">
                <a:solidFill>
                  <a:srgbClr val="FFFF00"/>
                </a:solidFill>
              </a:rPr>
              <a:t>obsahuje:</a:t>
            </a:r>
          </a:p>
        </p:txBody>
      </p:sp>
      <p:sp>
        <p:nvSpPr>
          <p:cNvPr id="4" name="Vývojový diagram: alternatívny proces 3"/>
          <p:cNvSpPr/>
          <p:nvPr/>
        </p:nvSpPr>
        <p:spPr>
          <a:xfrm>
            <a:off x="983694" y="3861048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2"/>
                </a:solidFill>
              </a:rPr>
              <a:t>95 % vody</a:t>
            </a:r>
          </a:p>
        </p:txBody>
      </p:sp>
      <p:sp>
        <p:nvSpPr>
          <p:cNvPr id="5" name="Vývojový diagram: alternatívny proces 4"/>
          <p:cNvSpPr/>
          <p:nvPr/>
        </p:nvSpPr>
        <p:spPr>
          <a:xfrm>
            <a:off x="3509297" y="3360171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močovinu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6" name="Vývojový diagram: alternatívny proces 5"/>
          <p:cNvSpPr/>
          <p:nvPr/>
        </p:nvSpPr>
        <p:spPr>
          <a:xfrm>
            <a:off x="677334" y="4893365"/>
            <a:ext cx="220884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 kyselinu močovú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7" name="Vývojový diagram: alternatívny proces 6"/>
          <p:cNvSpPr/>
          <p:nvPr/>
        </p:nvSpPr>
        <p:spPr>
          <a:xfrm>
            <a:off x="5968482" y="3881644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2"/>
                </a:solidFill>
              </a:rPr>
              <a:t>kreatinín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8" name="Vývojový diagram: alternatívny proces 7"/>
          <p:cNvSpPr/>
          <p:nvPr/>
        </p:nvSpPr>
        <p:spPr>
          <a:xfrm>
            <a:off x="5968482" y="5014042"/>
            <a:ext cx="223224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amoniak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9" name="Vývojový diagram: alternatívny proces 8"/>
          <p:cNvSpPr/>
          <p:nvPr/>
        </p:nvSpPr>
        <p:spPr>
          <a:xfrm>
            <a:off x="3509297" y="4653136"/>
            <a:ext cx="212423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2"/>
                </a:solidFill>
              </a:rPr>
              <a:t>NaCl</a:t>
            </a:r>
            <a:endParaRPr lang="sk-SK" sz="2800" b="1" dirty="0">
              <a:solidFill>
                <a:schemeClr val="bg2"/>
              </a:solidFill>
            </a:endParaRPr>
          </a:p>
        </p:txBody>
      </p:sp>
      <p:sp>
        <p:nvSpPr>
          <p:cNvPr id="10" name="Vývojový diagram: alternatívny proces 9"/>
          <p:cNvSpPr/>
          <p:nvPr/>
        </p:nvSpPr>
        <p:spPr>
          <a:xfrm>
            <a:off x="1858186" y="6003529"/>
            <a:ext cx="102799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K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  <p:sp>
        <p:nvSpPr>
          <p:cNvPr id="11" name="Vývojový diagram: alternatívny proces 10"/>
          <p:cNvSpPr/>
          <p:nvPr/>
        </p:nvSpPr>
        <p:spPr>
          <a:xfrm>
            <a:off x="3215942" y="5806130"/>
            <a:ext cx="102799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Na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  <p:sp>
        <p:nvSpPr>
          <p:cNvPr id="12" name="Vývojový diagram: alternatívny proces 11"/>
          <p:cNvSpPr/>
          <p:nvPr/>
        </p:nvSpPr>
        <p:spPr>
          <a:xfrm>
            <a:off x="6156176" y="6065912"/>
            <a:ext cx="1198073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Ca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2+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  <p:sp>
        <p:nvSpPr>
          <p:cNvPr id="13" name="Vývojový diagram: alternatívny proces 12"/>
          <p:cNvSpPr/>
          <p:nvPr/>
        </p:nvSpPr>
        <p:spPr>
          <a:xfrm>
            <a:off x="4625421" y="5792732"/>
            <a:ext cx="118065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2"/>
                </a:solidFill>
              </a:rPr>
              <a:t>Mg</a:t>
            </a:r>
            <a:r>
              <a:rPr lang="sk-SK" sz="2800" b="1" baseline="30000" dirty="0" smtClean="0">
                <a:solidFill>
                  <a:schemeClr val="bg2"/>
                </a:solidFill>
              </a:rPr>
              <a:t>2+</a:t>
            </a:r>
            <a:endParaRPr lang="sk-SK" sz="2800" b="1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8">
      <a:dk1>
        <a:srgbClr val="92D050"/>
      </a:dk1>
      <a:lt1>
        <a:srgbClr val="49711E"/>
      </a:lt1>
      <a:dk2>
        <a:srgbClr val="0C0C0C"/>
      </a:dk2>
      <a:lt2>
        <a:srgbClr val="92D050"/>
      </a:lt2>
      <a:accent1>
        <a:srgbClr val="92D05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662</TotalTime>
  <Words>781</Words>
  <Application>Microsoft Office PowerPoint</Application>
  <PresentationFormat>Prezentácia na obrazovke (4:3)</PresentationFormat>
  <Paragraphs>168</Paragraphs>
  <Slides>30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Nadšenie</vt:lpstr>
      <vt:lpstr>Vylučovacia sústava</vt:lpstr>
      <vt:lpstr>VYLUČOVACIA SÚSTAVA</vt:lpstr>
      <vt:lpstr>Prezentácia programu PowerPoint</vt:lpstr>
      <vt:lpstr>OBLIČKA  (ren)</vt:lpstr>
      <vt:lpstr>Kôra</vt:lpstr>
      <vt:lpstr>Nefrón</vt:lpstr>
      <vt:lpstr>Prezentácia programu PowerPoint</vt:lpstr>
      <vt:lpstr>Prezentácia programu PowerPoint</vt:lpstr>
      <vt:lpstr>Tvorba moču</vt:lpstr>
      <vt:lpstr>Prezentácia programu PowerPoint</vt:lpstr>
      <vt:lpstr>Nájdite, čo  nesmie obsahovať moč zdravého človeka?</vt:lpstr>
      <vt:lpstr>Prezentácia programu PowerPoint</vt:lpstr>
      <vt:lpstr>Doplňte:</vt:lpstr>
      <vt:lpstr>MOČOVOD</vt:lpstr>
      <vt:lpstr>MOČOVÝ MECHÚR</vt:lpstr>
      <vt:lpstr>MOČOVÁ RÚRA </vt:lpstr>
      <vt:lpstr>Opíšte putovanie tekutiny v organizme po vypití:</vt:lpstr>
      <vt:lpstr>Funkcie  vylučovacej  sústavy </vt:lpstr>
      <vt:lpstr>Ochorenia  vylučovacej  sústavy</vt:lpstr>
      <vt:lpstr>Prezentácia programu PowerPoint</vt:lpstr>
      <vt:lpstr>Prevencia ochorení </vt:lpstr>
      <vt:lpstr>Koža</vt:lpstr>
      <vt:lpstr>Stavba kože</vt:lpstr>
      <vt:lpstr>Pot </vt:lpstr>
      <vt:lpstr>Zopakujme si </vt:lpstr>
      <vt:lpstr>Popíšte časti obličky:</vt:lpstr>
      <vt:lpstr>Popíšte časti nefrónu: </vt:lpstr>
      <vt:lpstr>Prezentácia programu PowerPoint</vt:lpstr>
      <vt:lpstr>Zdroje: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</dc:title>
  <dc:creator>Lenka</dc:creator>
  <cp:lastModifiedBy>spravca</cp:lastModifiedBy>
  <cp:revision>84</cp:revision>
  <dcterms:created xsi:type="dcterms:W3CDTF">2008-04-06T20:23:42Z</dcterms:created>
  <dcterms:modified xsi:type="dcterms:W3CDTF">2020-06-09T09:38:54Z</dcterms:modified>
</cp:coreProperties>
</file>