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4. 11. 2021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1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1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2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6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2" y="1055078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4. 11. 2021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228600"/>
            <a:ext cx="1417637" cy="1200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917682"/>
          </a:xfrm>
        </p:spPr>
        <p:txBody>
          <a:bodyPr/>
          <a:lstStyle/>
          <a:p>
            <a:r>
              <a:rPr lang="sk-SK" dirty="0"/>
              <a:t>TRESTNÉ PRÁVO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19200" y="13716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Štát sa snaží zabrániť konaniu, ktoré je pre spoločnosť </a:t>
            </a:r>
            <a:r>
              <a:rPr lang="sk-SK" sz="2400" dirty="0" err="1"/>
              <a:t>nežiadúce</a:t>
            </a:r>
            <a:r>
              <a:rPr lang="sk-SK" sz="2400" dirty="0"/>
              <a:t> a nebezpečné. </a:t>
            </a:r>
          </a:p>
          <a:p>
            <a:endParaRPr lang="sk-SK" sz="2400" dirty="0"/>
          </a:p>
          <a:p>
            <a:r>
              <a:rPr lang="sk-SK" sz="2400" dirty="0"/>
              <a:t>Trestné právo je súhrn právnych noriem, ktoré </a:t>
            </a:r>
            <a:r>
              <a:rPr lang="sk-SK" sz="2400" b="1" dirty="0"/>
              <a:t>chránia štát a občanov</a:t>
            </a:r>
            <a:r>
              <a:rPr lang="sk-SK" sz="2400" dirty="0"/>
              <a:t> pred takýmto </a:t>
            </a:r>
            <a:r>
              <a:rPr lang="sk-SK" sz="2400" dirty="0" err="1"/>
              <a:t>nežiadúcim</a:t>
            </a:r>
            <a:r>
              <a:rPr lang="sk-SK" sz="2400" dirty="0"/>
              <a:t> konaním. </a:t>
            </a:r>
          </a:p>
          <a:p>
            <a:endParaRPr lang="sk-SK" sz="2400" dirty="0"/>
          </a:p>
          <a:p>
            <a:r>
              <a:rPr lang="sk-SK" sz="2400" dirty="0"/>
              <a:t>Trestné právo vymedzuje jednotlivé </a:t>
            </a:r>
            <a:r>
              <a:rPr lang="sk-SK" sz="2400" b="1" dirty="0"/>
              <a:t>trestné činy </a:t>
            </a:r>
            <a:r>
              <a:rPr lang="sk-SK" sz="2400" dirty="0"/>
              <a:t>a </a:t>
            </a:r>
            <a:r>
              <a:rPr lang="sk-SK" sz="2400" b="1" dirty="0"/>
              <a:t>tresty</a:t>
            </a:r>
            <a:r>
              <a:rPr lang="sk-SK" sz="2400" dirty="0"/>
              <a:t>, ktoré sa za ne ukladajú.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6324600" y="4648200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Trestné právo hmotné</a:t>
            </a:r>
          </a:p>
        </p:txBody>
      </p:sp>
      <p:sp>
        <p:nvSpPr>
          <p:cNvPr id="7" name="Šípka doprava 6"/>
          <p:cNvSpPr/>
          <p:nvPr/>
        </p:nvSpPr>
        <p:spPr>
          <a:xfrm rot="14996388">
            <a:off x="6854483" y="4324502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1219200" y="55626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Trestné právo procesné </a:t>
            </a:r>
            <a:r>
              <a:rPr lang="sk-SK" dirty="0"/>
              <a:t>upravuje </a:t>
            </a:r>
            <a:r>
              <a:rPr lang="sk-SK" b="1" dirty="0"/>
              <a:t>postup pri zisťovaní trestných činov </a:t>
            </a:r>
            <a:r>
              <a:rPr lang="sk-SK" dirty="0"/>
              <a:t>a ich </a:t>
            </a:r>
            <a:r>
              <a:rPr lang="sk-SK" b="1" dirty="0"/>
              <a:t>páchateľov</a:t>
            </a:r>
            <a:r>
              <a:rPr lang="sk-SK" dirty="0"/>
              <a:t>, pri súdnom trestnom konaní a pri výkone trestu.</a:t>
            </a:r>
          </a:p>
        </p:txBody>
      </p:sp>
      <p:sp>
        <p:nvSpPr>
          <p:cNvPr id="9" name="Obdĺžnik 8"/>
          <p:cNvSpPr/>
          <p:nvPr/>
        </p:nvSpPr>
        <p:spPr>
          <a:xfrm>
            <a:off x="6781800" y="5029200"/>
            <a:ext cx="1886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rgbClr val="C00000"/>
                </a:solidFill>
              </a:rPr>
              <a:t>(</a:t>
            </a:r>
            <a:r>
              <a:rPr lang="sk-SK" b="1" i="1" dirty="0">
                <a:solidFill>
                  <a:srgbClr val="C00000"/>
                </a:solidFill>
              </a:rPr>
              <a:t>Trestný zákon</a:t>
            </a:r>
            <a:r>
              <a:rPr lang="sk-SK" dirty="0"/>
              <a:t>)</a:t>
            </a:r>
          </a:p>
        </p:txBody>
      </p:sp>
      <p:sp>
        <p:nvSpPr>
          <p:cNvPr id="10" name="Obdĺžnik 9"/>
          <p:cNvSpPr/>
          <p:nvPr/>
        </p:nvSpPr>
        <p:spPr>
          <a:xfrm>
            <a:off x="6781800" y="6248400"/>
            <a:ext cx="2206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rgbClr val="C00000"/>
                </a:solidFill>
              </a:rPr>
              <a:t>(</a:t>
            </a:r>
            <a:r>
              <a:rPr lang="sk-SK" b="1" i="1" dirty="0">
                <a:solidFill>
                  <a:srgbClr val="C00000"/>
                </a:solidFill>
              </a:rPr>
              <a:t>Trestný poriadok</a:t>
            </a:r>
            <a:r>
              <a:rPr lang="sk-SK" b="1" dirty="0">
                <a:solidFill>
                  <a:srgbClr val="C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98080" cy="1524000"/>
          </a:xfrm>
        </p:spPr>
        <p:txBody>
          <a:bodyPr>
            <a:noAutofit/>
          </a:bodyPr>
          <a:lstStyle/>
          <a:p>
            <a:br>
              <a:rPr lang="sk-SK" sz="2800" b="1" dirty="0">
                <a:solidFill>
                  <a:srgbClr val="C00000"/>
                </a:solidFill>
              </a:rPr>
            </a:br>
            <a:r>
              <a:rPr lang="sk-SK" sz="2800" b="1" dirty="0">
                <a:solidFill>
                  <a:srgbClr val="C00000"/>
                </a:solidFill>
              </a:rPr>
              <a:t>Podľa miery spoločenskej nebezpečnosti rozoznávame:</a:t>
            </a:r>
            <a:r>
              <a:rPr lang="sk-SK" sz="2800" dirty="0"/>
              <a:t> </a:t>
            </a:r>
            <a:r>
              <a:rPr lang="sk-SK" sz="2800" b="1" dirty="0"/>
              <a:t>trestné činy</a:t>
            </a:r>
            <a:br>
              <a:rPr lang="sk-SK" sz="2800" b="1" dirty="0"/>
            </a:br>
            <a:r>
              <a:rPr lang="sk-SK" sz="2800" b="1" dirty="0"/>
              <a:t>                         priestupky.</a:t>
            </a:r>
            <a:br>
              <a:rPr lang="sk-SK" sz="2800" dirty="0"/>
            </a:b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66800" y="1600200"/>
            <a:ext cx="5715000" cy="3810000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Priestupok je zavinené konanie, ktoré porušuje alebo ohrozuje záujem spoločnosti a  je označené ako priestupok v </a:t>
            </a:r>
            <a:r>
              <a:rPr lang="sk-SK" b="1" dirty="0"/>
              <a:t>Zákone o priestupkoch</a:t>
            </a:r>
            <a:r>
              <a:rPr lang="sk-SK" dirty="0"/>
              <a:t>. </a:t>
            </a:r>
          </a:p>
          <a:p>
            <a:pPr>
              <a:buNone/>
            </a:pPr>
            <a:endParaRPr lang="sk-SK" dirty="0"/>
          </a:p>
          <a:p>
            <a:r>
              <a:rPr lang="sk-SK" dirty="0"/>
              <a:t>Sankcie za priestupky sú miernejšie ako pri trestných činoch (napomenutie, pokuta).</a:t>
            </a:r>
          </a:p>
          <a:p>
            <a:pPr>
              <a:buNone/>
            </a:pPr>
            <a:r>
              <a:rPr lang="sk-SK" dirty="0"/>
              <a:t> </a:t>
            </a:r>
          </a:p>
          <a:p>
            <a:r>
              <a:rPr lang="sk-SK" b="1" dirty="0">
                <a:solidFill>
                  <a:srgbClr val="C00000"/>
                </a:solidFill>
              </a:rPr>
              <a:t>Za priestupok nie je možné udeliť trest odňatia slobody.</a:t>
            </a:r>
            <a:endParaRPr lang="sk-SK" dirty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010400" y="1219200"/>
            <a:ext cx="1981200" cy="29700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sk-SK" sz="1400" dirty="0">
                <a:solidFill>
                  <a:prstClr val="black"/>
                </a:solidFill>
              </a:rPr>
              <a:t>Priestupkom je napr. porušenie verejného poriadku (rušenie nočného pokoja, priestupok proti majetku (drobná krádež, prisvojenie nálezu...)</a:t>
            </a:r>
          </a:p>
          <a:p>
            <a:pPr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sk-SK" sz="1400" dirty="0">
                <a:solidFill>
                  <a:prstClr val="black"/>
                </a:solidFill>
              </a:rPr>
              <a:t>dopravné priestupky (nedovolená rýchlosť, nerešpektovanie dopravných značiek...). </a:t>
            </a:r>
            <a:endParaRPr lang="sk-SK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181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bdĺžnik 6"/>
          <p:cNvSpPr/>
          <p:nvPr/>
        </p:nvSpPr>
        <p:spPr>
          <a:xfrm>
            <a:off x="2514600" y="5562600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Trestný čin </a:t>
            </a:r>
            <a:r>
              <a:rPr lang="sk-SK" b="1" dirty="0"/>
              <a:t>predstavuje pre spoločnosť vyššiu mieru nebezpečenstva, než priestupok.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TRESTNÝ ČIN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810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sk-SK" dirty="0"/>
          </a:p>
          <a:p>
            <a:r>
              <a:rPr lang="sk-SK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prečin</a:t>
            </a:r>
            <a:r>
              <a:rPr lang="sk-SK" dirty="0"/>
              <a:t> (trestný čin </a:t>
            </a:r>
            <a:r>
              <a:rPr lang="sk-SK" b="1" dirty="0">
                <a:solidFill>
                  <a:srgbClr val="C00000"/>
                </a:solidFill>
              </a:rPr>
              <a:t>spáchaný z nedbanlivosti </a:t>
            </a:r>
            <a:r>
              <a:rPr lang="sk-SK" dirty="0"/>
              <a:t>alebo úmyselný trestný čin, za ktorý zákon ustanovuje trest odňatia slobody s hornou hranicou trestnej sadzby neprevyšujúcou </a:t>
            </a:r>
            <a:r>
              <a:rPr lang="sk-SK" b="1" dirty="0">
                <a:solidFill>
                  <a:srgbClr val="C00000"/>
                </a:solidFill>
              </a:rPr>
              <a:t>5 rokov</a:t>
            </a:r>
            <a:r>
              <a:rPr lang="sk-SK" dirty="0"/>
              <a:t>)</a:t>
            </a:r>
          </a:p>
          <a:p>
            <a:pPr>
              <a:buNone/>
            </a:pPr>
            <a:endParaRPr lang="sk-SK" dirty="0"/>
          </a:p>
          <a:p>
            <a:r>
              <a:rPr lang="sk-SK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zločin</a:t>
            </a:r>
            <a:r>
              <a:rPr lang="sk-SK" dirty="0"/>
              <a:t> (úmyselný trestný čin, za ktorý zákon ustanovuje trest odňatia slobody s hornou hranicou trestnej sadzby </a:t>
            </a:r>
            <a:r>
              <a:rPr lang="sk-SK" b="1" dirty="0">
                <a:solidFill>
                  <a:srgbClr val="C00000"/>
                </a:solidFill>
              </a:rPr>
              <a:t>prevyšujúcou 5 rokov</a:t>
            </a:r>
            <a:r>
              <a:rPr lang="sk-SK" dirty="0"/>
              <a:t>) </a:t>
            </a:r>
          </a:p>
        </p:txBody>
      </p:sp>
      <p:sp>
        <p:nvSpPr>
          <p:cNvPr id="4" name="Obdĺžnik 3"/>
          <p:cNvSpPr/>
          <p:nvPr/>
        </p:nvSpPr>
        <p:spPr>
          <a:xfrm>
            <a:off x="1600200" y="5638800"/>
            <a:ext cx="7315200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Zločin, za ktorý zákon ustanovuje trest odňatia slobody s dolnou hranicou trestnej sadzby najmenej 8 rokov, sa považuje za obzvlášť závažný!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04800"/>
            <a:ext cx="200842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1305" y="2590800"/>
            <a:ext cx="1362695" cy="1909763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0" y="228600"/>
            <a:ext cx="7498080" cy="1600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sk-SK" dirty="0"/>
          </a:p>
          <a:p>
            <a:r>
              <a:rPr lang="sk-SK" dirty="0"/>
              <a:t>Trestným činom je aj </a:t>
            </a:r>
            <a:r>
              <a:rPr lang="sk-SK" b="1" dirty="0"/>
              <a:t>príprava</a:t>
            </a:r>
            <a:r>
              <a:rPr lang="sk-SK" dirty="0"/>
              <a:t> na zločin a </a:t>
            </a:r>
            <a:r>
              <a:rPr lang="sk-SK" b="1" dirty="0"/>
              <a:t>pokus</a:t>
            </a:r>
            <a:r>
              <a:rPr lang="sk-SK" dirty="0"/>
              <a:t> o trestný čin. Sú za ne rovnaké tresty ako pri </a:t>
            </a:r>
            <a:r>
              <a:rPr lang="sk-SK" b="1" dirty="0"/>
              <a:t>čine dokonanom. </a:t>
            </a:r>
          </a:p>
        </p:txBody>
      </p:sp>
      <p:sp>
        <p:nvSpPr>
          <p:cNvPr id="5" name="Obdĺžnik 4"/>
          <p:cNvSpPr/>
          <p:nvPr/>
        </p:nvSpPr>
        <p:spPr>
          <a:xfrm>
            <a:off x="1524000" y="1828800"/>
            <a:ext cx="739140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sk-SK" dirty="0"/>
              <a:t>Trest nie je uložený, pokiaľ páchateľ od činu včas upustil, alebo ho oznámil polícii.</a:t>
            </a:r>
          </a:p>
        </p:txBody>
      </p:sp>
      <p:sp>
        <p:nvSpPr>
          <p:cNvPr id="6" name="Obdĺžnik 5"/>
          <p:cNvSpPr/>
          <p:nvPr/>
        </p:nvSpPr>
        <p:spPr>
          <a:xfrm>
            <a:off x="1143000" y="2819400"/>
            <a:ext cx="7696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Páchateľom trestného činu </a:t>
            </a:r>
            <a:r>
              <a:rPr lang="sk-SK" dirty="0"/>
              <a:t>je ten, kto ho spáchal sám. </a:t>
            </a:r>
          </a:p>
          <a:p>
            <a:r>
              <a:rPr lang="sk-SK" dirty="0"/>
              <a:t>Páchateľom trestného činu je fyzická osoba, ktorá v dobe </a:t>
            </a:r>
          </a:p>
          <a:p>
            <a:r>
              <a:rPr lang="sk-SK" dirty="0"/>
              <a:t>spáchania trestného činu dosiahla určitý vek a je príčetná. </a:t>
            </a:r>
          </a:p>
          <a:p>
            <a:r>
              <a:rPr lang="sk-SK" dirty="0"/>
              <a:t>Ak bol trestný čin spáchaný spoločným konaním </a:t>
            </a:r>
            <a:r>
              <a:rPr lang="sk-SK" b="1" dirty="0"/>
              <a:t>2 </a:t>
            </a:r>
            <a:r>
              <a:rPr lang="sk-SK" dirty="0"/>
              <a:t>alebo viacerých páchateľov, hovoríme o </a:t>
            </a:r>
            <a:r>
              <a:rPr lang="sk-SK" b="1" dirty="0"/>
              <a:t>spolupáchateľstve</a:t>
            </a:r>
            <a:r>
              <a:rPr lang="sk-SK" dirty="0"/>
              <a:t>, každý z nich zodpovedá, ako keby trestný čin spáchal sám (nezáleží na podiele, akým prispel </a:t>
            </a:r>
          </a:p>
          <a:p>
            <a:r>
              <a:rPr lang="sk-SK" dirty="0"/>
              <a:t>k spáchaniu trestného činu).</a:t>
            </a:r>
          </a:p>
        </p:txBody>
      </p:sp>
      <p:sp>
        <p:nvSpPr>
          <p:cNvPr id="9" name="Obdĺžnik 8"/>
          <p:cNvSpPr/>
          <p:nvPr/>
        </p:nvSpPr>
        <p:spPr>
          <a:xfrm>
            <a:off x="1143000" y="50292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Účastníkom trestného činu </a:t>
            </a:r>
            <a:r>
              <a:rPr lang="sk-SK" dirty="0"/>
              <a:t>je ten, kto: </a:t>
            </a:r>
          </a:p>
          <a:p>
            <a:r>
              <a:rPr lang="sk-SK" dirty="0"/>
              <a:t>a) zosnoval alebo riadil spáchanie trestného činu (</a:t>
            </a:r>
            <a:r>
              <a:rPr lang="sk-SK" b="1" dirty="0">
                <a:solidFill>
                  <a:srgbClr val="C00000"/>
                </a:solidFill>
              </a:rPr>
              <a:t>organizátor</a:t>
            </a:r>
            <a:r>
              <a:rPr lang="sk-SK" dirty="0"/>
              <a:t>).</a:t>
            </a:r>
          </a:p>
          <a:p>
            <a:r>
              <a:rPr lang="sk-SK" dirty="0"/>
              <a:t>b) naviedol iného na spáchanie trestného činu </a:t>
            </a:r>
            <a:r>
              <a:rPr lang="sk-SK" b="1" dirty="0">
                <a:solidFill>
                  <a:srgbClr val="C00000"/>
                </a:solidFill>
              </a:rPr>
              <a:t>(návodca</a:t>
            </a:r>
            <a:r>
              <a:rPr lang="sk-SK" dirty="0"/>
              <a:t>),</a:t>
            </a:r>
          </a:p>
          <a:p>
            <a:r>
              <a:rPr lang="sk-SK" dirty="0"/>
              <a:t>c) požiadal iného, aby spáchal trestný čin (</a:t>
            </a:r>
            <a:r>
              <a:rPr lang="sk-SK" b="1" dirty="0">
                <a:solidFill>
                  <a:srgbClr val="C00000"/>
                </a:solidFill>
              </a:rPr>
              <a:t>objednávateľ</a:t>
            </a:r>
            <a:r>
              <a:rPr lang="sk-SK" dirty="0"/>
              <a:t>),</a:t>
            </a:r>
          </a:p>
          <a:p>
            <a:r>
              <a:rPr lang="sk-SK" dirty="0"/>
              <a:t>d) poskytol inému pomoc pri spáchaní trestného činu (</a:t>
            </a:r>
            <a:r>
              <a:rPr lang="sk-SK" b="1" dirty="0">
                <a:solidFill>
                  <a:srgbClr val="C00000"/>
                </a:solidFill>
              </a:rPr>
              <a:t>pomocník</a:t>
            </a:r>
            <a:r>
              <a:rPr lang="sk-SK" dirty="0"/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br>
              <a:rPr lang="sk-SK" dirty="0"/>
            </a:br>
            <a:r>
              <a:rPr lang="sk-SK" sz="2700" dirty="0"/>
              <a:t>Deliktuálna spôsobilosť (trestnoprávna spôsobilosť) </a:t>
            </a:r>
            <a:br>
              <a:rPr lang="sk-SK" sz="2700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47800" y="914400"/>
            <a:ext cx="5867400" cy="1371600"/>
          </a:xfrm>
        </p:spPr>
        <p:txBody>
          <a:bodyPr>
            <a:normAutofit fontScale="70000" lnSpcReduction="20000"/>
          </a:bodyPr>
          <a:lstStyle/>
          <a:p>
            <a:endParaRPr lang="sk-SK" dirty="0"/>
          </a:p>
          <a:p>
            <a:r>
              <a:rPr lang="sk-SK" dirty="0"/>
              <a:t>Podľa trestného práva SR je trestne zodpovedný len ten, kto v čase spáchania činu už dovŕšil </a:t>
            </a:r>
            <a:r>
              <a:rPr lang="sk-SK" b="1" dirty="0"/>
              <a:t>14</a:t>
            </a:r>
            <a:r>
              <a:rPr lang="sk-SK" dirty="0"/>
              <a:t> rokov veku (od 1.1. 2006).</a:t>
            </a:r>
          </a:p>
        </p:txBody>
      </p:sp>
      <p:sp>
        <p:nvSpPr>
          <p:cNvPr id="4" name="Obdĺžnik 3"/>
          <p:cNvSpPr/>
          <p:nvPr/>
        </p:nvSpPr>
        <p:spPr>
          <a:xfrm>
            <a:off x="7391400" y="914400"/>
            <a:ext cx="1524000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1200" dirty="0"/>
              <a:t>Páchateľ </a:t>
            </a:r>
            <a:r>
              <a:rPr lang="sk-SK" sz="1200" b="1" dirty="0"/>
              <a:t>do 18</a:t>
            </a:r>
            <a:r>
              <a:rPr lang="sk-SK" sz="1200" dirty="0"/>
              <a:t>. roku veku je označovaný ako </a:t>
            </a:r>
            <a:r>
              <a:rPr lang="sk-SK" sz="1200" b="1" dirty="0"/>
              <a:t>mladistvý</a:t>
            </a:r>
            <a:r>
              <a:rPr lang="sk-SK" sz="1200" dirty="0"/>
              <a:t>. Ako trestne zodpovedný môže byť súdený a odsúdený, zaobchádza sa s ním osobitným spôsobom. </a:t>
            </a:r>
          </a:p>
        </p:txBody>
      </p:sp>
      <p:sp>
        <p:nvSpPr>
          <p:cNvPr id="5" name="Obdĺžnik 4"/>
          <p:cNvSpPr/>
          <p:nvPr/>
        </p:nvSpPr>
        <p:spPr>
          <a:xfrm>
            <a:off x="1219200" y="2133600"/>
            <a:ext cx="594360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sk-SK" dirty="0"/>
              <a:t>Dovŕšením 18. roku sa páchateľ stáva plne trestne zodpovedný.</a:t>
            </a: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1600200" y="3352800"/>
            <a:ext cx="6705600" cy="609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sk-SK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sk-SK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Okolnosti vylučujúce protiprávnosť činu</a:t>
            </a:r>
            <a:r>
              <a:rPr kumimoji="0" lang="sk-SK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sk-SK" sz="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sk-SK" sz="1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1295400" y="3124200"/>
            <a:ext cx="6705600" cy="381000"/>
          </a:xfrm>
          <a:prstGeom prst="rect">
            <a:avLst/>
          </a:prstGeom>
        </p:spPr>
        <p:txBody>
          <a:bodyPr anchor="ctr"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sk-SK" sz="6400" dirty="0"/>
          </a:p>
          <a:p>
            <a:pPr>
              <a:spcBef>
                <a:spcPct val="0"/>
              </a:spcBef>
            </a:pPr>
            <a:r>
              <a:rPr lang="sk-SK" sz="6400" dirty="0"/>
              <a:t>Okolnosti vylučujúce trestnú zodpovednosť  - </a:t>
            </a:r>
            <a:r>
              <a:rPr lang="sk-SK" sz="6400" b="1" dirty="0"/>
              <a:t>VEK, NEPRÍČETNOSŤ</a:t>
            </a:r>
          </a:p>
          <a:p>
            <a:pPr lvl="0">
              <a:spcBef>
                <a:spcPct val="0"/>
              </a:spcBef>
            </a:pPr>
            <a:br>
              <a:rPr kumimoji="0" lang="sk-SK" sz="2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sk-SK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066800" y="41910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/>
              <a:t> </a:t>
            </a:r>
            <a:r>
              <a:rPr lang="sk-SK" b="1" dirty="0"/>
              <a:t>nutnú obranu </a:t>
            </a:r>
            <a:r>
              <a:rPr lang="sk-SK" dirty="0"/>
              <a:t>– napr. násilné zneškodnenie nebezpečného páchateľa. </a:t>
            </a:r>
            <a:r>
              <a:rPr lang="sk-SK" i="1" dirty="0"/>
              <a:t>Nejde o nutnú obranu, ak obrana bola zjavne neprimeraná útoku.</a:t>
            </a:r>
          </a:p>
          <a:p>
            <a:pPr>
              <a:buFont typeface="Arial" pitchFamily="34" charset="0"/>
              <a:buChar char="•"/>
            </a:pPr>
            <a:r>
              <a:rPr lang="sk-SK" dirty="0"/>
              <a:t> </a:t>
            </a:r>
            <a:r>
              <a:rPr lang="sk-SK" b="1" dirty="0"/>
              <a:t>krajnú núdzu </a:t>
            </a:r>
            <a:r>
              <a:rPr lang="sk-SK" dirty="0"/>
              <a:t>- napr. činy pri záchrane života pri živelných pohromách...</a:t>
            </a:r>
          </a:p>
          <a:p>
            <a:pPr>
              <a:buFont typeface="Arial" pitchFamily="34" charset="0"/>
              <a:buChar char="•"/>
            </a:pP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Rozdelenie trestných činov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71600" y="685800"/>
            <a:ext cx="7498080" cy="6019800"/>
          </a:xfrm>
        </p:spPr>
        <p:txBody>
          <a:bodyPr>
            <a:noAutofit/>
          </a:bodyPr>
          <a:lstStyle/>
          <a:p>
            <a:r>
              <a:rPr lang="sk-SK" sz="1400" b="1" dirty="0"/>
              <a:t>Trestné činy proti životu a zdraviu </a:t>
            </a:r>
            <a:r>
              <a:rPr lang="sk-SK" sz="1400" dirty="0"/>
              <a:t>(§145 - vražda, neposkytnutie pomoci, poškodenie zdravia, ublíženie na zdraví, ohrozovanie pohlavnou chorobou, podávanie alkoholických nápojov mládeži...)</a:t>
            </a:r>
          </a:p>
          <a:p>
            <a:r>
              <a:rPr lang="sk-SK" sz="1400" b="1" dirty="0">
                <a:solidFill>
                  <a:srgbClr val="C00000"/>
                </a:solidFill>
              </a:rPr>
              <a:t>Trestné činy proti slobode a ľudskej dôstojnosti </a:t>
            </a:r>
            <a:r>
              <a:rPr lang="sk-SK" sz="1400" dirty="0">
                <a:solidFill>
                  <a:srgbClr val="C00000"/>
                </a:solidFill>
              </a:rPr>
              <a:t>(lúpež, vydieranie, obmedzovanie osobnej slobody, znásilnenie, obchodovanie s ľuďmi...)</a:t>
            </a:r>
          </a:p>
          <a:p>
            <a:r>
              <a:rPr lang="sk-SK" sz="1400" b="1" dirty="0"/>
              <a:t>Trestné činy proti rodine a mládeži</a:t>
            </a:r>
            <a:r>
              <a:rPr lang="sk-SK" sz="1400" dirty="0"/>
              <a:t> (zanedbanie povinnej výživy, týranie, ohrozovanie mravnej výchovy mládeže, dvojmanželstvo...)</a:t>
            </a:r>
          </a:p>
          <a:p>
            <a:r>
              <a:rPr lang="sk-SK" sz="1400" b="1" dirty="0">
                <a:solidFill>
                  <a:srgbClr val="C00000"/>
                </a:solidFill>
              </a:rPr>
              <a:t>Trestné činy proti majetku </a:t>
            </a:r>
            <a:r>
              <a:rPr lang="sk-SK" sz="1400" dirty="0">
                <a:solidFill>
                  <a:srgbClr val="C00000"/>
                </a:solidFill>
              </a:rPr>
              <a:t>(krádež, sprenevera, podvod, úžera, ..)</a:t>
            </a:r>
          </a:p>
          <a:p>
            <a:r>
              <a:rPr lang="sk-SK" sz="1400" b="1" dirty="0"/>
              <a:t>Trestné činy hospodárske </a:t>
            </a:r>
            <a:r>
              <a:rPr lang="sk-SK" sz="1400" dirty="0"/>
              <a:t>(neoprávnené podnikanie, falšovanie peňazí, nezaplatenie dane, porušovanie autorského práva...)</a:t>
            </a:r>
          </a:p>
          <a:p>
            <a:r>
              <a:rPr lang="sk-SK" sz="1400" b="1" dirty="0">
                <a:solidFill>
                  <a:srgbClr val="C00000"/>
                </a:solidFill>
              </a:rPr>
              <a:t>Trestné činy všeobecne nebezpečné a proti životnému prostrediu </a:t>
            </a:r>
            <a:r>
              <a:rPr lang="sk-SK" sz="1400" dirty="0">
                <a:solidFill>
                  <a:srgbClr val="C00000"/>
                </a:solidFill>
              </a:rPr>
              <a:t>(trestné činy proti životnému prostrediu, porušovanie ochrany vôd a ovzdušia, porušovanie ochrany rastlín a živočíchov, pytliactvo, založenie, zosnovanie a podporovanie zločineckej skupiny, teroristickej skupiny, všeobecné ohrozenie...)</a:t>
            </a:r>
          </a:p>
          <a:p>
            <a:r>
              <a:rPr lang="sk-SK" sz="1400" b="1" dirty="0"/>
              <a:t>Trestné činy proti republike </a:t>
            </a:r>
            <a:r>
              <a:rPr lang="sk-SK" sz="1400" dirty="0"/>
              <a:t>(vlastizrada, teror, vyzvedačstvo, ohrozenie utajovanej skutočnosti, sabotáž...)</a:t>
            </a:r>
          </a:p>
          <a:p>
            <a:r>
              <a:rPr lang="sk-SK" sz="1400" b="1" dirty="0">
                <a:solidFill>
                  <a:srgbClr val="C00000"/>
                </a:solidFill>
              </a:rPr>
              <a:t>Trestné činy proti poriadku vo verejných veciach </a:t>
            </a:r>
            <a:r>
              <a:rPr lang="sk-SK" sz="1400" dirty="0">
                <a:solidFill>
                  <a:srgbClr val="C00000"/>
                </a:solidFill>
              </a:rPr>
              <a:t>(útok na orgán verejnej moci, útok na verejného činiteľa, zneužívanie právomoci verejného činiteľa, korupcia, podplácanie, neoznámenie trestného činu, krivá výpoveď...)</a:t>
            </a:r>
          </a:p>
          <a:p>
            <a:r>
              <a:rPr lang="sk-SK" sz="1400" b="1" dirty="0"/>
              <a:t>Trestné činy proti iným právam a slobodám </a:t>
            </a:r>
            <a:r>
              <a:rPr lang="sk-SK" sz="1400" dirty="0"/>
              <a:t>(šírenie poplašnej správy, opilstvo, výtržníctvo, výroba, týranie zvierat...)</a:t>
            </a:r>
          </a:p>
          <a:p>
            <a:r>
              <a:rPr lang="sk-SK" sz="1400" b="1" dirty="0">
                <a:solidFill>
                  <a:srgbClr val="C00000"/>
                </a:solidFill>
              </a:rPr>
              <a:t>Trestné činy proti brannosti, proti civilnej službe, proti službe v ozbrojených silách a proti obrane vlasti</a:t>
            </a:r>
            <a:r>
              <a:rPr lang="sk-SK" sz="1400" dirty="0">
                <a:solidFill>
                  <a:srgbClr val="C00000"/>
                </a:solidFill>
              </a:rPr>
              <a:t> (neplnenie odvodnej povinnosti, nenastúpenie na civilnú službu, spolupráca s nepriateľom, vojnová zrada...)</a:t>
            </a:r>
          </a:p>
          <a:p>
            <a:r>
              <a:rPr lang="sk-SK" sz="1400" b="1" dirty="0"/>
              <a:t>Trestné činy vojenské</a:t>
            </a:r>
            <a:r>
              <a:rPr lang="sk-SK" sz="1400" dirty="0"/>
              <a:t> (neuposlúchnutie rozkazu, urážka medzi vojakmi, násilie voči nadriadenému, dezercia...)</a:t>
            </a:r>
          </a:p>
          <a:p>
            <a:r>
              <a:rPr lang="sk-SK" sz="1400" b="1" dirty="0">
                <a:solidFill>
                  <a:srgbClr val="C00000"/>
                </a:solidFill>
              </a:rPr>
              <a:t>Trestné činy proti mieru, proti ľudskosti a trestné činy vojnové </a:t>
            </a:r>
            <a:r>
              <a:rPr lang="sk-SK" sz="1400" dirty="0">
                <a:solidFill>
                  <a:srgbClr val="C00000"/>
                </a:solidFill>
              </a:rPr>
              <a:t>(</a:t>
            </a:r>
            <a:r>
              <a:rPr lang="sk-SK" sz="1400" dirty="0" err="1">
                <a:solidFill>
                  <a:srgbClr val="C00000"/>
                </a:solidFill>
              </a:rPr>
              <a:t>genocídium</a:t>
            </a:r>
            <a:r>
              <a:rPr lang="sk-SK" sz="1400" dirty="0">
                <a:solidFill>
                  <a:srgbClr val="C00000"/>
                </a:solidFill>
              </a:rPr>
              <a:t>, terorizmus, mučenie, podpora a propagácia hnutí smerujúcich k potlačeniu základných práv a slobôd, hanobenie národa, rasy a presvedčenia...)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sk-SK" dirty="0"/>
              <a:t>Druhy trestov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0" y="990600"/>
            <a:ext cx="7498080" cy="4038600"/>
          </a:xfrm>
        </p:spPr>
        <p:txBody>
          <a:bodyPr>
            <a:normAutofit fontScale="92500" lnSpcReduction="10000"/>
          </a:bodyPr>
          <a:lstStyle/>
          <a:p>
            <a:r>
              <a:rPr lang="sk-SK" sz="2000" b="1" dirty="0"/>
              <a:t>Trest odňatia slobody </a:t>
            </a:r>
            <a:r>
              <a:rPr lang="sk-SK" sz="2000" dirty="0"/>
              <a:t>– </a:t>
            </a:r>
            <a:r>
              <a:rPr lang="sk-SK" sz="1600" dirty="0"/>
              <a:t>trest na určitú dobu, najviac na 25 rokov  </a:t>
            </a:r>
          </a:p>
          <a:p>
            <a:pPr>
              <a:buNone/>
            </a:pPr>
            <a:r>
              <a:rPr lang="sk-SK" sz="1600" dirty="0"/>
              <a:t>                                                        alebo ako trest odňatia slobody na doživotie.</a:t>
            </a:r>
          </a:p>
          <a:p>
            <a:r>
              <a:rPr lang="sk-SK" sz="2000" dirty="0"/>
              <a:t>Trest domáceho väzenia</a:t>
            </a:r>
          </a:p>
          <a:p>
            <a:r>
              <a:rPr lang="sk-SK" sz="2000" dirty="0"/>
              <a:t>Trest povinnej práce</a:t>
            </a:r>
          </a:p>
          <a:p>
            <a:r>
              <a:rPr lang="sk-SK" sz="2000" dirty="0"/>
              <a:t>Peňažný trest</a:t>
            </a:r>
          </a:p>
          <a:p>
            <a:r>
              <a:rPr lang="sk-SK" sz="2000" dirty="0"/>
              <a:t>Trest prepadnutia majetku</a:t>
            </a:r>
          </a:p>
          <a:p>
            <a:r>
              <a:rPr lang="sk-SK" sz="2000" dirty="0"/>
              <a:t>Trest prepadnutia veci</a:t>
            </a:r>
          </a:p>
          <a:p>
            <a:r>
              <a:rPr lang="sk-SK" sz="2000" dirty="0"/>
              <a:t>Trest zákazu činnosti</a:t>
            </a:r>
          </a:p>
          <a:p>
            <a:r>
              <a:rPr lang="sk-SK" sz="2000" dirty="0"/>
              <a:t>Trest zákazu pobytu</a:t>
            </a:r>
          </a:p>
          <a:p>
            <a:r>
              <a:rPr lang="sk-SK" sz="2000" dirty="0"/>
              <a:t>Trest straty čestných titulov a vyznamenaní </a:t>
            </a:r>
          </a:p>
          <a:p>
            <a:r>
              <a:rPr lang="sk-SK" sz="2000" dirty="0"/>
              <a:t>Trest straty vojenskej a inej hodnosti</a:t>
            </a:r>
          </a:p>
          <a:p>
            <a:r>
              <a:rPr lang="sk-SK" sz="2000" dirty="0"/>
              <a:t>Trest vyhostenia</a:t>
            </a:r>
          </a:p>
          <a:p>
            <a:pPr>
              <a:buNone/>
            </a:pPr>
            <a:endParaRPr lang="sk-SK" sz="2000" dirty="0"/>
          </a:p>
        </p:txBody>
      </p:sp>
      <p:sp>
        <p:nvSpPr>
          <p:cNvPr id="4" name="Obdĺžnik 3"/>
          <p:cNvSpPr/>
          <p:nvPr/>
        </p:nvSpPr>
        <p:spPr>
          <a:xfrm>
            <a:off x="7620000" y="228600"/>
            <a:ext cx="137160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1200" b="1" dirty="0"/>
              <a:t>Funkcie trestov</a:t>
            </a:r>
            <a:r>
              <a:rPr lang="sk-SK" sz="1400" dirty="0"/>
              <a:t>:</a:t>
            </a:r>
          </a:p>
          <a:p>
            <a:r>
              <a:rPr lang="sk-SK" sz="1400" dirty="0"/>
              <a:t>Ochranná</a:t>
            </a:r>
          </a:p>
          <a:p>
            <a:r>
              <a:rPr lang="sk-SK" sz="1400" dirty="0"/>
              <a:t>Preventívna</a:t>
            </a:r>
          </a:p>
          <a:p>
            <a:r>
              <a:rPr lang="sk-SK" sz="1400" dirty="0"/>
              <a:t>Prevýchovná </a:t>
            </a:r>
          </a:p>
          <a:p>
            <a:r>
              <a:rPr lang="sk-SK" sz="1400" dirty="0"/>
              <a:t>Morálna </a:t>
            </a:r>
          </a:p>
          <a:p>
            <a:r>
              <a:rPr lang="sk-SK" sz="1400" dirty="0"/>
              <a:t>Odradzujúca</a:t>
            </a:r>
            <a:endParaRPr lang="sk-S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7543800" y="2057400"/>
            <a:ext cx="1371600" cy="11695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1400" dirty="0">
                <a:solidFill>
                  <a:srgbClr val="FF0000"/>
                </a:solidFill>
              </a:rPr>
              <a:t>Trest smrti bol v </a:t>
            </a:r>
            <a:r>
              <a:rPr lang="sk-SK" sz="1400" dirty="0" err="1">
                <a:solidFill>
                  <a:srgbClr val="FF0000"/>
                </a:solidFill>
              </a:rPr>
              <a:t>Česko-Slovensku</a:t>
            </a:r>
            <a:r>
              <a:rPr lang="sk-SK" sz="1400" dirty="0">
                <a:solidFill>
                  <a:srgbClr val="FF0000"/>
                </a:solidFill>
              </a:rPr>
              <a:t> zrušený v r. 1990.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048000"/>
            <a:ext cx="129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BlokTextu 8"/>
          <p:cNvSpPr txBox="1"/>
          <p:nvPr/>
        </p:nvSpPr>
        <p:spPr>
          <a:xfrm>
            <a:off x="0" y="5105400"/>
            <a:ext cx="91440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b="1" dirty="0"/>
              <a:t>Od 1.1. 2007 vstúpil do platnosti zákon, ktorý umožňuje </a:t>
            </a:r>
            <a:r>
              <a:rPr lang="sk-SK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dohodu o vine a treste</a:t>
            </a:r>
            <a:r>
              <a:rPr lang="sk-SK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715962"/>
          </a:xfrm>
        </p:spPr>
        <p:txBody>
          <a:bodyPr>
            <a:normAutofit fontScale="90000"/>
          </a:bodyPr>
          <a:lstStyle/>
          <a:p>
            <a:br>
              <a:rPr lang="sk-SK" dirty="0"/>
            </a:br>
            <a:r>
              <a:rPr lang="sk-SK" dirty="0"/>
              <a:t>Zásady trestného konania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600" y="1447800"/>
            <a:ext cx="6705600" cy="3886200"/>
          </a:xfrm>
        </p:spPr>
        <p:txBody>
          <a:bodyPr>
            <a:normAutofit fontScale="40000" lnSpcReduction="20000"/>
          </a:bodyPr>
          <a:lstStyle/>
          <a:p>
            <a:r>
              <a:rPr lang="sk-SK" b="1" dirty="0"/>
              <a:t>zásada objektívnej pravdy </a:t>
            </a:r>
            <a:r>
              <a:rPr lang="sk-SK" dirty="0"/>
              <a:t>(nemôže sa rozhodovať, ak sú nejaké pochybnosti),</a:t>
            </a:r>
          </a:p>
          <a:p>
            <a:r>
              <a:rPr lang="sk-SK" b="1" dirty="0"/>
              <a:t>zásada stíhania len zo zákonných dôvodov</a:t>
            </a:r>
            <a:r>
              <a:rPr lang="sk-SK" dirty="0"/>
              <a:t>,</a:t>
            </a:r>
          </a:p>
          <a:p>
            <a:r>
              <a:rPr lang="sk-SK" b="1" dirty="0"/>
              <a:t>zásada zaistenia práva na obhajobu </a:t>
            </a:r>
            <a:r>
              <a:rPr lang="sk-SK" dirty="0"/>
              <a:t>(obvinený musí byť o tom poučený),</a:t>
            </a:r>
          </a:p>
          <a:p>
            <a:r>
              <a:rPr lang="sk-SK" b="1" dirty="0"/>
              <a:t>zásada oficiality </a:t>
            </a:r>
            <a:r>
              <a:rPr lang="sk-SK" dirty="0"/>
              <a:t>(orgány konajú z vlastnej iniciatívy - z úradnej povinnosti),</a:t>
            </a:r>
          </a:p>
          <a:p>
            <a:r>
              <a:rPr lang="sk-SK" b="1" dirty="0"/>
              <a:t>zásada legality </a:t>
            </a:r>
            <a:r>
              <a:rPr lang="sk-SK" dirty="0"/>
              <a:t>(prokurátor je povinný stíhať všetky trestné činy, o ktorých sa dozvie),</a:t>
            </a:r>
          </a:p>
          <a:p>
            <a:r>
              <a:rPr lang="sk-SK" b="1" dirty="0"/>
              <a:t>zásada obžalovania </a:t>
            </a:r>
            <a:r>
              <a:rPr lang="sk-SK" dirty="0"/>
              <a:t>(obžalovať môže iba prokurátor, súkromné trestné žaloby nie sú prípustné),</a:t>
            </a:r>
          </a:p>
          <a:p>
            <a:r>
              <a:rPr lang="sk-SK" b="1" dirty="0"/>
              <a:t>zásada verejnosti </a:t>
            </a:r>
            <a:r>
              <a:rPr lang="sk-SK" dirty="0"/>
              <a:t>(verejnosť sa môže zúčastniť súdneho konania),</a:t>
            </a:r>
          </a:p>
          <a:p>
            <a:r>
              <a:rPr lang="sk-SK" b="1" dirty="0"/>
              <a:t>vyhľadávacia zásada </a:t>
            </a:r>
            <a:r>
              <a:rPr lang="sk-SK" dirty="0"/>
              <a:t>(orgány sú povinné zistiť všetky okolnosti prípadu),</a:t>
            </a:r>
          </a:p>
          <a:p>
            <a:r>
              <a:rPr lang="sk-SK" b="1" dirty="0"/>
              <a:t>zásada bezprostrednosti </a:t>
            </a:r>
            <a:r>
              <a:rPr lang="sk-SK" dirty="0"/>
              <a:t>(súd prihliada na dôkazy predvedené pri súdnom konaní),</a:t>
            </a:r>
          </a:p>
          <a:p>
            <a:r>
              <a:rPr lang="sk-SK" b="1" dirty="0"/>
              <a:t>zásada </a:t>
            </a:r>
            <a:r>
              <a:rPr lang="sk-SK" b="1" dirty="0" err="1"/>
              <a:t>ústnosti</a:t>
            </a:r>
            <a:r>
              <a:rPr lang="sk-SK" b="1" dirty="0"/>
              <a:t> </a:t>
            </a:r>
            <a:r>
              <a:rPr lang="sk-SK" dirty="0"/>
              <a:t>(súd vedie konanie spravidla ústne, teda sám vypočúva svedkov, znalcov a obvinených,</a:t>
            </a:r>
          </a:p>
          <a:p>
            <a:r>
              <a:rPr lang="sk-SK" b="1" dirty="0"/>
              <a:t>zásada prezumpcie neviny </a:t>
            </a:r>
            <a:endParaRPr lang="sk-SK" dirty="0"/>
          </a:p>
          <a:p>
            <a:r>
              <a:rPr lang="sk-SK" b="1" dirty="0"/>
              <a:t>zásada voľného hodnotenia dôkazov </a:t>
            </a:r>
            <a:r>
              <a:rPr lang="sk-SK" dirty="0"/>
              <a:t>(orgány hodnotia dôkazy podľa svojho vnútorného presvedčenia založeného na dôkladnom uvážení všetkých okolností prípadu).</a:t>
            </a:r>
          </a:p>
        </p:txBody>
      </p:sp>
      <p:sp>
        <p:nvSpPr>
          <p:cNvPr id="4" name="Obdĺžnik 3"/>
          <p:cNvSpPr/>
          <p:nvPr/>
        </p:nvSpPr>
        <p:spPr>
          <a:xfrm>
            <a:off x="7391400" y="762000"/>
            <a:ext cx="160020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1200" b="1" dirty="0"/>
              <a:t>Prezumpcia neviny - </a:t>
            </a:r>
            <a:r>
              <a:rPr lang="sk-SK" sz="1200" dirty="0"/>
              <a:t>pokiaľ nie je vina vyslovená právoplatným odsudzujúcim rozsudkom, na obvineného sa hľadí ako na nevinného)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1524000" y="5791200"/>
            <a:ext cx="7239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b="1" dirty="0" err="1"/>
              <a:t>Mediácia</a:t>
            </a:r>
            <a:r>
              <a:rPr lang="sk-SK" dirty="0"/>
              <a:t> - mimosúdne sprostredkovanie riešenia sporu medzi poškodeným a obvineným.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sk-SK" sz="1800" dirty="0"/>
            </a:br>
            <a:br>
              <a:rPr lang="sk-SK" sz="1800" dirty="0"/>
            </a:br>
            <a:r>
              <a:rPr lang="sk-SK" sz="1800" dirty="0"/>
              <a:t>Pri určovaní druhu trestu a jeho výmery súd prihliadne najmä na spôsob spáchania činu a jeho následok, zavinenie, pohnútku, </a:t>
            </a:r>
            <a:r>
              <a:rPr lang="sk-SK" sz="1800" b="1" dirty="0"/>
              <a:t>priťažujúce okolnosti</a:t>
            </a:r>
            <a:r>
              <a:rPr lang="sk-SK" sz="1800" dirty="0"/>
              <a:t>, </a:t>
            </a:r>
            <a:r>
              <a:rPr lang="sk-SK" sz="1800" b="1" dirty="0"/>
              <a:t>poľahčujúce okolnosti </a:t>
            </a:r>
            <a:r>
              <a:rPr lang="sk-SK" sz="1800" dirty="0"/>
              <a:t>a na osobu páchateľa, jeho pomery a možnosť nápravy</a:t>
            </a:r>
            <a:br>
              <a:rPr lang="sk-SK" sz="1800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447800"/>
            <a:ext cx="3441192" cy="480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>
              <a:buNone/>
            </a:pPr>
            <a:endParaRPr lang="sk-SK" dirty="0"/>
          </a:p>
          <a:p>
            <a:r>
              <a:rPr lang="sk-SK" sz="4000" dirty="0"/>
              <a:t>Priťažujúcou okolnosťou je to, že páchateľ spáchal trestný čin: </a:t>
            </a:r>
          </a:p>
          <a:p>
            <a:r>
              <a:rPr lang="sk-SK" sz="4000" dirty="0"/>
              <a:t>z obzvlášť zavrhnutiahodnej pohnútky,</a:t>
            </a:r>
          </a:p>
          <a:p>
            <a:r>
              <a:rPr lang="sk-SK" sz="4000" dirty="0"/>
              <a:t>ako odplatu,</a:t>
            </a:r>
          </a:p>
          <a:p>
            <a:r>
              <a:rPr lang="sk-SK" sz="4000" dirty="0"/>
              <a:t>za živelnej pohromy alebo inej mimoriadnej udalosti vážne ohrozujúcej život, zdravie, základné práva a slobody, mravnosť...</a:t>
            </a:r>
          </a:p>
          <a:p>
            <a:r>
              <a:rPr lang="sk-SK" sz="4000" dirty="0"/>
              <a:t>tým, že zneužil svoje zamestnanie, povolanie, funkciu...</a:t>
            </a:r>
          </a:p>
          <a:p>
            <a:r>
              <a:rPr lang="sk-SK" sz="4000" dirty="0"/>
              <a:t>spáchal viac trestných činov,</a:t>
            </a:r>
          </a:p>
          <a:p>
            <a:r>
              <a:rPr lang="sk-SK" sz="4000" dirty="0"/>
              <a:t>zneužil na spáchanie trestnej činnosti osobu, ktorá nie je trestne zodpovedná,</a:t>
            </a:r>
          </a:p>
          <a:p>
            <a:r>
              <a:rPr lang="sk-SK" sz="4000" dirty="0"/>
              <a:t>ako organizátor...</a:t>
            </a: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334000" y="1447800"/>
            <a:ext cx="3441192" cy="480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endParaRPr lang="sk-SK" sz="3200" dirty="0"/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sk-SK" sz="3200" dirty="0"/>
              <a:t>Poľahčujúcou okolnosťou je to, že páchateľ spáchal trestný čin: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sk-SK" sz="3200" dirty="0"/>
              <a:t>v ospravedlniteľnom silnom citovom rozrušení,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sk-SK" sz="3200" dirty="0"/>
              <a:t>v dôsledku nedostatku vedomostí alebo skúseností,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sk-SK" sz="3200" dirty="0"/>
              <a:t>v spojitosti s negatívnymi dôsledkami svojej choroby,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sk-SK" sz="3200" dirty="0"/>
              <a:t>vo veku blízkom veku mladistvých,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sk-SK" sz="3200" dirty="0"/>
              <a:t>pod tlakom,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sk-SK" sz="3200" dirty="0"/>
              <a:t>pod vplyvom tiesnivých osobných alebo rodinných pomerov, ktoré si sám nespôsobil...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110</TotalTime>
  <Words>1307</Words>
  <Application>Microsoft Office PowerPoint</Application>
  <PresentationFormat>Prezentácia na obrazovke (4:3)</PresentationFormat>
  <Paragraphs>117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Verdana</vt:lpstr>
      <vt:lpstr>Wingdings 2</vt:lpstr>
      <vt:lpstr>Slnovrat</vt:lpstr>
      <vt:lpstr>TRESTNÉ PRÁVO</vt:lpstr>
      <vt:lpstr> Podľa miery spoločenskej nebezpečnosti rozoznávame: trestné činy                          priestupky. </vt:lpstr>
      <vt:lpstr>TRESTNÝ ČIN</vt:lpstr>
      <vt:lpstr>Prezentácia programu PowerPoint</vt:lpstr>
      <vt:lpstr> Deliktuálna spôsobilosť (trestnoprávna spôsobilosť)  </vt:lpstr>
      <vt:lpstr>Rozdelenie trestných činov </vt:lpstr>
      <vt:lpstr>Druhy trestov</vt:lpstr>
      <vt:lpstr> Zásady trestného konania </vt:lpstr>
      <vt:lpstr>  Pri určovaní druhu trestu a jeho výmery súd prihliadne najmä na spôsob spáchania činu a jeho následok, zavinenie, pohnútku, priťažujúce okolnosti, poľahčujúce okolnosti a na osobu páchateľa, jeho pomery a možnosť nápravy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TRESTNÉ PRÁVO</dc:title>
  <dc:creator>tibikstanka</dc:creator>
  <cp:lastModifiedBy>Rebeka Segečová</cp:lastModifiedBy>
  <cp:revision>25</cp:revision>
  <dcterms:created xsi:type="dcterms:W3CDTF">2010-11-28T16:21:38Z</dcterms:created>
  <dcterms:modified xsi:type="dcterms:W3CDTF">2021-11-04T21:17:30Z</dcterms:modified>
</cp:coreProperties>
</file>