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CE5ED-27A7-4235-AE90-1F22E39F2EC0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62A25-D7A2-4715-B7AA-BCE6A0456EA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62A25-D7A2-4715-B7AA-BCE6A0456EAF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6B96-58D2-4686-B567-127F3771AEE8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6623-828B-4F16-B6A7-CF5916F8A16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8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>
            <a:noAutofit/>
          </a:bodyPr>
          <a:lstStyle/>
          <a:p>
            <a:r>
              <a:rPr lang="sk-SK" sz="9600" dirty="0" smtClean="0">
                <a:solidFill>
                  <a:schemeClr val="bg1"/>
                </a:solidFill>
                <a:latin typeface="Harrington" pitchFamily="82" charset="0"/>
              </a:rPr>
              <a:t>Žiarovky</a:t>
            </a:r>
            <a:endParaRPr lang="sk-SK" sz="9600" dirty="0">
              <a:solidFill>
                <a:schemeClr val="bg1"/>
              </a:solidFill>
              <a:latin typeface="Harrington" pitchFamily="82" charset="0"/>
            </a:endParaRPr>
          </a:p>
        </p:txBody>
      </p:sp>
      <p:pic>
        <p:nvPicPr>
          <p:cNvPr id="5" name="Obrázek 4" descr="article_1228_Dulux_tr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2643182"/>
            <a:ext cx="2643190" cy="1839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banner-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428868"/>
            <a:ext cx="3724104" cy="2049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rázek 7" descr="ziarovk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4786322"/>
            <a:ext cx="2485039" cy="1906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00034" y="642918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sk-SK" sz="5200" dirty="0" smtClean="0">
                <a:solidFill>
                  <a:schemeClr val="bg1"/>
                </a:solidFill>
                <a:latin typeface="Gabriola" pitchFamily="82" charset="0"/>
              </a:rPr>
              <a:t>Ďakujeme za </a:t>
            </a:r>
            <a:br>
              <a:rPr lang="sk-SK" sz="5200" dirty="0" smtClean="0">
                <a:solidFill>
                  <a:schemeClr val="bg1"/>
                </a:solidFill>
                <a:latin typeface="Gabriola" pitchFamily="82" charset="0"/>
              </a:rPr>
            </a:br>
            <a:r>
              <a:rPr lang="sk-SK" sz="5200" dirty="0" smtClean="0">
                <a:solidFill>
                  <a:schemeClr val="bg1"/>
                </a:solidFill>
                <a:latin typeface="Gabriola" pitchFamily="82" charset="0"/>
              </a:rPr>
              <a:t>pozornosť</a:t>
            </a:r>
            <a:r>
              <a:rPr lang="sk-SK" sz="5200" dirty="0" smtClean="0">
                <a:solidFill>
                  <a:schemeClr val="bg1"/>
                </a:solidFill>
                <a:latin typeface="Harrington" pitchFamily="82" charset="0"/>
              </a:rPr>
              <a:t> !!! </a:t>
            </a:r>
            <a:endParaRPr lang="sk-SK" sz="5200" dirty="0">
              <a:solidFill>
                <a:schemeClr val="bg1"/>
              </a:solidFill>
              <a:latin typeface="Harrington" pitchFamily="82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Žiarovka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z="2950" dirty="0" smtClean="0">
                <a:solidFill>
                  <a:schemeClr val="bg1"/>
                </a:solidFill>
                <a:latin typeface="Comic Sans MS" pitchFamily="66" charset="0"/>
              </a:rPr>
              <a:t>druh zariadenia na premenu elektrickej energie na svetlo</a:t>
            </a:r>
          </a:p>
          <a:p>
            <a:pPr lvl="0"/>
            <a:r>
              <a:rPr lang="sk-SK" sz="2950" dirty="0" smtClean="0">
                <a:solidFill>
                  <a:schemeClr val="bg1"/>
                </a:solidFill>
                <a:latin typeface="Comic Sans MS" pitchFamily="66" charset="0"/>
              </a:rPr>
              <a:t>poznáme klasickú žiarovku, LED žiarovku, halogénovú žiarovku a kompaktnú žiarivku 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Obrázek 3" descr="P452c4f9f_P_ziarov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643314"/>
            <a:ext cx="2547942" cy="1910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0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3714752"/>
            <a:ext cx="2394855" cy="1714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LED60_E27a.jpg"/>
          <p:cNvPicPr>
            <a:picLocks noChangeAspect="1"/>
          </p:cNvPicPr>
          <p:nvPr/>
        </p:nvPicPr>
        <p:blipFill>
          <a:blip r:embed="rId5"/>
          <a:srcRect l="16393" t="39345" r="4918"/>
          <a:stretch>
            <a:fillRect/>
          </a:stretch>
        </p:blipFill>
        <p:spPr>
          <a:xfrm>
            <a:off x="2571736" y="5143512"/>
            <a:ext cx="1915306" cy="147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Obrázek 7" descr="halllll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64" y="5214950"/>
            <a:ext cx="2143125" cy="1357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Prvé pokusy o zostrojenie žiarovky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z="2800" dirty="0" smtClean="0">
                <a:solidFill>
                  <a:schemeClr val="bg1"/>
                </a:solidFill>
                <a:latin typeface="Comic Sans MS" pitchFamily="66" charset="0"/>
              </a:rPr>
              <a:t>v r. 1854 - prvý odporový zdroj svetla vytvoril nemecký hodinár Henrich </a:t>
            </a:r>
            <a:r>
              <a:rPr lang="sk-SK" sz="2800" dirty="0" err="1" smtClean="0">
                <a:solidFill>
                  <a:schemeClr val="bg1"/>
                </a:solidFill>
                <a:latin typeface="Comic Sans MS" pitchFamily="66" charset="0"/>
              </a:rPr>
              <a:t>Göbel</a:t>
            </a:r>
            <a:endParaRPr lang="sk-SK" sz="2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0"/>
            <a:r>
              <a:rPr lang="sk-SK" sz="2800" dirty="0" smtClean="0">
                <a:solidFill>
                  <a:schemeClr val="bg1"/>
                </a:solidFill>
                <a:latin typeface="Comic Sans MS" pitchFamily="66" charset="0"/>
              </a:rPr>
              <a:t>elektrická žiarovka (v dnešnom ponímaní) – </a:t>
            </a:r>
            <a:r>
              <a:rPr lang="sk-SK" sz="2800" dirty="0" err="1" smtClean="0">
                <a:solidFill>
                  <a:schemeClr val="bg1"/>
                </a:solidFill>
                <a:latin typeface="Comic Sans MS" pitchFamily="66" charset="0"/>
              </a:rPr>
              <a:t>Joseph</a:t>
            </a:r>
            <a:r>
              <a:rPr lang="sk-SK" sz="28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sk-SK" sz="2800" dirty="0" err="1" smtClean="0">
                <a:solidFill>
                  <a:schemeClr val="bg1"/>
                </a:solidFill>
                <a:latin typeface="Comic Sans MS" pitchFamily="66" charset="0"/>
              </a:rPr>
              <a:t>Swan</a:t>
            </a:r>
            <a:r>
              <a:rPr lang="sk-SK" sz="2800" dirty="0" smtClean="0">
                <a:solidFill>
                  <a:schemeClr val="bg1"/>
                </a:solidFill>
                <a:latin typeface="Comic Sans MS" pitchFamily="66" charset="0"/>
              </a:rPr>
              <a:t> z </a:t>
            </a:r>
            <a:r>
              <a:rPr lang="sk-SK" sz="2800" dirty="0" err="1" smtClean="0">
                <a:solidFill>
                  <a:schemeClr val="bg1"/>
                </a:solidFill>
                <a:latin typeface="Comic Sans MS" pitchFamily="66" charset="0"/>
              </a:rPr>
              <a:t>Newcastle</a:t>
            </a:r>
            <a:r>
              <a:rPr lang="sk-SK" sz="2800" dirty="0" smtClean="0">
                <a:solidFill>
                  <a:schemeClr val="bg1"/>
                </a:solidFill>
                <a:latin typeface="Comic Sans MS" pitchFamily="66" charset="0"/>
              </a:rPr>
              <a:t> vo Veľkej Británii v 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Comic Sans MS" pitchFamily="66" charset="0"/>
              </a:rPr>
              <a:t>r. 1878 </a:t>
            </a:r>
          </a:p>
          <a:p>
            <a:pPr lvl="0"/>
            <a:r>
              <a:rPr lang="sk-SK" sz="2800" dirty="0" err="1" smtClean="0">
                <a:solidFill>
                  <a:schemeClr val="bg1"/>
                </a:solidFill>
                <a:latin typeface="Comic Sans MS" pitchFamily="66" charset="0"/>
              </a:rPr>
              <a:t>Thomas</a:t>
            </a:r>
            <a:r>
              <a:rPr lang="sk-SK" sz="2800" dirty="0" smtClean="0">
                <a:solidFill>
                  <a:schemeClr val="bg1"/>
                </a:solidFill>
                <a:latin typeface="Comic Sans MS" pitchFamily="66" charset="0"/>
              </a:rPr>
              <a:t> A. </a:t>
            </a:r>
            <a:r>
              <a:rPr lang="sk-SK" sz="2800" dirty="0" err="1" smtClean="0">
                <a:solidFill>
                  <a:schemeClr val="bg1"/>
                </a:solidFill>
                <a:latin typeface="Comic Sans MS" pitchFamily="66" charset="0"/>
              </a:rPr>
              <a:t>Edison</a:t>
            </a:r>
            <a:r>
              <a:rPr lang="sk-SK" sz="2800" dirty="0" smtClean="0">
                <a:solidFill>
                  <a:schemeClr val="bg1"/>
                </a:solidFill>
                <a:latin typeface="Comic Sans MS" pitchFamily="66" charset="0"/>
              </a:rPr>
              <a:t> v USA v r. 1879 </a:t>
            </a:r>
          </a:p>
          <a:p>
            <a:pPr lvl="0"/>
            <a:endParaRPr lang="sk-SK" dirty="0"/>
          </a:p>
        </p:txBody>
      </p:sp>
      <p:pic>
        <p:nvPicPr>
          <p:cNvPr id="4" name="Obrázek 3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643446"/>
            <a:ext cx="1838325" cy="2100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default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4143380"/>
            <a:ext cx="1981200" cy="230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t a e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2" y="4572008"/>
            <a:ext cx="1895475" cy="200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500042"/>
            <a:ext cx="8215370" cy="5857916"/>
          </a:xfrm>
        </p:spPr>
        <p:txBody>
          <a:bodyPr>
            <a:normAutofit/>
          </a:bodyPr>
          <a:lstStyle/>
          <a:p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Pôvodné </a:t>
            </a:r>
            <a:r>
              <a:rPr lang="sk-SK" sz="2500" b="1" dirty="0" smtClean="0">
                <a:solidFill>
                  <a:schemeClr val="bg1"/>
                </a:solidFill>
                <a:latin typeface="Comic Sans MS" pitchFamily="66" charset="0"/>
              </a:rPr>
              <a:t>Edisonove žiarovky</a:t>
            </a:r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 mali uhlíkové vlákno, dnes sa zvyčajne využíva volfrám, ktorý lepšie odoláva vysokým teplotám. Volfrámové vlákno je stočené do špirály. Prechodom elektrického prúdu sa rozžeraví na 2500 °C, kedy volfrám emituje biele svetlo. Aby vlákno nezhorelo, je umiestnené v sklenenej banke, z ktorej je vyčerpaný vzduch. Podtlak by ale spôsobil nebezpečnú </a:t>
            </a:r>
            <a:r>
              <a:rPr lang="sk-SK" sz="2500" dirty="0" err="1" smtClean="0">
                <a:solidFill>
                  <a:schemeClr val="bg1"/>
                </a:solidFill>
                <a:latin typeface="Comic Sans MS" pitchFamily="66" charset="0"/>
              </a:rPr>
              <a:t>implóziu</a:t>
            </a:r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 pri náhodnom rozbití banky, preto býva vákuum nahradené inertným plynom pod nízkym tlakom napr. argón. </a:t>
            </a:r>
            <a:endParaRPr lang="sk-SK" sz="25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Obrázek 3" descr="t a 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4500570"/>
            <a:ext cx="1704342" cy="2071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Zloženie žiarovky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pic>
        <p:nvPicPr>
          <p:cNvPr id="4" name="Obrázek 3" descr="ziarovkaEdisonPopis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357298"/>
            <a:ext cx="3571900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ziarovkaEdisonPopis0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357298"/>
            <a:ext cx="342902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Harrington" pitchFamily="82" charset="0"/>
              </a:rPr>
              <a:t>LED žiarovka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800" dirty="0" smtClean="0">
                <a:solidFill>
                  <a:schemeClr val="bg1"/>
                </a:solidFill>
              </a:rPr>
              <a:t>polovodičová žiarovka, ktorá používa LED diódy ako zdroj svetla, pretože svetelný výkon jednotlivých LED diód je malý v porovnaní s klasickou žiarovkou, používajú sa viaceré diódy súčasne. </a:t>
            </a:r>
          </a:p>
          <a:p>
            <a:pPr lvl="0"/>
            <a:r>
              <a:rPr lang="sk-SK" sz="2800" dirty="0" smtClean="0">
                <a:solidFill>
                  <a:schemeClr val="bg1"/>
                </a:solidFill>
              </a:rPr>
              <a:t>môže sa používať namiesto klasickej žiarovky. 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v porovnaní s klasickou žiarovkou a kompaktnou žiarivkou ponúkajú vyššiu životnosť a efektívnosť, ale zriaďovacie náklady sú vyššie.</a:t>
            </a:r>
            <a:endParaRPr lang="sk-SK" sz="2800" dirty="0">
              <a:solidFill>
                <a:schemeClr val="bg1"/>
              </a:solidFill>
            </a:endParaRPr>
          </a:p>
        </p:txBody>
      </p:sp>
      <p:pic>
        <p:nvPicPr>
          <p:cNvPr id="4" name="Obrázek 3" descr="le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5214950"/>
            <a:ext cx="1552575" cy="1514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led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4857760"/>
            <a:ext cx="1928778" cy="1733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ek 6" descr="leddd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78" y="214290"/>
            <a:ext cx="1643059" cy="1428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Harrington" pitchFamily="82" charset="0"/>
              </a:rPr>
              <a:t>Kompaktná žiarivka</a:t>
            </a:r>
            <a:r>
              <a:rPr lang="sk-SK" dirty="0" smtClean="0">
                <a:solidFill>
                  <a:schemeClr val="bg1"/>
                </a:solidFill>
                <a:latin typeface="Harrington" pitchFamily="82" charset="0"/>
              </a:rPr>
              <a:t> (úsporná žiarivka)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úsporná žiarovka a elektrický zdroj svetla pracujúci na zhodnom princípe ako lineárna žiarivka</a:t>
            </a:r>
          </a:p>
          <a:p>
            <a:pPr lvl="0"/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navrhnutá tak, aby mohla nahradiť bežnú žiarovku. </a:t>
            </a:r>
          </a:p>
          <a:p>
            <a:pPr lvl="0"/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je vybavená päticou ako bežná žiarovka, jej rozmery často bývajú trochu väčšie ako pri klasickej žiarovke. </a:t>
            </a:r>
          </a:p>
          <a:p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majú dlhšiu životnosť (od 6 000 do 16 000 hodín) a menšiu spotrebu energie</a:t>
            </a:r>
            <a:endParaRPr lang="sk-SK" sz="25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Obrázek 3" descr="defaul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5143512"/>
            <a:ext cx="2286000" cy="1500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02304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4929198"/>
            <a:ext cx="1500183" cy="1643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image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8" y="4929198"/>
            <a:ext cx="1785935" cy="1785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Harrington" pitchFamily="82" charset="0"/>
              </a:rPr>
              <a:t>Halogénová žiarovka</a:t>
            </a:r>
            <a:endParaRPr lang="sk-SK" dirty="0">
              <a:solidFill>
                <a:schemeClr val="bg1"/>
              </a:solidFill>
              <a:latin typeface="Harrington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žiarovka plnená halogénovým plynom, napr. jódom či brómom.</a:t>
            </a:r>
          </a:p>
          <a:p>
            <a:pPr lvl="0"/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Pri rozžeravení vlákna dochádza k vyrovnanej chemickej reakcii, pri ktorej sa materiál vlákna rovnomerne vyparuje a znova usadzuje na horúcich miestach, čo zabraňuje rýchlemu prehoreniu </a:t>
            </a:r>
          </a:p>
          <a:p>
            <a:pPr lvl="0"/>
            <a:r>
              <a:rPr lang="sk-SK" sz="2500" dirty="0" smtClean="0">
                <a:solidFill>
                  <a:schemeClr val="bg1"/>
                </a:solidFill>
                <a:latin typeface="Comic Sans MS" pitchFamily="66" charset="0"/>
              </a:rPr>
              <a:t>vlákna. Vďaka tomu môže halogénová žiarovka pracovať na vyšších teplotách, čo vedie k              vyššiemu jasu a účinnosti než u klasických                       žiaroviek.</a:t>
            </a:r>
          </a:p>
          <a:p>
            <a:endParaRPr lang="sk-SK" dirty="0"/>
          </a:p>
        </p:txBody>
      </p:sp>
      <p:pic>
        <p:nvPicPr>
          <p:cNvPr id="4" name="Obrázek 3" descr="25363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42" y="4445128"/>
            <a:ext cx="1714512" cy="2357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278524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20" y="142852"/>
            <a:ext cx="1190625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24512586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64" y="5286388"/>
            <a:ext cx="1652617" cy="1443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Comic Sans MS" pitchFamily="66" charset="0"/>
              </a:rPr>
              <a:t>Dnes sú žiarovky postupne nahrádzané (z dôvodu dlhšej životnosti a lepšej energetickej účinnosti) výbojkami alebo žiarivkami. V poslednom období sa začínajú presadzovať LED diódy.</a:t>
            </a:r>
          </a:p>
          <a:p>
            <a:endParaRPr lang="sk-SK" dirty="0"/>
          </a:p>
        </p:txBody>
      </p:sp>
      <p:pic>
        <p:nvPicPr>
          <p:cNvPr id="4" name="Obrázek 3" descr="278658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5214950"/>
            <a:ext cx="1190625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2469812545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3071810"/>
            <a:ext cx="2476500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16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64" y="3000372"/>
            <a:ext cx="22860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ek 6" descr="4cvgsd4fg5sdf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34" y="450057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336</Words>
  <Application>Microsoft Office PowerPoint</Application>
  <PresentationFormat>Prezentácia na obrazovke (4:3)</PresentationFormat>
  <Paragraphs>36</Paragraphs>
  <Slides>10</Slides>
  <Notes>10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Motiv sady Office</vt:lpstr>
      <vt:lpstr>Žiarovky</vt:lpstr>
      <vt:lpstr>Žiarovka</vt:lpstr>
      <vt:lpstr>Prvé pokusy o zostrojenie žiarovky</vt:lpstr>
      <vt:lpstr>Snímka 4</vt:lpstr>
      <vt:lpstr>Zloženie žiarovky</vt:lpstr>
      <vt:lpstr>LED žiarovka</vt:lpstr>
      <vt:lpstr>Kompaktná žiarivka (úsporná žiarivka)</vt:lpstr>
      <vt:lpstr>Halogénová žiarovka</vt:lpstr>
      <vt:lpstr>Snímka 9</vt:lpstr>
      <vt:lpstr>Ďakujeme za  pozornosť !!!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Marta</dc:creator>
  <cp:lastModifiedBy>Jaroslava Vitazkova</cp:lastModifiedBy>
  <cp:revision>13</cp:revision>
  <dcterms:created xsi:type="dcterms:W3CDTF">2012-11-12T15:42:15Z</dcterms:created>
  <dcterms:modified xsi:type="dcterms:W3CDTF">2017-10-31T10:53:49Z</dcterms:modified>
</cp:coreProperties>
</file>