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7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A2F"/>
    <a:srgbClr val="2ECC6A"/>
    <a:srgbClr val="99FFCC"/>
    <a:srgbClr val="15537D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2" autoAdjust="0"/>
    <p:restoredTop sz="94660"/>
  </p:normalViewPr>
  <p:slideViewPr>
    <p:cSldViewPr>
      <p:cViewPr varScale="1">
        <p:scale>
          <a:sx n="80" d="100"/>
          <a:sy n="8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3DDC-861E-48F5-B60D-C264D44A822D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6A37-76D4-450C-B2AB-068B3D6D3F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12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03.02.2021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2.jpeg"/><Relationship Id="rId7" Type="http://schemas.openxmlformats.org/officeDocument/2006/relationships/image" Target="../media/image1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11" Type="http://schemas.openxmlformats.org/officeDocument/2006/relationships/image" Target="../media/image18.gif"/><Relationship Id="rId5" Type="http://schemas.openxmlformats.org/officeDocument/2006/relationships/image" Target="../media/image12.gif"/><Relationship Id="rId10" Type="http://schemas.openxmlformats.org/officeDocument/2006/relationships/image" Target="../media/image17.gif"/><Relationship Id="rId4" Type="http://schemas.openxmlformats.org/officeDocument/2006/relationships/image" Target="../media/image11.gif"/><Relationship Id="rId9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 descr="C:\Users\user\AppData\Local\Temp\Rar$DIa0.315\kruhy5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2135727">
            <a:off x="-300839" y="5879853"/>
            <a:ext cx="1897763" cy="8846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sk-SK" sz="4400" b="1" i="1" cap="none" spc="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slovesá</a:t>
            </a:r>
          </a:p>
        </p:txBody>
      </p:sp>
      <p:sp>
        <p:nvSpPr>
          <p:cNvPr id="9" name="Obdĺžnik 8"/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endParaRPr lang="sk-SK" sz="5400" b="1" cap="none" spc="0" dirty="0">
              <a:ln/>
              <a:solidFill>
                <a:srgbClr val="008080"/>
              </a:solidFill>
              <a:effectLst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2362199" y="2425868"/>
            <a:ext cx="3494211" cy="20062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k-SK" sz="8800" b="1" cap="none" spc="0" dirty="0">
                <a:ln w="1905"/>
                <a:blipFill>
                  <a:blip r:embed="rId3"/>
                  <a:tile tx="0" ty="0" sx="100000" sy="100000" flip="none" algn="tl"/>
                </a:blip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Slovesá</a:t>
            </a:r>
          </a:p>
        </p:txBody>
      </p:sp>
      <p:pic>
        <p:nvPicPr>
          <p:cNvPr id="1031" name="Picture 7" descr="http://www.beruska8.cz/gif/knihy2/25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-152400"/>
            <a:ext cx="3119297" cy="2667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 rot="2954763">
            <a:off x="6882858" y="1077627"/>
            <a:ext cx="735345" cy="6641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sk-SK" sz="1100" dirty="0">
                <a:solidFill>
                  <a:srgbClr val="187A2F"/>
                </a:solidFill>
              </a:rPr>
              <a:t>slovesá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 descr="C:\Users\user\AppData\Local\Temp\Rar$DIa0.315\kruhy5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997"/>
            <a:ext cx="9144000" cy="68580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2135727">
            <a:off x="-300839" y="5879853"/>
            <a:ext cx="1897763" cy="8846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sk-SK" sz="4400" b="1" i="1" cap="none" spc="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slovesá</a:t>
            </a:r>
          </a:p>
        </p:txBody>
      </p:sp>
      <p:sp>
        <p:nvSpPr>
          <p:cNvPr id="9" name="Obdĺžnik 8"/>
          <p:cNvSpPr/>
          <p:nvPr/>
        </p:nvSpPr>
        <p:spPr>
          <a:xfrm>
            <a:off x="2743200" y="990600"/>
            <a:ext cx="2337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/>
              </a:rPr>
              <a:t>Slovesá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447800" y="2667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5537D"/>
                </a:solidFill>
              </a:rPr>
              <a:t> môžu byť </a:t>
            </a:r>
            <a:r>
              <a:rPr lang="sk-SK" sz="2400" dirty="0">
                <a:solidFill>
                  <a:srgbClr val="187A2F"/>
                </a:solidFill>
              </a:rPr>
              <a:t>plnovýznamové</a:t>
            </a:r>
            <a:r>
              <a:rPr lang="sk-SK" sz="2400" dirty="0">
                <a:solidFill>
                  <a:srgbClr val="15537D"/>
                </a:solidFill>
              </a:rPr>
              <a:t> aj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neplnovýznamové</a:t>
            </a:r>
            <a:r>
              <a:rPr lang="sk-SK" sz="2400" dirty="0">
                <a:solidFill>
                  <a:srgbClr val="15537D"/>
                </a:solidFill>
              </a:rPr>
              <a:t>, teda pomocné (začať, smieť, chcieť..)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85800" y="1981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Sú </a:t>
            </a:r>
            <a:r>
              <a:rPr lang="sk-SK" sz="2400" dirty="0">
                <a:solidFill>
                  <a:srgbClr val="187A2F"/>
                </a:solidFill>
              </a:rPr>
              <a:t>ohybný, plnovýznamový </a:t>
            </a:r>
            <a:r>
              <a:rPr lang="sk-SK" sz="2400" dirty="0">
                <a:solidFill>
                  <a:srgbClr val="15537D"/>
                </a:solidFill>
              </a:rPr>
              <a:t> slovný druh,</a:t>
            </a:r>
            <a:r>
              <a:rPr lang="sk-SK" sz="2400" dirty="0">
                <a:solidFill>
                  <a:srgbClr val="187A2F"/>
                </a:solidFill>
              </a:rPr>
              <a:t> slovesá pomenúvajú  deje, činnosti  a stavy. ČO ROBÍ?/ČO SA S NÍM DEJE?</a:t>
            </a:r>
          </a:p>
          <a:p>
            <a:r>
              <a:rPr lang="sk-SK" sz="2400" dirty="0">
                <a:solidFill>
                  <a:srgbClr val="187A2F"/>
                </a:solidFill>
              </a:rPr>
              <a:t>  </a:t>
            </a:r>
          </a:p>
          <a:p>
            <a:endParaRPr lang="sk-SK" sz="2400" dirty="0">
              <a:solidFill>
                <a:srgbClr val="15537D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981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295400" y="1524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81000" y="3581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zvratné </a:t>
            </a:r>
            <a:r>
              <a:rPr lang="sk-SK" sz="2400" dirty="0">
                <a:solidFill>
                  <a:srgbClr val="15537D"/>
                </a:solidFill>
              </a:rPr>
              <a:t>(učiť sa, smiať sa , </a:t>
            </a:r>
            <a:r>
              <a:rPr lang="sk-SK" sz="2400">
                <a:solidFill>
                  <a:srgbClr val="15537D"/>
                </a:solidFill>
              </a:rPr>
              <a:t>všimnúť si...) </a:t>
            </a:r>
            <a:endParaRPr lang="sk-SK" sz="2400" dirty="0">
              <a:solidFill>
                <a:srgbClr val="15537D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81000" y="3962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nezvratné </a:t>
            </a:r>
            <a:r>
              <a:rPr lang="sk-SK" sz="2400" dirty="0">
                <a:solidFill>
                  <a:srgbClr val="15537D"/>
                </a:solidFill>
              </a:rPr>
              <a:t>(písať, hovoriť, tancovať, žiť...) 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1447800" y="4648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činnostné </a:t>
            </a:r>
            <a:r>
              <a:rPr lang="sk-SK" sz="2400" dirty="0">
                <a:solidFill>
                  <a:srgbClr val="15537D"/>
                </a:solidFill>
              </a:rPr>
              <a:t>(čítať, kráčať, hrať...) 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447800" y="5105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stavové </a:t>
            </a:r>
            <a:r>
              <a:rPr lang="sk-SK" sz="2400" dirty="0">
                <a:solidFill>
                  <a:srgbClr val="15537D"/>
                </a:solidFill>
              </a:rPr>
              <a:t>(spať, chorľavieť, blednúť...) </a:t>
            </a:r>
          </a:p>
        </p:txBody>
      </p:sp>
      <p:pic>
        <p:nvPicPr>
          <p:cNvPr id="12294" name="Picture 6" descr="http://www.beruska8.cz/gif/skolni2/10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57200"/>
            <a:ext cx="1238250" cy="12382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4" y="-35640"/>
            <a:ext cx="9239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066800" y="2590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číslo   </a:t>
            </a:r>
            <a:r>
              <a:rPr lang="sk-SK" sz="2400" dirty="0">
                <a:solidFill>
                  <a:srgbClr val="15537D"/>
                </a:solidFill>
              </a:rPr>
              <a:t>jednotné/singulár, množné/plurál</a:t>
            </a:r>
          </a:p>
        </p:txBody>
      </p:sp>
      <p:sp>
        <p:nvSpPr>
          <p:cNvPr id="7" name="Obdĺžnik 6"/>
          <p:cNvSpPr/>
          <p:nvPr/>
        </p:nvSpPr>
        <p:spPr>
          <a:xfrm>
            <a:off x="914400" y="762000"/>
            <a:ext cx="7420686" cy="769441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pPr algn="ctr"/>
            <a:r>
              <a:rPr lang="sk-SK" sz="4400" b="1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Gramatické kategórie slovies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066800" y="2057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osoba   </a:t>
            </a:r>
            <a:r>
              <a:rPr lang="sk-SK" sz="2400" dirty="0">
                <a:solidFill>
                  <a:srgbClr val="15537D"/>
                </a:solidFill>
              </a:rPr>
              <a:t>1. 2. 3.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066800" y="3124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čas    </a:t>
            </a:r>
            <a:r>
              <a:rPr lang="sk-SK" sz="2400" dirty="0">
                <a:solidFill>
                  <a:srgbClr val="15537D"/>
                </a:solidFill>
              </a:rPr>
              <a:t>prítomný, minulý, budúci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066800" y="36576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spôsob   </a:t>
            </a:r>
            <a:r>
              <a:rPr lang="sk-SK" sz="2400" dirty="0">
                <a:solidFill>
                  <a:srgbClr val="15537D"/>
                </a:solidFill>
              </a:rPr>
              <a:t>oznamovací, rozkazovací, podmieňovací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5537D"/>
                </a:solidFill>
              </a:rPr>
              <a:t>vid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5537D"/>
                </a:solidFill>
              </a:rPr>
              <a:t>rod</a:t>
            </a: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57800" y="4267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ÚLOHA: Vyčasuj sloveso čítať.</a:t>
            </a:r>
          </a:p>
        </p:txBody>
      </p:sp>
      <p:pic>
        <p:nvPicPr>
          <p:cNvPr id="11266" name="Picture 2" descr="http://www.beruska8.cz/deti/skola2/41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905000"/>
            <a:ext cx="1438275" cy="1085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2133600" y="990600"/>
            <a:ext cx="4037154" cy="769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/>
              </a:rPr>
              <a:t>Slovesné tvary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066800" y="22860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určité    </a:t>
            </a:r>
            <a:r>
              <a:rPr lang="sk-SK" sz="2400" dirty="0">
                <a:solidFill>
                  <a:srgbClr val="15537D"/>
                </a:solidFill>
              </a:rPr>
              <a:t>prítomný čas (píšem)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minulý čas  (písal)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budúci čas  (bude písať)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podmieňovací spôsob 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                       prítomného času (napísal by)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                       minulého času  (bol by napísal)</a:t>
            </a:r>
          </a:p>
          <a:p>
            <a:endParaRPr lang="sk-SK" sz="2400" dirty="0">
              <a:solidFill>
                <a:srgbClr val="187A2F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0600" y="46482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neurčité   </a:t>
            </a:r>
            <a:r>
              <a:rPr lang="sk-SK" sz="2400" dirty="0">
                <a:solidFill>
                  <a:srgbClr val="15537D"/>
                </a:solidFill>
              </a:rPr>
              <a:t>neurčitok  (písať)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slovesné podstatné meno  (písanie) </a:t>
            </a:r>
          </a:p>
        </p:txBody>
      </p:sp>
      <p:pic>
        <p:nvPicPr>
          <p:cNvPr id="10242" name="Picture 2" descr="http://www.beruska8.cz/deti/skola2/13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76400"/>
            <a:ext cx="2133600" cy="146218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219200" y="1828801"/>
            <a:ext cx="746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Dva voly ťahali po ceste naložený voz. Bola to drina. Cesta bola samá diera a kopcom naložený voz sa sotva hýbal. Voly museli napínať všetky sily, aby ako tak pokročili. Voz za nimi stále frflal a sťažoval sa. Kolesá mu vŕzgali a škrípali. Jeden z volov už nevládal dlhšie znášať nepríjemný hluk a čo robil voz za jeho chrbtom. Obrátil hlavu a ponad boľavé plece povedal: „Čo sa sťažuješ? Veď všetko robím ja </a:t>
            </a:r>
            <a:r>
              <a:rPr lang="sk-SK" sz="2400">
                <a:solidFill>
                  <a:srgbClr val="187A2F"/>
                </a:solidFill>
              </a:rPr>
              <a:t>s mojím </a:t>
            </a:r>
            <a:r>
              <a:rPr lang="sk-SK" sz="2400" dirty="0">
                <a:solidFill>
                  <a:srgbClr val="187A2F"/>
                </a:solidFill>
              </a:rPr>
              <a:t>bratom!?“</a:t>
            </a:r>
          </a:p>
          <a:p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981200" y="990600"/>
            <a:ext cx="4946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5400" b="1" cap="none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 voloch a voze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962400" y="5715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Najviac kričia tí, čo najmenej robia.</a:t>
            </a:r>
            <a:endParaRPr lang="sk-SK" dirty="0"/>
          </a:p>
        </p:txBody>
      </p:sp>
      <p:pic>
        <p:nvPicPr>
          <p:cNvPr id="9218" name="Picture 2" descr="https://encrypted-tbn0.gstatic.com/images?q=tbn:ANd9GcRRvsk_A7CKfLLMbZAdg-rzLqwyMybh1CEifJv3p00wWqxmUu2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410200"/>
            <a:ext cx="1857375" cy="1235999"/>
          </a:xfrm>
          <a:prstGeom prst="rect">
            <a:avLst/>
          </a:prstGeom>
          <a:noFill/>
        </p:spPr>
      </p:pic>
      <p:pic>
        <p:nvPicPr>
          <p:cNvPr id="9220" name="Picture 4" descr="http://www.drevenysvet.sk/cart/pxf9_gn9_p0359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28600"/>
            <a:ext cx="1704975" cy="1275477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038600" y="5105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Poučenie:</a:t>
            </a:r>
            <a:endParaRPr lang="sk-SK" sz="2400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76400" y="838200"/>
            <a:ext cx="4561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4400" b="1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Úlohy k slovesám</a:t>
            </a:r>
            <a:endParaRPr lang="sk-SK" sz="4400" b="1" cap="none" spc="150" dirty="0">
              <a:ln w="11430"/>
              <a:blipFill>
                <a:blip r:embed="rId3"/>
                <a:tile tx="0" ty="0" sx="100000" sy="100000" flip="none" algn="tl"/>
              </a:blip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295400" y="15240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Aký literárny druh je ukážka?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K akému literárnemu žánru ju zaradíš?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Aká literárna forma je v nej použitá?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Aké ponaučenie vyplynulo z ukážky?</a:t>
            </a:r>
          </a:p>
          <a:p>
            <a:pPr marL="457200" indent="-457200">
              <a:buAutoNum type="arabicPeriod"/>
            </a:pPr>
            <a:endParaRPr lang="sk-SK" sz="2400" dirty="0">
              <a:solidFill>
                <a:srgbClr val="187A2F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9200" y="32766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 1.  Nájdi v texte neplnovýznamové slovesá!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2.  Vyhľadaj v texte sloveso týchto  gramatických kategórií: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1. os., </a:t>
            </a:r>
            <a:r>
              <a:rPr lang="sk-SK" sz="2400" dirty="0" err="1">
                <a:solidFill>
                  <a:srgbClr val="15537D"/>
                </a:solidFill>
              </a:rPr>
              <a:t>sg</a:t>
            </a:r>
            <a:r>
              <a:rPr lang="sk-SK" sz="2400" dirty="0">
                <a:solidFill>
                  <a:srgbClr val="15537D"/>
                </a:solidFill>
              </a:rPr>
              <a:t>., </a:t>
            </a:r>
            <a:r>
              <a:rPr lang="sk-SK" sz="2400" dirty="0" err="1">
                <a:solidFill>
                  <a:srgbClr val="15537D"/>
                </a:solidFill>
              </a:rPr>
              <a:t>prít</a:t>
            </a:r>
            <a:r>
              <a:rPr lang="sk-SK" sz="2400" dirty="0">
                <a:solidFill>
                  <a:srgbClr val="15537D"/>
                </a:solidFill>
              </a:rPr>
              <a:t>. čas, oznam. spôsob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Nahraď slovo frflať synonymom!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Vypíš slovesá v minulom čase!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Vyhľadaj  neurčitý slovesný tvar!</a:t>
            </a: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</p:txBody>
      </p:sp>
      <p:pic>
        <p:nvPicPr>
          <p:cNvPr id="8194" name="Picture 2" descr="http://www.beruska8.cz/deti/skola2/1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57200"/>
            <a:ext cx="2057400" cy="1211001"/>
          </a:xfrm>
          <a:prstGeom prst="rect">
            <a:avLst/>
          </a:prstGeom>
          <a:noFill/>
        </p:spPr>
      </p:pic>
      <p:sp>
        <p:nvSpPr>
          <p:cNvPr id="10" name="Pruhovaná šípka vpravo 9">
            <a:hlinkClick r:id="rId5" action="ppaction://hlinksldjump"/>
          </p:cNvPr>
          <p:cNvSpPr/>
          <p:nvPr/>
        </p:nvSpPr>
        <p:spPr>
          <a:xfrm>
            <a:off x="6858000" y="5791200"/>
            <a:ext cx="838200" cy="381000"/>
          </a:xfrm>
          <a:prstGeom prst="stripedRightArrow">
            <a:avLst/>
          </a:prstGeom>
          <a:solidFill>
            <a:srgbClr val="99FFCC"/>
          </a:solidFill>
          <a:ln>
            <a:solidFill>
              <a:srgbClr val="187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886" y="0"/>
            <a:ext cx="92738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219200" y="838200"/>
            <a:ext cx="667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k-SK" sz="4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Činnostné, či stavové?</a:t>
            </a:r>
          </a:p>
        </p:txBody>
      </p:sp>
      <p:sp>
        <p:nvSpPr>
          <p:cNvPr id="7170" name="AutoShape 2" descr="data:image/jpeg;base64,/9j/4AAQSkZJRgABAQAAAQABAAD/2wCEAAkGBhQSERUUExQVFRUWGBwYFxcYFxgYFxgXHRcVGBUZGBUaHCYeFxwjGRcUHy8gIycpLCwsFR4xNTAqNSYrLCkBCQoKDgwOGg8PGiwkHyQtLCwsLCosKSwpKSwsLCwsKSwsLCwsLCwsLCktLCwsLywsLCwpLCwsLCwpLCwsLCwsLP/AABEIAKAA8AMBIgACEQEDEQH/xAAcAAACAwEBAQEAAAAAAAAAAAAEBQIDBgEHAAj/xABBEAACAQIEAwYDBgQEBQUBAAABAhEAAwQSITEFQVEGEyJhcYEykaEUQlKxwdEHI5LwFXLh8SQzYoKTU3ODosIW/8QAGgEAAgMBAQAAAAAAAAAAAAAAAgMAAQQFBv/EADARAAICAgIBAgQEBQUAAAAAAAABAhEDIRIxQQQTFCJR8GFxgaEykcHh8QUjQrHR/9oADAMBAAIRAxEAPwDE8BWUmjsRIBpB2f4jl0PKtPGcdaxTg+RTV9GVxNpmJpddzLpFaW84DRQ+IwikaU6Mq7KMw6mvvEKK+ztn20pqnBSyzTnNLshmXumdTXKJxmBKNrVd63pTE76LJWL/ACrUYDFKLem9ZG1YJOlaLhXD3EZhpWfPVbZTZy0ZfxTXMfbUainhsoByoDE4HPoKzRypsCxIeJ+VM8DxBZqu52bIE0GuEymm3jmvlLH+OxqRMCs9isVn2FTe2SImj+F8JzL51SUce2V0I+5qKprWm/wOKAxeECnzpkc6k6RLLeDrlINaxMUrrEaVlMCvI+1OLNiNZM1zfV7YUUaDh+FXTQa1XxXCwNKXJjSmvSiL3Esyeca1zUsnNMbSoR3HeYBomzg9PEfnVeaNTRDYkMsDeutK0jOhha4ehXwnWg7mCYNJMihuH3HDRNPTigBqaxTlLHKuxsY8kWWrShQRvWe49dABgxFPLq51MaelY3iuAuZjmMim+jinK2w5LRZgr06Gjbeh0pXgMOdqa2LJHOujMzUZ3DHXSneF4qUEHpQ17g5ssR56VDuJKzsSB9a1qmrNDTToYNgzcGYCgsL3iuVYHfTSvVOA8CTuhoOVW4js2u8VklkrQxYW9nnqYQGCQflRdtTECtzb4Ap6VanALa7ATSpOvJSwyfR5Bxnh7FtqXXsHAFe3ns2j8hS3Hdgrbcqbjy+Ce20eRYJMrAxWlt8QGWANa0D/AMPFB5xRdnsWoHOgz1MW8cjKWsAXOY6VOVVusVqb3ZoqDlmh7fYYzmLGd6zcJvsH2mJcVxZQMpikmN4Pfcd5as3GTqFJH+tanFdhy1xCxOXOuYdVnUVr7/aazaOSSqjQBJMRptFOwYuG4hKD8nkmAszoQQfMEEexphh/5ZrVcY7RYe7E2ix11MKTyB5msxcZfwN7MDA9wKbPDN7QuWN+Ai7jwVrNcRvwZ5U5tWAX0YR0PhP10+tOU/h1cvqGZ1tBttMxj5xQQg8c6aKjF2ZjA4pRE1biMbmiG2PKtXc/hFkWPtLExp4BFZvFdkL2FeG8QOzDn7cjVZMUf4rGNNeAW7xCCATJow3vD7bikPEbDg6q0z0NTtY8hYyuPYxVfDppNAuxqlwvoOdXLgiomahwgzrB+UUZimjeqnKnSFWJmx5S4NxTpsYGAOhoW9gEurS0We7MSaCUIZPzQ2LpGiwuMyAcxS7tBxhcsiJoXE4olI8qzGIJ5kmnYPSK+TG89UHWuLEUzscUYiswh1rR8NAC69K3TxxF8Ta9s+HxdRRzmlOI4SVAPmPzrU8cRr98MNl/WvsXZ8EEUEdRodLbsednbp7sTTm9fEUi4diMtsCiMxI3rFKrNUb6HGAw+epYrAZdZoLhWKKHWjuIYksNKjSoq3YrbFEHSpNjGiuYe2AdaliGE6VI9BSIWrxbeuqSDUmgRUi4ihW+iy1SOZq6zdkxQJv1zvoIinRQl0C9rOLiymS3BuHrsoOx8z0FefeJpJYy2kzv1rR8dtElieZk85JG5PlEe1I0tjVQdYJkcup/vrWiOkDRy8d+Q09dp/aosg6ACNh0/wB6tDKSZ5NlOn3sp5cuVQS8u07c/UelRMKitcGDy19P70/1rT9m7xUFZIHTXQ7R5a/31U4e0CAdYJjrE9Ry2PuKe4DDiQw0PyjSCD5bjWo5A0aC9cLlYk6QQASf2pZiLQe4qEHmdYP0G1XC+EIkArs0kgQTEmN4P51LAqgxT/ACqgeD4YJJ50lqkD26K7vZ+2dwPlU7PZ60RECPSm14BtqlhcNWerejR0hJe7LWxsKx3ajgJt6ydK9PcwYrG9v8RFojrpU8ismOLi5GAw94LsYNUG3nbeh7ihY1phhRImrca2YLOWuGkmh+LcBGXQRWgwV8RQeNvy0cqkJz5E5aMK2CZTRXesFiDWxThQaDl+lcbhA2y1s+JXlF82elYfBQPWgeKYaBNHnEmKHvuW3pHxGP6jVkQFw4iNeVMLN0ExNKnw5G1VWbbqZmsjnGx3xKRpn0G9UnH0r71yKqGaaNZoLsqXqE+jQYRwd67fidNaSWMUQaLt4uoskW9MNZotUw8a1JrelBLjhXTxE0bkr0EskUuy1sOd6jh0zMRyUanzPL1j9a+v4+Vofht4lyNANCf9fLT6VcZJvRFNPQFxjB59ScoPi8lHL9z6VmBmzBoASPCI9AhP4iSM2v4q33EsMG0iQfinY84jzP0EVlsdhzHrlEjoJn3Mz706LDE6WPCJ/CT0n8R23ZjHXSpXbKqWHQK3kYEQfY0ysWlJEayAJnmIP6L9ai+CVidwYnfc6Zh9TV7LtE+G4KIEAhpBA3DSCAeoKwy9SrCtXw1JXblprrAG3Q/qKzfD8MRAEx4SI3BABPrBEj09K1C+FJkCdfXoQfun6GhbopqxZxK+ASvXl66bf3y6Uu4TjDnvsTzQfJalxnGAmSY6Hn5+1U9n7YcXDzL6/IUy9MS1tD3CYg7zvTGxjGFAJh8oo/CrpWaT3ocuqYTaQsZpH2n7MfaFKkkT0rR2bkUHiOKRcy1IbYGR6rwYVP4W/9TVJv4euNA7fIV6bZvAgVZPpT9Psy8EeUH+H94bP9KnguxVxXlzPtXqx9KpKCdhNXSKUEZVOBACKmOz3lWm7vyr7OOlTghloytWooNCrckfSqruMyj2rzzmvJhDmtCq+5FLm4lV5x/hmhU0SwnLFca1PKgf8AEJIo1MX86nuciiDWAKlbtTQONxjDaisHeMaijx1yCQUmHFTayKEvXWFQa+dPP/anTyceiy9lG1Knum3iiORAPlBAke8RRlliTQvG9GtmOR1HlyP6e9H6ZvlY/wBMnz/Q0i3cySfYcv3PrSXiCCI6zr85M8txpVvD8Y0Aj5CmX2PvATkIG0nbrEewrpckb1FmSwVsmdIII09499I+tHfZYaZ0iT5ToPfc+9NLvAWUzG+vtOvzippwwmJ0ieW/l6QKnuILgwPB2Dq2um8HTyMbgzzovFX1K8yDqYgCevkeWlF2eHnkDPJjtVOJtmPH7a/pUuycWjHcatFpgaDlO3T1nXpX3Y7GATbIOZ2Zl2jKgAJPrp8qK43hxlY8t/8A7DX++lKMNduWbZcrqGCoI8WUsocnygGDVU5PivJfFOMpPwmbzvNK4uMjSqMLj1uqGQyD/e1WMANawSySjf1Ry/dn3YQmPNDXrZZgasWDVi0n4ma6BeadUX28WV51anGYOtLrr1ULgNGvVzQPuSH446tdPFRWbB1oiRFNXrJFrJI0CcTFVXMes0ma6IrhNT41/QnusEZMttBzgsfcwB/So/qoG/YzMvQmKZlQdGgRoZ5RvPpH0qNyyCgZRAWNfVtyeu0etciSvYIox2CIbTar0whK89IHpptTByGYDQT19Nj71O2kKY2OseYn/WhTbsqhaMF4Vk6sJjoJIHzg0bhrX3jOYkn2AEfX8quawCsnllH0qLIWAjfU66QAAfnV2+qKopNgak0SLYB/vpUJlJ5kEgdQKksu2kCCfSFkk/ITTsPn9AkSugRQN7VgByAii+6OXXQsZiOfIfL9aquYaLgYTAOU+R6elHmdRTI+gexeIbUaUtbiyve8R/lfAw3hSYLeqmCPSmfGUZFaBLEZRHNjsB61Psl2RGGXPcOa82/4U5wBzPU/Kuj/AKcowjKc9+F/UdghKUteCPA7htSHGquyk8pVisjy0B9xW4wmMRlGu1Z7FrbVzm2IzvodJ8Jb6CelcfhjpDWW71DsFIJHp19N6Y99HYjrRo8SwZp8o+ZH6VVAG8a6H15EedJsNjWMyGUjcMCCPY1ecTOhq+DCUktBeN4oAKzl/FG60DbnU8XYd5JYW7QPjuN15Kg5nnUG4xZsrltCTyLbs3WPvH6UyKoCWwbG4UZXB3I19INFdnB3StcIyk6nkcqjMZ6Tv8qosEkZm3Yz+QH1NNMHgDdW4g+J7d2PXIw/Mj510vSxSvK+10YfUSde39ez7CYl8TbW8/eTcGYqx01/CuyjpHvNRezypxaQZVA2CgD0AAFU38JNcmX+5HY7N6eMutCtreVatQDLVOKkEKfn/fOq0kN5VyJOUZcWjlSTi+LJkA6UN3GtEXhUSp56CotslFb2hUbSkVetkzPI7T0mK6lvWpy+pSRDupqi6pnypkbgVD5UGGnfQDc+e5/b2oXJFNFCYMguGOZkYvcWJDBm+GZ8PjIM7ZM2xFc78Cy7fEWA8OonxSD6ypj1qzB2WUW3CtLA53VCqZiXzOwiIUeFRtvvGoatsCoJVmLPMyApJYnYwWiOp1qsipX+ZbYRhbBuMziIXVhsQCCfh5yxUQOZG1WSAqmdX21ETmynX0ANR4MJhSrIXzgkag3GJKAnbVlGg01pccepKlQCijckSSQCTGyify86TSirKbWhgt1iHWNCVAJ0zSSZjpRdrEQhDDZQf6tCpI9frSD7TFwG4Qq5SQD/ANUlPD8T6BTG5kHY0f8AbVlVBkqsNlGYqdgvTMTMnkCCImpuJLD76ySFEeEhmIgqIPhVd9Qp1/KgsTeyhgswxLK3I6jQkjQb6jpVN7EQpeMveDJDBdXJYEAiYgSapvXg5CeGAfEB0+GANpjceZ2rRj/Eie6HWHxCtbAAJyARPkP11b0Ioa45UM4lhuy7wNI9a59qAAu7sygFeQA8OZjy1/vSmvCeGy+Y/DpA8+vp0rS8fufKNhjeR0i7hvDiwDOPFGk7gcp/6oMUYbECmqWYFB4vTWtkIqK4o68YKEaiL7dgsWCjM4Uso6wRmX/uUsI6xWX4vwO6qi7grv8AKOvdxOU9BqCI2/Stlws/zweit+gqji1r7Pf7wQLd0yw2CvzMdG39fWtEcb48kXHKufFmFw3F8cVK3bobLtNsAqOgbc60xw/CsU6d4J+cE+YU1o+IcSUpoFJ5DqaZYKwWt+PQ8xM69AedSwpUujynHcLvX2CXXuuU0VJZY15KIAPnTzhHZHufFdBE9dXI/wAx1ArQTcW8WcqViQPvKMxUFvIxX2KvXcQStlc3Itsi+rHc+Qk1Fkb0hj4pWzP8Yx4UpyBupp0tqfF7SV+R6VuuyWF8TkiY8P8AVE/Razy/w5Nwk3751EZbSiAP87zJ1JmBqTW54RwpcOmVWZpiSxBMgRyA9a0Y8igmmc7NUmnEy/DWIRQ3xKMrf5l8LfUU0tLJFE3uG2y7MJBYyYOnyq/B8LXUyfnWXhS0O95PbEvEMACKzl5WVzm5fUda9EucLB+8aW4vssH3YjzAE/WsufB7ka8+BOdQyrXZkGefSq8RiNBl1O0ciP3pzxnszcsqGQtdUA5gFGZehyj4h1jWsmL4BkmIO/LyrlZITxumjnOLT2MftEeGYE6+UxDe3PyFTtAgrM7kn23H0pdiLhMkjUZZHJlhydtRIy/WjsQY1OoQNPPkYM85Ck+9At9/f3sostazruQvvDHX3Ar7u4GQ9ZfyWZInqR8pFda33VuZk5hEcyba5R6yY9aHOJytDxLhQANySvKN9voaauuifiA4vH22yuLjzJVlLGbZCxmUaACFIk7ZyYobFM73P5aG4W1CjNlbMdVYDYm2hO/3SdaXriyLZcFbohfFIymPCDEakCJB6VOxZdgrkQFKka+EEKzBUbkB8IMSDR13YN6o0N7HZhct2wZOQ2RPjOS7b1AUwCTtrpJHKgOO3rVt2yopZYceHwsRlByKZBBgtJ8IBA12pVgca29x9STbRRKkC54QSNgdDJ6anWgsYGuWbDkBSFOGYtmDtkBe1C8gULCSSD3flFXGNur6It6QcnFx3wWZZjEKRtAksdDrCrlUjSZrti6+aZR1OZwFdQqwPhAXVpGUzvoeVZ7E4wo6tDM1om2oDAMQNV5eHQ6ACflULfGDuPDnJzDc6+BPDtqVJMj7winL0yatDFH6muuyqScvgYZWBBGeGJhlYmBA1A0nmYqvhAuX2IsQz3FD54ICJnaB5Awd9dOfITgmGuYl1/mfZ7QIKszKig5jmybFn+HXYb616zwQYPDWxbtXrHme9QknmSSZJPM86bD077khuLFy+Z9CrhPZMWlGd87TmPh8IY7xOpHr9KcpYjaa7dxtqdL1o/8AyL+9RGKt/wDqW/61/etiTrRsjUVSDbfiGsiotgEO4n/u/ahBjrfK4n9a/vVycUTmyf1j96CUGMU2WW8AiHMoymI3J00PP0FQxOD7wQ4RwDMMJE+hFdbHofvp/Uv718MYh+8vsR+9VyktbKpMoTgtoQe7tiNoWD86HxfB4kWrt2zmM+Ei4kneFeco8gRTIXl/EB7ih7uKVMzkjKokkEQB5mqTlJ0Fy47MXb7O4q1jFttDWb5h7ysT4UlypB1V226amDW8s2QqhVEAaAAQB7V5J2j/AIhYi9cIw5Nq190geJo57aUs4Z20xq3AFvZyfxawPM6EV0I+n+W5MzTzcj3Sy4kSdPqfQbmiXxWkw39JH51+fu0f8UsZ3pW1eNsaKQgESBrqdZPPWh+Edr8be0bEXWY7fCdPlpQ+06uweSPfhe8j9P3o+1cgRB/pNfnni/aLGIoFvFNnEFipUgDyOWKzeK7bY4OAcZeA5kNHrtUUOXTJyR+rTeH96V0XZr8q3u2HEEGmNxP/AJDHlr51R/8A2mOZMxxmJn/3WqlibVpk5RP1kJrPdoOxVrES6fyrx3YLKt/nSdfUQfWvzLi+0WMBGfFYkk9b1z250MeNYhz/AM+//wCVz/8AqifplJVLaKbTR73jeBPZK98qqsMveAkoZQrEgSD0EdaHxuGmFkNGUXFBIbZQwKGDmAIMRz868Mvm4CR3jyAMxztueW/SvUezHDSMAhzEO6d7q0ElrmssZJJtqumugPUVyvV+khhgpRfb/oImklZprOIzwH1JYwoHIso15jn6A+VWOw/5rAShBBywVGUSQw2guTG515SKC4cTABJc95CQYEkMRmYTmEa9NZFXWcXmB8RI8H3tMgDuW1G5hNN/DzrDG0BVaMEMG9mWtBSGBlQZUSIEp103HyonB41WSNU1A8ROXNqYHNBJOlU4cQZCqVEKRu2mzDqJ6UTitynhzR8J2boeo9RRTvz/AD/9FNVtARDGLZMOW+IEFcpI585yga7ZquZz3V7D3GjvQCgU5gl3MfEBqRILgifv+VCK3dOAyDQzlmRvt6elcw95SQEbL4pYESoIMr4d/l0py1tBL8DrsxN9bmqkZTccBkS5mWAoKjUwxAJ+W9W9l+AHFXFXLCFgfEJKg/EhO2cDI0/dB9KI4picqK4uK6sAWJEsL8MraxB3Bnp9SeGdqzasrkUtcW06NBgeJwbj/wCYgLB5aaGIpyk1HSNOKUU9iP8AizgEsX8J3aKq/ZguUfiS5cDT56gz51jLwDDMogjoK2n8R+JC6lnMkwzNMERmAzosk5gXEljr6bVleGcLZg52EgRManeAd4rqYMq9lSYeSScrQSbhv2s4gXbe+g16+x3pxjMEv2e1cAgtE+41+tL7WCXBkG4UN1zopkoizuwHxHoOVaPFf8Vh3Q3CzDVCFjbUAdKCedRakn8t/sA3SsT4IoYEb6Eefl5HpyofEYfKdtJ0P6VyzhG7sOrEsph1IyujDUeTA8iKLW8uIt5lIzD4htrzMedaeaUrT0W9MDOFlM8DLMe9DnCp+Efl+VOLlv8A4e0vN3JqzAcCLXACZUE5vb96Ysi3ZadguAwwtAFVi4/w7+FeZonxMYliIg+I689ROon8qZcDwveXbl1hAUEAdOQFQ4beGZhzElfM9JrLLKk3f3/gGwr/AAv+WGJykRDdG/3pbxiy5UOkK+5A3MbkfnT/AAhN1XW5z5chVPEbCBbYiCk+I7GRrWH35c6vRF+JgL9n+XnHxTP1MzRL8SYWkW3b8ZjQSczaRIG/pTS/hRlBVRlOjE7ddPWo/wCNLaK87jg7ADKo0AB3B861yzv/AIqyra2G8MdZK3AWceFxbHgQnq5HiI6DnzpF2j4LcF8W1tZywzIRozCNdAdSPnRGGwDB7hs3GuJIBBJzAxJkc/WtLxjhKtaR5KkRlbZkf8xrWb31impLp/sTkr10YDA3swNp18X3JkTH3SD9Krt2Szpb6sPkTP71p+McGN1Q+Ze+ALQNM0HUjrJ1ovhPAlvql9PjtyXU77VoXqYL5l5/Z/3Kk+Jj+LEtecIJCnKCPLSrMFhe7tG+/XLaX8T8yfSmmD4ZcXMrrke5LrO5M+EelaDEcEF+wmVSO6YEqNpPxEH50cvURiuP39sK1RncVwZhhbZ3uXmJjmxOg/MV7HxPhgtpbtqZKJ3SQYVyiBDmb7pLZxO+X/KKwt20XxWEtsoyhxrtlC+LflMCthdxveTBBa3dCO5g5Q/huGCIM5lboYPrXO9TO4JS/EiarZU98FmylgUBIkeEgqFzLH4XO/MQREkURgL4tpL6XLpbIpIMFbYga67AzB56UJbADfC3f3FjKTnFpC+aAYiIDaawOZoIXLguF2ylbbnu9NJYgKTGqkaEnq0VjjBKTBUaf3/MHbheZgyIfEdSdAsfEvkZ2NLMbbLXi8Bs0+CZIjStRhr6XLe538QnbzHWl32ZZZk1Vdjpm1oZcv4kK42Z58MraKRmI1UydeR151HEcEvjLCjXeRB9fKn+AwNnvDcuEAoZjr0nrRmNUXAburLIHT5Uv33F0kLpijDcKuJZ/m2wbXiIYasG0jOvMT+dd4j2TNmwMRaYtHidTqAN/kK1BxgBy65SNR5daccOtg2yIlSIjqKP323SLcmujPYDs+L+CAvgM90Fs5Esmb4cpO0V5te4c+EulAkuuYAvtnjRpOle1C5FobCNI6RWP7aYZbty20Kyt8W0yNAetPwZqbTehmOfKdMwhW5lFu+q3JZS0ESo1khq2PBuAdyoLHMl6Ao3cDkfSrcd2OsXERw7A7so2KjWAaIwVtr2LDrdULbUDu4O3KKbKalpPX7FtbpCheDM165FqWVT1hl3U0qweANu8t5LZNu4PGp+6eeteqXHA7xpynLGorL4VC2ZAbaAnSJk+opUZOKaXkPkmhTxbscLmW5ZuZERCVBMDMdSJ5UHhc9lrTOrjvoUgDOsLoZI2nrWuxGEJDWmWUMA+dB3sEwsm1HwOO7hiuVeWvP0q4Z5yjT/AC+/+wYsFx3DMtm6lvXO06bqD15xQfZ22ndNaLBriGSTvWysYNg+VgGPdjWNSaUnhRtuSYBdthbA9ZamRy3BoJAWIshMrDn0n8qtu4E3jbyjSDmimq4BArCGYjYE6fLlS/him2rQIMwoLGQeZ9KCUow+ZspvyLE4VbGdGM5jmC6zVdvgQAIBAzDwgiD860GJ4WVcXLbE5h/MtkkgTuVJ2qq9hS3iY6AbHnG09D6Ut5JN3ZVsQcDwj2LjMVXNsoHNupNMMPh2uJcF0bmSeU1dwY5S7TIGo8M69IO9X4zAMtxbuUPbfkAQ6E+QOo9qt5E12UtdgmKwtsraIWO7nxATIOhEVZgMMqOWtqVWNejTvpvVuIw5eABAAOq6RHNY/I1K0jMIc6NzH0PkaVJt/K2W25aK8a837d3wvaTTIFlgx0meVVcL4Uti9etosKZaVYmCdYINMrWECXC2wIiebevnVOJvBRChjGrN+XrVPJKKp/f6FXRZa4dba9bYHWJbw9dNR86Gs4tGLMBlIYrcBAIIGgbzAEVZaJOZ1Yr5gAlgOQnQV20HaHtlVG1wMobN1jTf86ZzeSl5HQonh7r/APMzlhrrOxnRdOXIetD8bxrTMShUk8h3kjQt6gf00TaLW1hPFmOckqRqfLkNq+4xh2axcNsak5ss6E/tqaBSasXyl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172" name="AutoShape 4" descr="data:image/jpeg;base64,/9j/4AAQSkZJRgABAQAAAQABAAD/2wCEAAkGBhISERUUEBQUFRQVFBIUFBIVFRQVFBIQFBUVFBQSFRQYHCYeFxkjGhQVHy8gIycpLCwsFR4xNTAqNSYrLCkBCQoKDgwOFw8PGikkHyUpLCkpKSksKSwpKSkpKSksKSksLCwpKSwpLCwpKSksLCkpKSwsLCwpLCksKSkpKSwsLP/AABEIALcBEwMBIgACEQEDEQH/xAAcAAABBQEBAQAAAAAAAAAAAAAFAAECAwQGBwj/xAA+EAABAwIEAwYDBgYBAwUAAAABAAIRAyEEBRIxQVFhBhMicYGRMqGxBxRCUsHwFSNictHhFoOi8SRDU5KT/8QAGgEAAgMBAQAAAAAAAAAAAAAAAgMAAQQFBv/EACsRAAICAQQBAwQCAgMAAAAAAAABAhEDBBIhMUEFEyIyUWFxQoFSkRQVI//aAAwDAQACEQMRAD8A9Ip9o3Rsp/8AIXckCYFMLF7jZp2INfx16X8af0QkFTBU3v7k2oKDNnpffXO3Q9r1bPNTc6K2o4ztpmZfjG05kU6YkcJdJOr2ZZCdYMFxneG7CPzHrb0UM3fqzDED+2OrbMF/+mfRU1CXOOnYRud+A9LWCy5OWdHCqiFMPXa0X4iQ1u5vBJceHUny4rXXrmAQOA28uB5cJ6ITRDBLBqc4gaiAQ20ENlxk2vC2GoCRGm1vg1ugddRA3lJoa0UvxDnXDWkfmMaQeQMfPUfJQZjQDFp2ESGhXYg+GSHGNiYt84CG02zOgzsDE+wO1uKiLoMYXEX57E9OXrwA4IpR+GTFjYExI4/NC8votaOvADntKNNZ4Y4cOW0wUSEy4MdV44EjhEbfNDa9KofhNr7AQrcwN94PGYMepQp+JdtqHoNR9A0H3sqDUeDW0OFi4NG/gEm3N3+1T3AJhjZ4FznFxJ5WmfdacFhy74gTxlxO3PTNh5ldFh6TW3DZMcrDo0fvrHGWC3tAuDyLjUOlvLYkdANz++CniKgcIp7S1rYHxEkNAadr8SOExzRWpgTVu42PAGzuhPEH57bKVTAhlzw284gu8gJ9Sh/ZW456rRbTqaZBcGAwNImdBknfZ0wBstWV0nTrDjO40yBurKVAVMXdggU6bdYc4EuDACNIMWAHCV1tPLhZoHhbBE8iL+aasbn0U50FMlzDvG+L4gL9RzCJoLhsJ3ZGnmf9Iu18iV0tPKW3bLsxzSvghW2Qqtuiz9kFxdWHI8gDIOVcKJxIVZxISiqLSkVmfiwkzEyqtEo1EKJTtdKRUCIEKBCsKgVRCqE6lCZVRAc3GBP99CANc9TaHrElJGlwR0DMaExxwQZgep908oqkDsQXp5iJWmvnNOkG96QARIsCC3nOyBMwrlXm7A9opOJDyyWmPCQbaT7IpScYlxxpujnM2xLauPrOp3DqdODxMPeCI83C61UctMAAAiRJJtJ22EoczCPp4oFwI/lloaCCbFpAtJA8IPryR/D1RxN+TYJHr/opc5X0aoKimlgqmq1NzhcyXM0iNrB0gbWjgt9Om9o8TWtgRpDZtzmYCJZZig8Xpvjg53hkdCQLjfylGCRp/lua4RsQHfQ/QpXLKlPmjhcbWYb+Kobw0HwjrDQhRxLyYggcGi3lx+pXe4gU3G7agPESR8idlgrZe08X+7v/AAh3UMjJAfBOiBu60xcA8tS6PBMJEOHWOscfRZcJgGA7A/8AdbyR3C0gL7cvJFB2wMlAXMcscdpiJ2PlP0Q6llDibjTO0NBcY38Tpj2XcCoI4G4nlHTmpF7DBi9/Sd07YvuLWVpVQAwOTkQNIA3k3l35j+ZyMU8DzJK0CsFB9blZFtSQttsrLI8/S3msWYNBbYXi2/p9FuuVmxLYgnh9UtkAWEpu7xxtqDTEcz/s/JdrhT4Wzyj5LmsC2KjiRYSepG/0R1mJ8IO0gGOSdp5VKiTVhJzhPmPmEmuQ+lVJ36q9lVdCKtittm5qA5/hyBqHBGqb1DGUdTUycU4g9dnEms5RNRyLVcBBiFH7mFg2su0CHOctGGlb/uYU24YBRRZG0SoyrUzWqSYhZEqBCmVEqEIJJ0lCAhuDCtbhAtTWqxrUFIPczM3CKxuFC0NarGhXRVlNPCIJ2kyt76giYDQAOAIJM22N10oVGZtPdkwTH7lBkjcQ8c9sjg6mVOsHk7OAmIGoQ6/KCtNGnogAXFtUAbRIawTF7TutFPIHVX62Nfa+oXAIneTB+Ruq62F0VxEgEgm5sASedrjayxG3dfBua8UbulxJ2L3X9AdtvoEawj9YDiwMPIXHsbhc492ohxtaGf0jifkfYovk4vB3P7uqiypriwsKVt/3+izVMOOIHutpYq3sCNxFpmVrByCWqT+/mlWMfvgspqoehyVm11SBfkD7lMzErAan0ThypzL2cBRlYFXd63r9EJaStlEolNsVKNGsFSqUpCrlaqITVyKYOpUi18xvZawxWYmndvnHylINTMUdrYE5cEdlooAk3T0acrZTZC072hO9okxiuhVqbQh3Ni22zBjsPxCH6UeqskIRiKUFWWmUaU0KRCSsIgknITFUQiVEqSiVCEUkklCFLQrGhQarGhCgiQCmFEKwKyhwplki+xsohTa5Qooq4wsd3TGtAA2Np5wudz/COc6YIB4jcAxI+S6PMKrAGuqFrTIDXEx4jsCVTjHDTNuRBMQ7ksGSNPk3wkmk0jm8NhjaeUxy4AejR80QyqnB6n9b/wCE4jgLnhx3iCFvyzCfCSNgUEVbDm67CBaqXrUWrLWctDEIy1WLG6kt5eFWWhJkh0XRi7tSbTVzmJNppVF7h2sWhghVPcGiShzsxLzDCAOdifQD9USdFbXIJ1MW1pufRbcNXJ2EdTsg+CpUwZsXcSfEf8BbMHjhVP8ALMtB+IbE9OiZFsCUV4DTth5j/Cpe2Flz3MDQotcONWiw+T3QY6wt7m6hLbp6yxhLbJ9mWUXVj4dy1NKy4ZnNaZTbFSRc0pazKi1ytBVlJ0OsmMoSFqlJwlGmBfIBITLbjMNFwsSsYhiolSKYqiyJUCpFRKhCKSSShCsKxqrarGoQiYUgohSCsomFNQCkFCjn+3tAuwbiJOkh0Dp04oN2R7Smu37vWtWA/lmpBGIpifCR+dsHqQuw7SRSwj3Ptq0sA5ajEn0leS55jAzTVaYcx7HM6FkOHl/tY5uM3SNuC9p6dgMGNE6A17XEOibt6Tt5dEYwdOyFZVmjMVTFegRFRoJbxpvi7XDgQUUy+rYCRMA257Oj1lVj4dMvLzyXVLcJQ3FvJ2CIYoGLLnM2x9ak0kBrt7GUWRg442V1nVgbNEdXAKp+OqDcN9z/AIQqr21bEPp1GuFjpDHNB83QR80Cxme1MQ7TTDmtO7yQXEGbggQ0SOEnqkuD8GqK8NHbYPMg47jlY8fUIjqXJZPhtLGsZJAd8Rm/HjwldJpIhDRU488FGeiWRzB+QkBcA8YmiYY/vNt2UiNjPIi8e69Lq4fWLoViMhEyLIlwSElVM5bDVMZiAA92mn+JjQG6hYiQBfhYk+4hehdn8H3bABsAEOy/JtJk3XS4amAmRtsDK0lSB3bJmrDt6V6Tj5DWVPLsY6AsP2g43usPRIO+JYI5ju6pKvyGnqudv3uub6inuTBgl7ds6elUtdSsqmq1gWXHnyRfxZklFCLYVjSkqwyD0Xc0+oWRU+xW0uhKUgU8rWKIVGSEKxOHhGYVGJpghGWrApTFSeLqBUGESolOVEqEGSTJKEINU2qsKxoQhFgUgohSCshMIjgcJHid6D9UOaJsEdaLAcgAseryuEaRRz/bvCGpgqkCSzTUA56DJ+UrxDM8FVqUy8N/lguJJvN9gvoutTDmkESCCCOYNivHu02YNDH06LdLGPDAeJawOJPmXXWLS5H0bcHK2nDYTMa1OTSe+m612OLTyIPP1Xf5F2y7yrSqCloc0BlYh7nd6CAHOA2vAd5jquPqZC5rZc4Nc6XaDy5A+UI32TwZbT8QuXH2Fh9Fo1E1GG5dmrFDc+fseyghwkXQ/HYIOFws/ZjG6maDu3b+07e2yL1qadGSywUkYmnjlRw+OyFsnw8Z9QZWehkI4wByC7CthljqYeElpo1LK6MuEwYGyInCWkrHh2/zGgmAT+hhGajIEcvoihTQqb5KqFARCH4pxa+CN9j6re2tokusAsuKrd5pMQBMTuZ+iuVOPAMe7LMMEQphD8O6FtY9FB0VLk5j7RcRS0UadYSHPqOEbtLGgah18aMdlDNLULg7HgWwIXm/2h52KuNNJpth2hn/AFHeKoR5SG+bV0f2Z5rUNJ7I1Cm5sXgjUNo5WWHXQuNjVH/zpHoRcr2BYwXbkgdIn5rRRrz18v1C5ypcGSSLgE8KJeoh8o4z2tNC6JkQnBShQaV3sGX3I2KaotlU4jZWSmeJC1IGwG83KrKvxVOCs5VhoYqJKcqJKhYyZJMoQiFY1VtVrUIRIKYUAphQo1ZeyXjpJRZyG5WfEfJEXLka9/JFoaoYXivaXJ397XpjwgONSTbwuJIj1Mei9oquAEleWfaFiy2s1jfxaXOJ4wbD6rPppNZKNWDycfjw90SfG0T6LZ2YxhFQ0zsZLZ5jcKOBax9QurAlrZ+EwWucCGieW59lmwzSzENdPhBNzY3Fuh81uyJOLRug3fB6FgcSaT2uHO45g7hdoysHNDmmQRIXAip4WlGstzI0jBuw7jiDzCw6XUe09sumVqMW7ldnQ1GrJWYtNOu1wlpBCqrNXXdNWjErXAKxDFX91tNwed5Wyo8D8JcRwAEn3hcp2n7Y1mtjCUojd1UQeoawH6pSijRjhKbqKDjNTnEEWtdx90VeGhkkgRfdeI4ztHjawIdUc1pNw2G+ki/zXUdjsGXaC4kkFpuSdjI48irXxNUtG3FybpI9CpvB2Q/tR2lbhKMiDVf4aTf6vzH+kb+wVuKxIYJ48BzXlXbTMnVK1zJEHyvYDolRnctpkjC1ZU8U3U3cah1O1n4i+dRJPX9V3v2U5YWYd1d8/wAw+Ef0tkavUzHkvNqdJznNa3d7mtH9ziB+q9v7oUaVOjT4NDAPIR/v1WbXZdsFFeS2v4mrWajobw4olQY1ogb8SsmHp6QGDciSfqfdaW0/bkuTHgRN3x4LmX8lcFFo5KcpiRmbJBUxBVgUtMrsaKdPaLkQBUgVEthNqXTFsxZjTtKGEo1imyELOEcjQSaKCoFafuZUTgirouzMmWr7iUylEsZuWlWty09UdFAKQoo9iA3sBjLSrBlyNCkFLugr2IrewXhMJpdK2lXuZZUFcX1JJNJdjIOyjFU5aQvL/tAoOMPO7BpPlMh31XpVbEeIRwQPtNl2oagAd7HYg7tPRcnHm2TUkdDAq4fk8nwhFKnqcdRqeIt5N2A9oWXMMewyG7Rx3CIZ3SaHG0CQI5CNghbsM12olsg8eNhC7ip8mjlcHR9nca52DBdctq6QeYkQuv0/RefZBjWsAoDjUa5pJ3vJBXoIfdcbVw2zZou4oWDruDoaYPA/5HFZMv7bO1GnimaXNJaXsmDHEsNx6J6j9LweR+SD59hg3EOI/EA714pmkyOLcSvbjJ8o7ilVa9upjg5p4g/uEMzfLw+4F/r181ymGxb6Zlji09OPnzRah2mqbPDXDyg+66W8XHFPHLdEwf8AHxJ/luk9I+aM5dh24ZmupDQAYbuZ/UxwUDnf5W+5H6LPRa7EVQH3aPE7kGjh6oZzSVmjJmnONS6NNaq5zDUqWLxIb+Vn4W+fE+a887SYJzqvgElzbbnaZNl6JmlbU7SPb5BcpmGFeMQ5jXECWi3AEDidll0bcsjYzTadZk4N15B/ZHCl2Pw7XAjSS8yCJ0N69V7C2O8JJuAB5Dj6/wCF5z2ZpFuOpgz4W1R4nSZA3ibei6qnij3jwDckN9STf5pOv5yJfgTqdMsU9sX4Ooy7xAvP4jb+0WH+UQAWTDBrGgCLAAbcE5x7RuR7hY00uzkyTk+DaFKFibj28wrmYgFGskWLcJI0AJ5UO8snDlpxPa7QuiThKocFcCmcu5hyLJG/IpqmUK1lEQmcxW0WHitUOwWV/dwkcOtLiBuQFAVhwBPyTaB5KO4SV8JK6LLA1KEgU6gIkkk4UIQqbLK/ZacQbLMCuD6jzkX6H4+gQ+pDlqqBtRkD/wAKOJobrJRfpK4CextM6FbkmjhO1XZcucSyx5HY/wCCuXOUPpUZPxGS4bgeIgH5BeuZ5lorMMWK4vMctOiNiAR0IPBdHT6lx+L6NkKyR/J53h6rm1GPP4ajTI4Q7ivUhX8S4L+FHS4vGhuo3Ni4G8MbuUayDHeI03m/CTJ/sJ4kLXrMbnFSNWPSz9tzaDeNq384Cj2kp3niwCfLYqL6eqrTbzcPldasaQ5zwdjI9FzYva0wfKOc72ydtVYXVIkHcEj2UPvK6ljVELtxCP0P5FAE2fU8R5hv4R+q5/s3Q76sNXwM8b/IbD1K2Z7mRc4ibdOXJZc8r+C/sTKNyUf9m7KPG5zjsNkPzLs9NerVqMqFkNI1atGrT4ojy4or2Np6yBzdJ8gvRa4BYQQIg2T9Hg3bpXXgzZ88sU9sfJ5BhcGynjaVWmNLXsLSBsHCxPqEeyof+orPOwcA3z0iT9AsRyt75FFpcadQkNA/CTESfRbcvyjEurOpua6m1w1ayNrAGOqRnxznLj9DfcTi9zCrce6oYZYbF3E+SJYbA2+Fx6nw/W615fkDaTQGkkgfEdyt3dxzKy5dJPGrkjBPPHqAM+7v4Um//e/0VtLBv5afWVr708GPPorAyodwGjqZPyS8emlk+lNiXlf4IU6JFiQpsaQpNpAbklWHENHwt9Surh9Nn/JpCZTGY08lMtA+I+iqNcnj6BV93JXUwaWOHzbEuRoFYfhE9Smc4nc+1lBpt/pOByWuwRhT5K5rYSaE8KwbEklCShCQTpAJwrKEnTJ1ZCutsspC11hZZSvPeo2st/g0Y+ip4lYMVQ5Ig8WVVVkhcmcVP9mqEqApxTmWKpxpY9sxPPmiWCy41idVm3vzK1/8Vp8HOHqtOH0/PkipLodLPjg+ezyrNNIqiDJDS1s2LeMDkCuYq03h4qadBHwMO5M3d5dTuvasw+zjDVnBznPBBBBa6NvRYsX9keFqEl9Svfh3lvQQu3i02VQ2yOjj9WwxilK3RxWVZsHVKLyR8Q1dCbFbcycadRzTzJ9Oa6bD/Y7g2fC+v/8Apy9EcxPYvD1GtbV1O0xDtRDoHMjdZMnpuRv40Y/+wxbrpnjmMwFSrXii0uLhMDYcyTsB5rqcm+zWwdiXSf8A42yGjzdufSF6JgezOHoiKbY9SZ6kndbhgmDgtePRyS+QrL6jfEDlcJ2boUgW02NaDGoCfFHM7lTPZnCkXoUzzkX911IoNHAKms9reAT/APjJctIzLUSk+LAWTdn6VF+qmC0EHwzI9JuPdGqzZafJVV64sRATCsqUIw+KKcpTe5mbJ8O2nTgRMmTzMrbWfIkbhA34jTULHcbt681to4wIE10HKHNl9PHSrm12nfZc/iqpZUts6/qrqOKlDvT4kW8fFo24XtdQqVXUqALiww90ENaeRJ3Kuxmagblc5muIdRvTpw03c5o48zCEDFOqmZlR52uEjRj0kX8vB0v8ac9wa3id0WpGNz6zHyXBVse1sAOc68FtMEkHhqIkDy3XS5FmXetj/wBxsBzZEt5F3JMxzvhidTBJcdB1tUD9wrKdQHYfL9VTSo/m/fqrKlcN8+S0OSjyzBV9DucBcpUiTcpmMndaWsVp2CxwU8pQlCMESSUJKEJhOoJ9ShCYKeVCU6lkI4jZYHEhbqx8J8iuWxHaDux4xMclyNficmpI1YIuXCClTGgbrFis/osBLntA6oY3H1K48DCwfmfG3QKNLs4x7x3niJI3235LmQ005P7G5Y4R+o6OnUim2LSJ97qk4l87n3WjFkT5W6WWF1Vo3I916iMdkVFeDCnfJa7Eu/MfdZzi3/mPW5UK9S0ggekqgYm24PUCFHyGomh+NfFnn3UPvz+Lj7oViq+uW3bB34HqCszsY8OhzmlsX4FDuDUQvVzF/B/zVFXM6o3qH3KFuxzSfCWmPUyqjmFzJ35wgc64GrGmF/4q8xD3QeqPCvLQOi86x+MmPHBH5d7cIXZYbGt7thmZAuludBSx1QEzLGVKeJBk6eU/oidLFucQdVll7SZb3zQWG46nb0QxmI0AM1Tb5rPklXI+EVOPHYX7RVCaQew+Jl/TisGDzckApqWN1DS7jZTblzWAQlN3yGkox2y/oNYWqyqBqNwrHMA2XPCsWbKynmxlX7n3FPC7tHQVK3hg3B3XP0sA2m9zwQGQSQdh1W+hiS4XQftM4mn3Ynx/ER+Xl6q27BgmvivIGZn9Em7nOuYa0ECD0bf3cF0fZzNmtNmua3+kNFjxcBy9SuUw2V6dvaI9kcy0aSP3dU5f4jp44bT0e72gsuCLFToZfF3GSpYEju2abDS0x6LSFsxYUvk+WcOUn0hNYAnSTrSkLIkJQpJpVlEYSUpTKyChOmSVFjwokpJKiyDqi4g4YPrO1bMJgczKdJY9TzRs0rqwmHwtWWul8/lBPrsPqkkl4/rQ/J9LHxeKI/DbzCGYju2kvIvzub+WySS6UuEZYpMHuzrUSNt/l8kLxOOeHAhzSCLy0jxcIAKSSQpNo2qCMpzYkS/kNiYniIQ7MM4BaWum43G/zSSQeRygujA3GNpwQXk7C8b8wLKjE5y+YaIMSbiI9pKdJA2GopKkZmZq6+v4p4RtzldF2c7Qa2mi6bfCblOkqyK4kqnR0mCzQjwuugWaPHfAtsnSWO2accUpWNrWpuOdEJkkAxxTJt1HdaaGGAuUkkSMuRtcIIUSq8XRDgkkmMyeTCcKr6FH/SSSoNtnbZJVmizoCPYlEA9OkulB8I48/qY4JTwkkmgCTJJKFDSkkko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4" name="Picture 6" descr="http://www.beruska8.cz/sport/beh2/13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1143000" cy="1194956"/>
          </a:xfrm>
          <a:prstGeom prst="rect">
            <a:avLst/>
          </a:prstGeom>
          <a:noFill/>
        </p:spPr>
      </p:pic>
      <p:pic>
        <p:nvPicPr>
          <p:cNvPr id="7178" name="Picture 10" descr="http://www.beruska8.cz/kluci/serie2/169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1295400"/>
            <a:ext cx="1885103" cy="1162051"/>
          </a:xfrm>
          <a:prstGeom prst="rect">
            <a:avLst/>
          </a:prstGeom>
          <a:noFill/>
        </p:spPr>
      </p:pic>
      <p:pic>
        <p:nvPicPr>
          <p:cNvPr id="7180" name="Picture 12" descr="http://www.beruska8.cz/kluci/serie2/77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2819400"/>
            <a:ext cx="1634791" cy="1515172"/>
          </a:xfrm>
          <a:prstGeom prst="rect">
            <a:avLst/>
          </a:prstGeom>
          <a:noFill/>
        </p:spPr>
      </p:pic>
      <p:pic>
        <p:nvPicPr>
          <p:cNvPr id="7182" name="Picture 14" descr="http://www.beruska8.cz/deti/skola2/49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1219200"/>
            <a:ext cx="1466850" cy="1314631"/>
          </a:xfrm>
          <a:prstGeom prst="rect">
            <a:avLst/>
          </a:prstGeom>
          <a:noFill/>
        </p:spPr>
      </p:pic>
      <p:pic>
        <p:nvPicPr>
          <p:cNvPr id="7184" name="Picture 16" descr="http://www.beruska8.cz/deti/skola2/10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5029200"/>
            <a:ext cx="1907689" cy="1266826"/>
          </a:xfrm>
          <a:prstGeom prst="rect">
            <a:avLst/>
          </a:prstGeom>
          <a:noFill/>
        </p:spPr>
      </p:pic>
      <p:pic>
        <p:nvPicPr>
          <p:cNvPr id="7186" name="Picture 18" descr="http://www.beruska8.cz/deti/detivetsi2/5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105400"/>
            <a:ext cx="1238250" cy="1333501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6705600" y="3886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ľúbi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1371600" y="4800600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chorľavie 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533400" y="2971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beží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429000" y="2514600"/>
            <a:ext cx="631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číta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2362200" y="5943600"/>
            <a:ext cx="1515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červená sa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5486400" y="190500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spí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5410200" y="5486400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píše</a:t>
            </a:r>
          </a:p>
        </p:txBody>
      </p:sp>
      <p:pic>
        <p:nvPicPr>
          <p:cNvPr id="7188" name="Picture 20" descr="http://www.beruska8.cz/sport/lyze2/1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2971800"/>
            <a:ext cx="1181099" cy="1181101"/>
          </a:xfrm>
          <a:prstGeom prst="rect">
            <a:avLst/>
          </a:prstGeom>
          <a:noFill/>
        </p:spPr>
      </p:pic>
      <p:sp>
        <p:nvSpPr>
          <p:cNvPr id="26" name="Obdĺžnik 25"/>
          <p:cNvSpPr/>
          <p:nvPr/>
        </p:nvSpPr>
        <p:spPr>
          <a:xfrm>
            <a:off x="2743200" y="32766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lyžuje</a:t>
            </a:r>
          </a:p>
        </p:txBody>
      </p:sp>
      <p:pic>
        <p:nvPicPr>
          <p:cNvPr id="7192" name="Picture 24" descr="http://www.beruska8.cz/pracovni/doktorske2/8.gif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3429000"/>
            <a:ext cx="2381250" cy="1438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399" y="0"/>
            <a:ext cx="92963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www.beruska8.cz/gif/knihy2/2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63126"/>
            <a:ext cx="3299960" cy="5023274"/>
          </a:xfrm>
          <a:prstGeom prst="rect">
            <a:avLst/>
          </a:prstGeom>
          <a:noFill/>
        </p:spPr>
      </p:pic>
      <p:pic>
        <p:nvPicPr>
          <p:cNvPr id="4100" name="Picture 4" descr="http://www.beruska8.cz/gif/knihy2/2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4400"/>
            <a:ext cx="3009900" cy="458173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667000" y="2286000"/>
            <a:ext cx="122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Ako ste to zvládli?</a:t>
            </a:r>
          </a:p>
        </p:txBody>
      </p:sp>
      <p:pic>
        <p:nvPicPr>
          <p:cNvPr id="4102" name="Picture 6" descr="http://www.beruska8.cz/smajlici/smajlici2/41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8194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385</Words>
  <Application>Microsoft Office PowerPoint</Application>
  <PresentationFormat>Prezentácia na obrazovke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Patrícia Kurtová</cp:lastModifiedBy>
  <cp:revision>73</cp:revision>
  <dcterms:created xsi:type="dcterms:W3CDTF">2014-01-29T15:25:19Z</dcterms:created>
  <dcterms:modified xsi:type="dcterms:W3CDTF">2021-02-03T20:42:39Z</dcterms:modified>
</cp:coreProperties>
</file>