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17999">
              <a:srgbClr val="99CCFF"/>
            </a:gs>
            <a:gs pos="17999">
              <a:srgbClr val="99CCFF"/>
            </a:gs>
            <a:gs pos="65000">
              <a:schemeClr val="accent3">
                <a:lumMod val="60000"/>
                <a:lumOff val="40000"/>
              </a:schemeClr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41A7-810A-4845-8E99-50C69D5F8DF1}" type="datetimeFigureOut">
              <a:rPr lang="sk-SK" smtClean="0"/>
              <a:t>23.4.2018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520F-D825-44A6-A943-9EAE61EEC09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"/>
            <a:ext cx="7772400" cy="836711"/>
          </a:xfrm>
        </p:spPr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748464" cy="3384376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dirty="0" smtClean="0">
                <a:solidFill>
                  <a:schemeClr val="tx1"/>
                </a:solidFill>
              </a:rPr>
              <a:t>Je optická sústava, kde vzniká obraz s vlastnosťami  :  </a:t>
            </a:r>
            <a:r>
              <a:rPr lang="sk-SK" b="1" dirty="0" smtClean="0">
                <a:solidFill>
                  <a:srgbClr val="FF0000"/>
                </a:solidFill>
              </a:rPr>
              <a:t>skutočný </a:t>
            </a:r>
          </a:p>
          <a:p>
            <a:pPr marL="514350" indent="-514350" algn="l"/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                                 zmenšený</a:t>
            </a:r>
          </a:p>
          <a:p>
            <a:pPr marL="514350" indent="-514350" algn="l"/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                                 prevrátený </a:t>
            </a:r>
          </a:p>
          <a:p>
            <a:pPr algn="l">
              <a:buFont typeface="Arial" pitchFamily="34" charset="0"/>
              <a:buChar char="•"/>
            </a:pP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sk-SK" dirty="0" smtClean="0"/>
              <a:t>Stavba oka: </a:t>
            </a:r>
            <a:endParaRPr lang="sk-SK" dirty="0"/>
          </a:p>
        </p:txBody>
      </p:sp>
      <p:pic>
        <p:nvPicPr>
          <p:cNvPr id="4" name="Picture 3" descr="O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520" y="1916832"/>
            <a:ext cx="5689600" cy="4386263"/>
          </a:xfrm>
          <a:prstGeom prst="rect">
            <a:avLst/>
          </a:prstGeom>
          <a:noFill/>
          <a:ln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28184" y="260649"/>
            <a:ext cx="2915816" cy="1323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1 – očné bielko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2 – </a:t>
            </a:r>
            <a:r>
              <a:rPr lang="sk-SK" sz="2000" dirty="0" err="1">
                <a:solidFill>
                  <a:schemeClr val="bg1"/>
                </a:solidFill>
              </a:rPr>
              <a:t>vráskovcové</a:t>
            </a:r>
            <a:r>
              <a:rPr lang="sk-SK" sz="2000" dirty="0">
                <a:solidFill>
                  <a:schemeClr val="bg1"/>
                </a:solidFill>
              </a:rPr>
              <a:t> teleso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3 – dúhovka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4 – očný mok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5 – optická os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6 – optická os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7 – rohovka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8 – šošovka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  9 – cievovka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10 – zrakový nerv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11 – slepá škvrna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12 – žltá škvrna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13 – sietnica</a:t>
            </a:r>
          </a:p>
          <a:p>
            <a:pPr>
              <a:spcBef>
                <a:spcPct val="50000"/>
              </a:spcBef>
            </a:pPr>
            <a:r>
              <a:rPr lang="sk-SK" sz="2000" dirty="0">
                <a:solidFill>
                  <a:schemeClr val="bg1"/>
                </a:solidFill>
              </a:rPr>
              <a:t>14 – sklovec </a:t>
            </a:r>
          </a:p>
          <a:p>
            <a:pPr>
              <a:spcBef>
                <a:spcPct val="50000"/>
              </a:spcBef>
            </a:pPr>
            <a:endParaRPr lang="sk-SK" sz="20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4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Základné časti oka:</a:t>
            </a:r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rohovka</a:t>
            </a:r>
          </a:p>
          <a:p>
            <a:r>
              <a:rPr lang="sk-SK" sz="2800" dirty="0" smtClean="0"/>
              <a:t>dúhovka</a:t>
            </a:r>
          </a:p>
          <a:p>
            <a:r>
              <a:rPr lang="sk-SK" sz="2800" dirty="0" smtClean="0"/>
              <a:t>zrenica</a:t>
            </a:r>
          </a:p>
          <a:p>
            <a:r>
              <a:rPr lang="sk-SK" sz="2800" dirty="0" smtClean="0"/>
              <a:t>šošovka</a:t>
            </a:r>
          </a:p>
          <a:p>
            <a:r>
              <a:rPr lang="sk-SK" sz="2800" dirty="0" smtClean="0"/>
              <a:t>sietnica</a:t>
            </a:r>
          </a:p>
          <a:p>
            <a:r>
              <a:rPr lang="sk-SK" sz="2800" dirty="0" smtClean="0"/>
              <a:t>žltá škvrna</a:t>
            </a:r>
          </a:p>
          <a:p>
            <a:r>
              <a:rPr lang="sk-SK" sz="2800" dirty="0"/>
              <a:t>s</a:t>
            </a:r>
            <a:r>
              <a:rPr lang="sk-SK" sz="2800" dirty="0" smtClean="0"/>
              <a:t>lepá škvrna</a:t>
            </a:r>
          </a:p>
          <a:p>
            <a:r>
              <a:rPr lang="sk-SK" sz="2800" dirty="0"/>
              <a:t>c</a:t>
            </a:r>
            <a:r>
              <a:rPr lang="sk-SK" sz="2800" dirty="0" smtClean="0"/>
              <a:t>ievovka</a:t>
            </a:r>
          </a:p>
          <a:p>
            <a:r>
              <a:rPr lang="sk-SK" sz="2800" dirty="0"/>
              <a:t>s</a:t>
            </a:r>
            <a:r>
              <a:rPr lang="sk-SK" sz="2800" dirty="0" smtClean="0"/>
              <a:t>klovec</a:t>
            </a:r>
          </a:p>
          <a:p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3744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sk-SK" b="1" dirty="0"/>
              <a:t>Optickú sústavu oka tvoria:</a:t>
            </a:r>
          </a:p>
          <a:p>
            <a:pPr>
              <a:buFontTx/>
              <a:buChar char="-"/>
            </a:pPr>
            <a:r>
              <a:rPr lang="sk-SK" b="1" dirty="0" smtClean="0">
                <a:solidFill>
                  <a:srgbClr val="FF0000"/>
                </a:solidFill>
              </a:rPr>
              <a:t>rohovka</a:t>
            </a:r>
          </a:p>
          <a:p>
            <a:pPr>
              <a:buFontTx/>
              <a:buChar char="-"/>
            </a:pPr>
            <a:r>
              <a:rPr lang="sk-SK" b="1" dirty="0" smtClean="0">
                <a:solidFill>
                  <a:srgbClr val="FF0000"/>
                </a:solidFill>
              </a:rPr>
              <a:t>očný </a:t>
            </a:r>
            <a:r>
              <a:rPr lang="sk-SK" b="1" dirty="0">
                <a:solidFill>
                  <a:srgbClr val="FF0000"/>
                </a:solidFill>
              </a:rPr>
              <a:t>mok</a:t>
            </a:r>
          </a:p>
          <a:p>
            <a:pPr>
              <a:buFontTx/>
              <a:buChar char="-"/>
            </a:pPr>
            <a:r>
              <a:rPr lang="sk-SK" b="1" dirty="0" smtClean="0">
                <a:solidFill>
                  <a:srgbClr val="FF0000"/>
                </a:solidFill>
              </a:rPr>
              <a:t>šošovka</a:t>
            </a:r>
          </a:p>
          <a:p>
            <a:pPr>
              <a:buFontTx/>
              <a:buChar char="-"/>
            </a:pPr>
            <a:r>
              <a:rPr lang="sk-SK" b="1" dirty="0" smtClean="0">
                <a:solidFill>
                  <a:srgbClr val="FF0000"/>
                </a:solidFill>
              </a:rPr>
              <a:t>sklovec</a:t>
            </a:r>
            <a:endParaRPr lang="sk-SK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sk-SK" dirty="0"/>
          </a:p>
          <a:p>
            <a:pPr>
              <a:buFontTx/>
              <a:buNone/>
            </a:pPr>
            <a:endParaRPr lang="sk-SK" b="1" dirty="0"/>
          </a:p>
          <a:p>
            <a:endParaRPr lang="sk-SK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676456" cy="51740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sz="2400" b="1" dirty="0" smtClean="0">
                <a:solidFill>
                  <a:srgbClr val="FF0000"/>
                </a:solidFill>
              </a:rPr>
              <a:t>Rohovka  </a:t>
            </a:r>
          </a:p>
          <a:p>
            <a:pPr>
              <a:lnSpc>
                <a:spcPct val="80000"/>
              </a:lnSpc>
              <a:buNone/>
            </a:pPr>
            <a:endParaRPr lang="sk-SK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 dirty="0" smtClean="0"/>
              <a:t> Spolu </a:t>
            </a:r>
            <a:r>
              <a:rPr lang="sk-SK" sz="2400" dirty="0"/>
              <a:t>s bielkom chránia jemné tkanivá vnútri oka a </a:t>
            </a:r>
            <a:r>
              <a:rPr lang="sk-SK" sz="2400" dirty="0" smtClean="0"/>
              <a:t>udržujú tvar </a:t>
            </a:r>
            <a:r>
              <a:rPr lang="sk-SK" sz="2400" dirty="0"/>
              <a:t>očnej gule.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k-SK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 dirty="0" smtClean="0"/>
              <a:t> </a:t>
            </a:r>
            <a:r>
              <a:rPr lang="sk-SK" sz="2400" dirty="0"/>
              <a:t>Je priezračná, čo umožňuje svetelným lúčom vnikať do oka.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k-SK" sz="2400" dirty="0"/>
          </a:p>
          <a:p>
            <a:pPr>
              <a:lnSpc>
                <a:spcPct val="80000"/>
              </a:lnSpc>
            </a:pPr>
            <a:r>
              <a:rPr lang="sk-SK" sz="2400" b="1" dirty="0">
                <a:solidFill>
                  <a:srgbClr val="FF0000"/>
                </a:solidFill>
              </a:rPr>
              <a:t>  </a:t>
            </a:r>
            <a:r>
              <a:rPr lang="sk-SK" sz="2400" b="1" dirty="0" smtClean="0">
                <a:solidFill>
                  <a:srgbClr val="FF0000"/>
                </a:solidFill>
              </a:rPr>
              <a:t>Šošovka </a:t>
            </a:r>
          </a:p>
          <a:p>
            <a:pPr>
              <a:lnSpc>
                <a:spcPct val="80000"/>
              </a:lnSpc>
              <a:buNone/>
            </a:pPr>
            <a:endParaRPr lang="sk-SK" sz="2400" dirty="0"/>
          </a:p>
          <a:p>
            <a:pPr>
              <a:lnSpc>
                <a:spcPct val="150000"/>
              </a:lnSpc>
              <a:buNone/>
            </a:pPr>
            <a:r>
              <a:rPr lang="sk-SK" sz="2400" dirty="0" smtClean="0"/>
              <a:t> Je dvojvypuklá spojka, má schopnosť lámať svetelné lúče.</a:t>
            </a:r>
          </a:p>
          <a:p>
            <a:pPr>
              <a:lnSpc>
                <a:spcPct val="150000"/>
              </a:lnSpc>
              <a:buNone/>
            </a:pPr>
            <a:r>
              <a:rPr lang="sk-SK" sz="2400" dirty="0" smtClean="0"/>
              <a:t>Mení optickú mohutnosť                   , jednotka D - dioptria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k-SK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k-SK" sz="2400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707904" y="4941168"/>
          <a:ext cx="1224136" cy="129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ovnica" r:id="rId3" imgW="419040" imgH="419040" progId="Equation.3">
                  <p:embed/>
                </p:oleObj>
              </mc:Choice>
              <mc:Fallback>
                <p:oleObj name="Rovnica" r:id="rId3" imgW="419040" imgH="419040" progId="Equation.3">
                  <p:embed/>
                  <p:pic>
                    <p:nvPicPr>
                      <p:cNvPr id="0" name="Picture 2" descr="Papyru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941168"/>
                        <a:ext cx="1224136" cy="1294691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 Sietnica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96752"/>
            <a:ext cx="8496944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Skladá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11 vrstiev. Dôležitým miestom na sietnici je </a:t>
            </a:r>
            <a:r>
              <a:rPr kumimoji="0" lang="sk-SK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žltá škvrna. </a:t>
            </a: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Vlastný dej videnia sa začína vo vonkajšej vrstve sietnice, ktorú tvoria tyčinky a čapíky.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Slepá škvrna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sk-SK" sz="2400" dirty="0" smtClean="0"/>
              <a:t>Miesto na sietnici, kde  nie sú žiadne bunky citlivé na svetlo Existenciu slepej škvrny si neuvedomujeme, pretože náš mozog tento nedostatok koriguje.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sk-SK" sz="2800" dirty="0" smtClean="0"/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Tyčinky a čapíky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sk-SK" sz="2400" dirty="0" smtClean="0"/>
              <a:t>V sietnici sú prítomné dva typy nervových buniek - tyčinky a čapíky. </a:t>
            </a:r>
          </a:p>
          <a:p>
            <a:r>
              <a:rPr lang="sk-SK" sz="2400" dirty="0" smtClean="0"/>
              <a:t>Tyčinky zodpovedajú za čierno – biele videnie (za šera).</a:t>
            </a:r>
          </a:p>
          <a:p>
            <a:r>
              <a:rPr lang="sk-SK" sz="2400" dirty="0" smtClean="0"/>
              <a:t>Čapíky zodpovedajú za farebné videnie (za svetla)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k-SK" b="1" dirty="0" smtClean="0">
                <a:solidFill>
                  <a:srgbClr val="FF0000"/>
                </a:solidFill>
              </a:rPr>
              <a:t>Dúhovka </a:t>
            </a:r>
          </a:p>
          <a:p>
            <a:pPr>
              <a:lnSpc>
                <a:spcPct val="110000"/>
              </a:lnSpc>
              <a:buNone/>
            </a:pPr>
            <a:r>
              <a:rPr lang="sk-SK" dirty="0" smtClean="0"/>
              <a:t>Dúhovka je farebná kruhová clona, pomocou ktorej si oko reguluje množstvo svetla, ktoré dopadá na sietnicu. V tme má priemer 6 mm, na svetle 2 mm. Uprostred má  otvor nazývaný               zrenica.</a:t>
            </a:r>
          </a:p>
          <a:p>
            <a:pPr>
              <a:lnSpc>
                <a:spcPct val="80000"/>
              </a:lnSpc>
              <a:buNone/>
            </a:pPr>
            <a:endParaRPr lang="sk-SK" dirty="0"/>
          </a:p>
          <a:p>
            <a:pPr>
              <a:lnSpc>
                <a:spcPct val="80000"/>
              </a:lnSpc>
            </a:pPr>
            <a:r>
              <a:rPr lang="sk-SK" b="1" dirty="0" smtClean="0">
                <a:solidFill>
                  <a:srgbClr val="FF0000"/>
                </a:solidFill>
              </a:rPr>
              <a:t>Žltá škvrna</a:t>
            </a:r>
          </a:p>
          <a:p>
            <a:pPr marL="552450" indent="-552450">
              <a:buFont typeface="Wingdings" pitchFamily="2" charset="2"/>
              <a:buNone/>
            </a:pPr>
            <a:r>
              <a:rPr lang="sk-SK" dirty="0" smtClean="0"/>
              <a:t>Je to najcitlivejšie miesto na sietnici, kde je najväčšia hustota tyčiniek a čapíkov. </a:t>
            </a:r>
          </a:p>
          <a:p>
            <a:pPr marL="552450" indent="-552450">
              <a:buFont typeface="Wingdings" pitchFamily="2" charset="2"/>
              <a:buNone/>
            </a:pPr>
            <a:endParaRPr lang="sk-SK" dirty="0" smtClean="0"/>
          </a:p>
          <a:p>
            <a:pPr marL="552450" indent="-552450">
              <a:buFont typeface="Wingdings" pitchFamily="2" charset="2"/>
              <a:buNone/>
            </a:pPr>
            <a:endParaRPr lang="sk-SK" dirty="0" smtClean="0"/>
          </a:p>
          <a:p>
            <a:pPr>
              <a:lnSpc>
                <a:spcPct val="80000"/>
              </a:lnSpc>
              <a:buNone/>
            </a:pPr>
            <a:endParaRPr lang="sk-SK" dirty="0" smtClean="0"/>
          </a:p>
          <a:p>
            <a:pPr>
              <a:lnSpc>
                <a:spcPct val="80000"/>
              </a:lnSpc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Obraz predmetov vzniká na </a:t>
            </a:r>
            <a:r>
              <a:rPr lang="sk-SK" smtClean="0"/>
              <a:t>sietnici prevrátený, </a:t>
            </a:r>
            <a:r>
              <a:rPr lang="sk-SK" dirty="0" smtClean="0"/>
              <a:t>ale zvykom od narodenia </a:t>
            </a:r>
            <a:r>
              <a:rPr lang="sk-SK" dirty="0" smtClean="0">
                <a:solidFill>
                  <a:srgbClr val="FF0000"/>
                </a:solidFill>
              </a:rPr>
              <a:t>mozog</a:t>
            </a:r>
            <a:r>
              <a:rPr lang="sk-SK" dirty="0" smtClean="0"/>
              <a:t> automaticky </a:t>
            </a:r>
            <a:r>
              <a:rPr lang="sk-SK" dirty="0" smtClean="0">
                <a:solidFill>
                  <a:srgbClr val="FF0000"/>
                </a:solidFill>
              </a:rPr>
              <a:t>prevráti obraz na priamy. 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3" descr="obraz na sietnici oka. Reprodukcia: Nilsson, L.: Ako sa nepozná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3089" y="3429000"/>
            <a:ext cx="3616509" cy="2910012"/>
          </a:xfrm>
          <a:prstGeom prst="rect">
            <a:avLst/>
          </a:prstGeom>
          <a:noFill/>
          <a:ln/>
        </p:spPr>
      </p:pic>
      <p:sp>
        <p:nvSpPr>
          <p:cNvPr id="5" name="BlokTextu 4"/>
          <p:cNvSpPr txBox="1"/>
          <p:nvPr/>
        </p:nvSpPr>
        <p:spPr>
          <a:xfrm>
            <a:off x="4499992" y="4005064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Snímka bola zostrojená mikrokamerou nasmerovanou cez zreničku  na sietnicu.</a:t>
            </a:r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282</Words>
  <Application>Microsoft Office PowerPoint</Application>
  <PresentationFormat>Prezentácia na obrazovke (4:3)</PresentationFormat>
  <Paragraphs>93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Motív Office</vt:lpstr>
      <vt:lpstr>Rovnica</vt:lpstr>
      <vt:lpstr>Oko</vt:lpstr>
      <vt:lpstr>Oko</vt:lpstr>
      <vt:lpstr>Oko</vt:lpstr>
      <vt:lpstr>Oko</vt:lpstr>
      <vt:lpstr>Oko</vt:lpstr>
      <vt:lpstr>Oko</vt:lpstr>
      <vt:lpstr>Oko</vt:lpstr>
      <vt:lpstr>Oko</vt:lpstr>
      <vt:lpstr>Oko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</dc:title>
  <dc:creator>Windows User</dc:creator>
  <cp:lastModifiedBy>ucitel</cp:lastModifiedBy>
  <cp:revision>8</cp:revision>
  <dcterms:created xsi:type="dcterms:W3CDTF">2014-11-22T15:38:26Z</dcterms:created>
  <dcterms:modified xsi:type="dcterms:W3CDTF">2018-04-23T08:25:29Z</dcterms:modified>
</cp:coreProperties>
</file>