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5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630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483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047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507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07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904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986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79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815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61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12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37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93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30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0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65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A99109-9C12-4A41-B288-11FCC325B136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62AD2C-5D86-41DA-BC6E-75C95B92C6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4394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Slovenské hrady a zámky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Tobias</a:t>
            </a:r>
            <a:r>
              <a:rPr lang="sk-SK" dirty="0"/>
              <a:t> </a:t>
            </a:r>
            <a:r>
              <a:rPr lang="sk-SK" dirty="0" err="1" smtClean="0"/>
              <a:t>Škarbek</a:t>
            </a:r>
            <a:r>
              <a:rPr lang="sk-SK" dirty="0" smtClean="0"/>
              <a:t>, 15.04.2021 Gelnica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770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4212" y="77703"/>
            <a:ext cx="8534400" cy="1507067"/>
          </a:xfrm>
        </p:spPr>
        <p:txBody>
          <a:bodyPr/>
          <a:lstStyle/>
          <a:p>
            <a:r>
              <a:rPr lang="sk-SK" dirty="0" smtClean="0"/>
              <a:t>Obsah: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7480" y="1472013"/>
            <a:ext cx="8534400" cy="3615267"/>
          </a:xfrm>
        </p:spPr>
        <p:txBody>
          <a:bodyPr/>
          <a:lstStyle/>
          <a:p>
            <a:r>
              <a:rPr lang="sk-SK" dirty="0" smtClean="0">
                <a:hlinkClick r:id="rId2" action="ppaction://hlinksldjump"/>
              </a:rPr>
              <a:t>Spišský hrad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Trenčiansky hrad</a:t>
            </a:r>
            <a:endParaRPr lang="sk-SK" dirty="0" smtClean="0"/>
          </a:p>
          <a:p>
            <a:r>
              <a:rPr lang="sk-SK" dirty="0" smtClean="0">
                <a:hlinkClick r:id="rId4" action="ppaction://hlinksldjump"/>
              </a:rPr>
              <a:t>Bratislavský hrad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10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949" y="-375225"/>
            <a:ext cx="8534400" cy="1507067"/>
          </a:xfrm>
        </p:spPr>
        <p:txBody>
          <a:bodyPr/>
          <a:lstStyle/>
          <a:p>
            <a:r>
              <a:rPr lang="sk-SK" dirty="0" smtClean="0"/>
              <a:t>Spišský hrad</a:t>
            </a:r>
            <a:endParaRPr lang="sk-SK" dirty="0"/>
          </a:p>
        </p:txBody>
      </p:sp>
      <p:sp>
        <p:nvSpPr>
          <p:cNvPr id="18" name="Zástupný symbol obsahu 17"/>
          <p:cNvSpPr>
            <a:spLocks noGrp="1"/>
          </p:cNvSpPr>
          <p:nvPr>
            <p:ph idx="1"/>
          </p:nvPr>
        </p:nvSpPr>
        <p:spPr>
          <a:xfrm>
            <a:off x="103098" y="1489105"/>
            <a:ext cx="8534400" cy="3615267"/>
          </a:xfrm>
        </p:spPr>
        <p:txBody>
          <a:bodyPr>
            <a:normAutofit/>
          </a:bodyPr>
          <a:lstStyle/>
          <a:p>
            <a:r>
              <a:rPr lang="sk-SK" dirty="0" smtClean="0"/>
              <a:t>Spišský </a:t>
            </a:r>
            <a:r>
              <a:rPr lang="sk-SK" dirty="0"/>
              <a:t>hrad je hradná zrúcanina zaberajúca vrchol travertínovej kopy Spišský hradný vrch, tvoriaca dominantu širokého okolia na hlavnom cestnom ťahu spájajúcom východoslovenské regióny Spiš a Šariš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Je nielen dokladom vývoja architektúry od 12. do 18. storočia u nás, ale svojou rozlohou prevyšujúcou 4 hektáre (presne 41 426 m²) je jeden z najväčších hradných komplexov na Slovensku.</a:t>
            </a:r>
          </a:p>
          <a:p>
            <a:r>
              <a:rPr lang="sk-SK" dirty="0"/>
              <a:t>Napriek tomu, že sa vypína nad mestom Spišské Podhradie, katastrálne patrí územiu obce Žehra (jej miestnej časti Hodkovce) v okrese Spišská Nová Ves v Košickom kraji.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7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ástupný symbol obsahu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78" y="2372688"/>
            <a:ext cx="4595493" cy="3058092"/>
          </a:xfrm>
          <a:prstGeom prst="ellipse">
            <a:avLst/>
          </a:prstGeom>
          <a:gradFill>
            <a:gsLst>
              <a:gs pos="34188">
                <a:srgbClr val="A4CBFA"/>
              </a:gs>
              <a:gs pos="0">
                <a:schemeClr val="accent1">
                  <a:lumMod val="5000"/>
                  <a:lumOff val="9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0" cap="rnd">
            <a:gradFill>
              <a:gsLst>
                <a:gs pos="42106">
                  <a:srgbClr val="93C2F9"/>
                </a:gs>
                <a:gs pos="1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587" y="2372688"/>
            <a:ext cx="3683586" cy="275913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lačidlo akcie: Domov 3">
            <a:hlinkClick r:id="rId4" action="ppaction://hlinksldjump" highlightClick="1"/>
          </p:cNvPr>
          <p:cNvSpPr/>
          <p:nvPr/>
        </p:nvSpPr>
        <p:spPr>
          <a:xfrm>
            <a:off x="136733" y="5862415"/>
            <a:ext cx="1068224" cy="8716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16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6025" y="257163"/>
            <a:ext cx="8534400" cy="1507067"/>
          </a:xfrm>
        </p:spPr>
        <p:txBody>
          <a:bodyPr/>
          <a:lstStyle/>
          <a:p>
            <a:r>
              <a:rPr lang="sk-SK" dirty="0" smtClean="0"/>
              <a:t>Trenčiansky hrad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4212" y="1625598"/>
            <a:ext cx="8534400" cy="3615267"/>
          </a:xfrm>
        </p:spPr>
        <p:txBody>
          <a:bodyPr/>
          <a:lstStyle/>
          <a:p>
            <a:r>
              <a:rPr lang="sk-SK" dirty="0"/>
              <a:t>Dominanta Trenčína i celého Považia stráži pradávne obchodné trasy spájajúce stredomorskú oblasť s Pobaltím a severnou Európou. Na mieste dnešného hradu stálo v období Veľkej Moravy hradisko ako správne centrum priľahlého regiónu. </a:t>
            </a:r>
            <a:endParaRPr lang="sk-SK" dirty="0" smtClean="0"/>
          </a:p>
          <a:p>
            <a:r>
              <a:rPr lang="sk-SK" dirty="0" smtClean="0"/>
              <a:t>Dnešný </a:t>
            </a:r>
            <a:r>
              <a:rPr lang="sk-SK" dirty="0"/>
              <a:t>hrad </a:t>
            </a:r>
            <a:r>
              <a:rPr lang="sk-SK" b="1" dirty="0"/>
              <a:t>vznikol v 11. storočí</a:t>
            </a:r>
            <a:r>
              <a:rPr lang="sk-SK" dirty="0"/>
              <a:t> ako pohraničná pevnosť, strážiaca dôležité vážske brody a dôležité karpatské priesmyky, cez ktoré prechádzali obchodné cesty, spájajúce oblasť severného Uhorska a stredoslovenských banských miest s Čechami, Moravou, Sliezskom a Poľskom.</a:t>
            </a:r>
          </a:p>
        </p:txBody>
      </p:sp>
    </p:spTree>
    <p:extLst>
      <p:ext uri="{BB962C8B-B14F-4D97-AF65-F5344CB8AC3E}">
        <p14:creationId xmlns:p14="http://schemas.microsoft.com/office/powerpoint/2010/main" val="19309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4" y="91711"/>
            <a:ext cx="4851163" cy="36383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72" y="3900836"/>
            <a:ext cx="5708628" cy="325199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4876800" cy="3657599"/>
          </a:xfrm>
          <a:prstGeom prst="rect">
            <a:avLst/>
          </a:prstGeom>
        </p:spPr>
      </p:pic>
      <p:sp>
        <p:nvSpPr>
          <p:cNvPr id="7" name="Tlačidlo akcie: Domov 6">
            <a:hlinkClick r:id="rId5" action="ppaction://hlinksldjump" highlightClick="1"/>
          </p:cNvPr>
          <p:cNvSpPr/>
          <p:nvPr/>
        </p:nvSpPr>
        <p:spPr>
          <a:xfrm>
            <a:off x="136733" y="5862415"/>
            <a:ext cx="1068224" cy="8716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53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7480" y="0"/>
            <a:ext cx="8534400" cy="1507067"/>
          </a:xfrm>
        </p:spPr>
        <p:txBody>
          <a:bodyPr/>
          <a:lstStyle/>
          <a:p>
            <a:r>
              <a:rPr lang="sk-SK" dirty="0" smtClean="0"/>
              <a:t>Bratislavský hrad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5468" y="1625598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/>
              <a:t>Majestátny hrad </a:t>
            </a:r>
            <a:r>
              <a:rPr lang="sk-SK" dirty="0"/>
              <a:t>vynímajúci sa na kopci 80 m nad </a:t>
            </a:r>
            <a:r>
              <a:rPr lang="sk-SK" b="1" dirty="0"/>
              <a:t>Dunajom</a:t>
            </a:r>
            <a:r>
              <a:rPr lang="sk-SK" dirty="0"/>
              <a:t> je už po stáročia symbolom Bratislavy. Hradný kopec bol odpradávna osídlený vďaka svojej strategickej polohe</a:t>
            </a:r>
            <a:r>
              <a:rPr lang="sk-SK" dirty="0" smtClean="0"/>
              <a:t>.</a:t>
            </a:r>
          </a:p>
          <a:p>
            <a:r>
              <a:rPr lang="sk-SK" dirty="0" smtClean="0"/>
              <a:t> </a:t>
            </a:r>
            <a:r>
              <a:rPr lang="sk-SK" dirty="0"/>
              <a:t>Vystriedali sa tu Kelti, Rimania, Germáni, Slovania a Maďari. Počiatky dnešného hradu siahajú do 13. stor. Z tohto obdobia pochádza najväčšia, tzv. Korunná veža hradu. V 15. storočí bol pôvodný menší hrad zbúraný a nahradený dodnes zachovanou stavbou.</a:t>
            </a:r>
          </a:p>
          <a:p>
            <a:r>
              <a:rPr lang="sk-SK" dirty="0"/>
              <a:t>V nasledujúcich storočiach nasledovali početné prestavby a úpravy, dobudovalo sa opevnenie, vďaka ktorému sa z hradu stala pevnosť. Posledná veľká prestavba v 18. storočí zmenila hrad na prepychovú barokovú rezidenciu s elegantnými francúzskymi záhradami.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43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ratislavský hrad | Miesta | Visit Bratislava"/>
          <p:cNvSpPr>
            <a:spLocks noChangeAspect="1" noChangeArrowheads="1"/>
          </p:cNvSpPr>
          <p:nvPr/>
        </p:nvSpPr>
        <p:spPr bwMode="auto">
          <a:xfrm>
            <a:off x="155575" y="-830263"/>
            <a:ext cx="26003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Bratislavský hrad | Miesta | Visit Bratislava"/>
          <p:cNvSpPr>
            <a:spLocks noChangeAspect="1" noChangeArrowheads="1"/>
          </p:cNvSpPr>
          <p:nvPr/>
        </p:nvSpPr>
        <p:spPr bwMode="auto">
          <a:xfrm>
            <a:off x="307975" y="-677863"/>
            <a:ext cx="26003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69" y="36512"/>
            <a:ext cx="5081231" cy="338132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7887" cy="3172812"/>
          </a:xfrm>
          <a:prstGeom prst="rect">
            <a:avLst/>
          </a:prstGeom>
        </p:spPr>
      </p:pic>
      <p:sp>
        <p:nvSpPr>
          <p:cNvPr id="6" name="AutoShape 6" descr="Bratislavský Hrad | OnlySlovakia"/>
          <p:cNvSpPr>
            <a:spLocks noChangeAspect="1" noChangeArrowheads="1"/>
          </p:cNvSpPr>
          <p:nvPr/>
        </p:nvSpPr>
        <p:spPr bwMode="auto">
          <a:xfrm>
            <a:off x="155575" y="-830263"/>
            <a:ext cx="25908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77" y="3561593"/>
            <a:ext cx="4953618" cy="3296407"/>
          </a:xfrm>
          <a:prstGeom prst="rect">
            <a:avLst/>
          </a:prstGeom>
        </p:spPr>
      </p:pic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136733" y="5862415"/>
            <a:ext cx="1068224" cy="8716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51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sek">
  <a:themeElements>
    <a:clrScheme name="Výs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312</Words>
  <Application>Microsoft Office PowerPoint</Application>
  <PresentationFormat>Širokouhlá</PresentationFormat>
  <Paragraphs>17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Výsek</vt:lpstr>
      <vt:lpstr>Slovenské hrady a zámky</vt:lpstr>
      <vt:lpstr>Obsah:</vt:lpstr>
      <vt:lpstr>Spišský hrad</vt:lpstr>
      <vt:lpstr>Prezentácia programu PowerPoint</vt:lpstr>
      <vt:lpstr>Trenčiansky hrad</vt:lpstr>
      <vt:lpstr>Prezentácia programu PowerPoint</vt:lpstr>
      <vt:lpstr>Bratislavský hrad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Slovenské hrady a zámky</dc:title>
  <dc:creator>Tobik</dc:creator>
  <cp:lastModifiedBy>Tobik</cp:lastModifiedBy>
  <cp:revision>8</cp:revision>
  <dcterms:created xsi:type="dcterms:W3CDTF">2021-04-15T09:23:54Z</dcterms:created>
  <dcterms:modified xsi:type="dcterms:W3CDTF">2021-04-22T09:51:34Z</dcterms:modified>
</cp:coreProperties>
</file>