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1pPr>
    <a:lvl2pPr marL="1641577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2pPr>
    <a:lvl3pPr marL="328315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3pPr>
    <a:lvl4pPr marL="492473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4pPr>
    <a:lvl5pPr marL="656630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5pPr>
    <a:lvl6pPr marL="820788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6pPr>
    <a:lvl7pPr marL="984946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7pPr>
    <a:lvl8pPr marL="1149103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8pPr>
    <a:lvl9pPr marL="1313261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F0C1"/>
    <a:srgbClr val="BDF9E5"/>
    <a:srgbClr val="50D620"/>
    <a:srgbClr val="FBC9FB"/>
    <a:srgbClr val="F9B1F9"/>
    <a:srgbClr val="C8A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Styl s motivem 2 – zvýraznění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-922" y="3326"/>
      </p:cViewPr>
      <p:guideLst>
        <p:guide orient="horz" pos="11338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sk-SK" sz="2800" b="0"/>
              <a:t>3.</a:t>
            </a:r>
            <a:r>
              <a:rPr lang="sk-SK" sz="2800" b="0" baseline="0"/>
              <a:t> </a:t>
            </a:r>
            <a:r>
              <a:rPr lang="sk-SK" sz="2800" b="0"/>
              <a:t>Ktorá</a:t>
            </a:r>
            <a:r>
              <a:rPr lang="sk-SK" sz="2800" b="0" baseline="0"/>
              <a:t> časť Slovenska má podľa Vás najviac prírodných a kultúrnych pamiatok?</a:t>
            </a:r>
            <a:endParaRPr lang="sk-SK" sz="2800" b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599038885408624"/>
          <c:y val="0.29027251524220693"/>
          <c:w val="0.34880289999285979"/>
          <c:h val="0.65768560664133779"/>
        </c:manualLayout>
      </c:layout>
      <c:doughnutChart>
        <c:varyColors val="1"/>
        <c:ser>
          <c:idx val="0"/>
          <c:order val="0"/>
          <c:cat>
            <c:strRef>
              <c:f>List1!$A$4:$A$6</c:f>
              <c:strCache>
                <c:ptCount val="3"/>
                <c:pt idx="0">
                  <c:v>Západné Slovensko</c:v>
                </c:pt>
                <c:pt idx="1">
                  <c:v>Stredné Slovensko</c:v>
                </c:pt>
                <c:pt idx="2">
                  <c:v>Východné Slovensko</c:v>
                </c:pt>
              </c:strCache>
            </c:strRef>
          </c:cat>
          <c:val>
            <c:numRef>
              <c:f>List1!$B$4:$B$6</c:f>
              <c:numCache>
                <c:formatCode>General</c:formatCode>
                <c:ptCount val="3"/>
              </c:numCache>
            </c:numRef>
          </c:val>
        </c:ser>
        <c:ser>
          <c:idx val="1"/>
          <c:order val="1"/>
          <c:dLbls>
            <c:dLbl>
              <c:idx val="0"/>
              <c:layout>
                <c:manualLayout>
                  <c:x val="6.9444444444444489E-2"/>
                  <c:y val="-6.9444444444444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8.0555555555555561E-2"/>
                  <c:y val="4.629629629629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33333333333334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List1!$A$4:$A$6</c:f>
              <c:strCache>
                <c:ptCount val="3"/>
                <c:pt idx="0">
                  <c:v>Západné Slovensko</c:v>
                </c:pt>
                <c:pt idx="1">
                  <c:v>Stredné Slovensko</c:v>
                </c:pt>
                <c:pt idx="2">
                  <c:v>Východné Slovensko</c:v>
                </c:pt>
              </c:strCache>
            </c:strRef>
          </c:cat>
          <c:val>
            <c:numRef>
              <c:f>List1!$C$4:$C$6</c:f>
              <c:numCache>
                <c:formatCode>0.0%</c:formatCode>
                <c:ptCount val="3"/>
                <c:pt idx="0">
                  <c:v>0.129</c:v>
                </c:pt>
                <c:pt idx="1">
                  <c:v>0.41899999999999998</c:v>
                </c:pt>
                <c:pt idx="2">
                  <c:v>0.45200000000000001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74164857138723761"/>
          <c:y val="0.30130089873034682"/>
          <c:w val="0.20794795114408982"/>
          <c:h val="0.53190433196320996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GB" sz="3200" b="0"/>
              <a:t>4.</a:t>
            </a:r>
            <a:r>
              <a:rPr lang="en-GB" sz="3200" b="0" baseline="0"/>
              <a:t> </a:t>
            </a:r>
            <a:r>
              <a:rPr lang="sk-SK" sz="3200" b="0"/>
              <a:t>Zaujímate</a:t>
            </a:r>
            <a:r>
              <a:rPr lang="sk-SK" sz="3200" b="0" baseline="0"/>
              <a:t> sa o prírodné a kultúrne pamiatky na Slovensku?</a:t>
            </a:r>
            <a:endParaRPr lang="sk-SK" sz="3200" b="0"/>
          </a:p>
        </c:rich>
      </c:tx>
      <c:layout>
        <c:manualLayout>
          <c:xMode val="edge"/>
          <c:yMode val="edge"/>
          <c:x val="0.1586334420255800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674491118804315"/>
          <c:y val="0.2746467408932734"/>
          <c:w val="0.37364489845989396"/>
          <c:h val="0.66174295572801389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0.10833333333333334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24166666666666667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8.352049534076646E-3"/>
                  <c:y val="-7.850040379567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List1!$D$13:$D$16</c:f>
              <c:strCache>
                <c:ptCount val="4"/>
                <c:pt idx="0">
                  <c:v>Áno, veľmi ma to zaujíma</c:v>
                </c:pt>
                <c:pt idx="1">
                  <c:v>Občas, zriedkavo</c:v>
                </c:pt>
                <c:pt idx="2">
                  <c:v>Nie veľmi</c:v>
                </c:pt>
                <c:pt idx="3">
                  <c:v>Vôbec</c:v>
                </c:pt>
              </c:strCache>
            </c:strRef>
          </c:cat>
          <c:val>
            <c:numRef>
              <c:f>List1!$E$13:$E$16</c:f>
              <c:numCache>
                <c:formatCode>0.0%</c:formatCode>
                <c:ptCount val="4"/>
                <c:pt idx="0">
                  <c:v>0.182</c:v>
                </c:pt>
                <c:pt idx="1">
                  <c:v>0.66700000000000004</c:v>
                </c:pt>
                <c:pt idx="2">
                  <c:v>0.121</c:v>
                </c:pt>
                <c:pt idx="3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67381726171970624"/>
          <c:y val="0.33483023814866958"/>
          <c:w val="0.32618273828029382"/>
          <c:h val="0.61782866650312385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4000"/>
            </a:pPr>
            <a:r>
              <a:rPr lang="en-GB" sz="2800" b="0" i="0" dirty="0">
                <a:effectLst/>
              </a:rPr>
              <a:t>5. </a:t>
            </a:r>
            <a:r>
              <a:rPr lang="sk-SK" sz="2800" b="0" i="0" dirty="0" err="1">
                <a:effectLst/>
              </a:rPr>
              <a:t>Vrámci</a:t>
            </a:r>
            <a:r>
              <a:rPr lang="sk-SK" sz="2800" b="0" i="0" dirty="0">
                <a:effectLst/>
              </a:rPr>
              <a:t> cestovného ruchu na Slovensku aké kultúrne pamiatky najviac/najradšej navštevujete?</a:t>
            </a:r>
          </a:p>
          <a:p>
            <a:pPr>
              <a:defRPr sz="4000"/>
            </a:pPr>
            <a:r>
              <a:rPr lang="sk-SK" sz="4000" b="0" i="0" dirty="0">
                <a:effectLst/>
              </a:rPr>
              <a:t/>
            </a:r>
            <a:br>
              <a:rPr lang="sk-SK" sz="4000" b="0" i="0" dirty="0">
                <a:effectLst/>
              </a:rPr>
            </a:br>
            <a:endParaRPr lang="sk-SK" sz="4000" dirty="0"/>
          </a:p>
        </c:rich>
      </c:tx>
      <c:layout>
        <c:manualLayout>
          <c:xMode val="edge"/>
          <c:yMode val="edge"/>
          <c:x val="0.12160005590740626"/>
          <c:y val="3.14870233955491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79947528914353"/>
          <c:y val="0.32783997220561939"/>
          <c:w val="0.37986239624229445"/>
          <c:h val="0.63073967177500556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0.11479329061044227"/>
                  <c:y val="2.08983530208245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8.9427194182877062E-2"/>
                  <c:y val="1.2633408747312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4.1514764031564941E-2"/>
                  <c:y val="-7.51759721424503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7.0514870201874886E-4"/>
                  <c:y val="-7.5445298866836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List1!$H$16:$H$19</c:f>
              <c:strCache>
                <c:ptCount val="4"/>
                <c:pt idx="0">
                  <c:v>Hrady a zámky</c:v>
                </c:pt>
                <c:pt idx="1">
                  <c:v>Skanzeny</c:v>
                </c:pt>
                <c:pt idx="2">
                  <c:v>Múzeá</c:v>
                </c:pt>
                <c:pt idx="3">
                  <c:v>Iné</c:v>
                </c:pt>
              </c:strCache>
            </c:strRef>
          </c:cat>
          <c:val>
            <c:numRef>
              <c:f>List1!$I$16:$I$19</c:f>
              <c:numCache>
                <c:formatCode>0.0%</c:formatCode>
                <c:ptCount val="4"/>
                <c:pt idx="0">
                  <c:v>0.77500000000000002</c:v>
                </c:pt>
                <c:pt idx="1">
                  <c:v>0.125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73131160026526609"/>
          <c:y val="0.43069111692235523"/>
          <c:w val="0.26868839973473385"/>
          <c:h val="0.34157411119565656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sk-SK" sz="2800" b="0"/>
              <a:t>6. </a:t>
            </a:r>
            <a:r>
              <a:rPr lang="en-GB" sz="2800" b="0"/>
              <a:t>Ktor</a:t>
            </a:r>
            <a:r>
              <a:rPr lang="sk-SK" sz="2800" b="0"/>
              <a:t>é</a:t>
            </a:r>
            <a:r>
              <a:rPr lang="sk-SK" sz="2800" b="0" baseline="0"/>
              <a:t> prírodné pamiatky ste v poslednej dobe navštívili?</a:t>
            </a:r>
            <a:endParaRPr lang="sk-SK" sz="2800" b="0"/>
          </a:p>
        </c:rich>
      </c:tx>
      <c:layout>
        <c:manualLayout>
          <c:xMode val="edge"/>
          <c:yMode val="edge"/>
          <c:x val="0.12446522309711286"/>
          <c:y val="3.703703703703703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55809617206407"/>
          <c:y val="0.2649660024907104"/>
          <c:w val="0.38656467134487682"/>
          <c:h val="0.66835208242075372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6.3888888888888884E-2"/>
                  <c:y val="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8333333333333348E-2"/>
                  <c:y val="8.33333333333334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9.4444444444444456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List1!$D$23:$D$25</c:f>
              <c:strCache>
                <c:ptCount val="3"/>
                <c:pt idx="0">
                  <c:v>Národné parky</c:v>
                </c:pt>
                <c:pt idx="1">
                  <c:v>Kúpele - minerálne pramene</c:v>
                </c:pt>
                <c:pt idx="2">
                  <c:v>Jaskyne</c:v>
                </c:pt>
              </c:strCache>
            </c:strRef>
          </c:cat>
          <c:val>
            <c:numRef>
              <c:f>List1!$E$23:$E$25</c:f>
              <c:numCache>
                <c:formatCode>0.0%</c:formatCode>
                <c:ptCount val="3"/>
                <c:pt idx="0">
                  <c:v>0.60499999999999998</c:v>
                </c:pt>
                <c:pt idx="1">
                  <c:v>0.21099999999999999</c:v>
                </c:pt>
                <c:pt idx="2">
                  <c:v>0.184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68048248735770867"/>
          <c:y val="0.29224389223855329"/>
          <c:w val="0.28346850417556962"/>
          <c:h val="0.67039032256423559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2800" b="0" i="0">
                <a:effectLst/>
              </a:rPr>
              <a:t>7. </a:t>
            </a:r>
            <a:r>
              <a:rPr lang="sk-SK" sz="2800" b="0" i="0">
                <a:effectLst/>
              </a:rPr>
              <a:t>Koľko národných pamätihodností (kultúrnych, prírodných) ste v priebehu roka 2021 videli?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sk-SK" sz="4000"/>
          </a:p>
        </c:rich>
      </c:tx>
      <c:layout>
        <c:manualLayout>
          <c:xMode val="edge"/>
          <c:yMode val="edge"/>
          <c:x val="0.13781959989701442"/>
          <c:y val="1.4607565348851792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584967713771359"/>
          <c:y val="0.30942339251948886"/>
          <c:w val="0.33784137924463781"/>
          <c:h val="0.63369119476570057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8.611111111111111E-2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9444444444444448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7.2222222222222215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List1!$E$4:$E$6</c:f>
              <c:strCache>
                <c:ptCount val="3"/>
                <c:pt idx="0">
                  <c:v>0-3</c:v>
                </c:pt>
                <c:pt idx="1">
                  <c:v>4-6</c:v>
                </c:pt>
                <c:pt idx="2">
                  <c:v>viac ako 6</c:v>
                </c:pt>
              </c:strCache>
            </c:strRef>
          </c:cat>
          <c:val>
            <c:numRef>
              <c:f>List1!$F$4:$F$6</c:f>
              <c:numCache>
                <c:formatCode>0.0%</c:formatCode>
                <c:ptCount val="3"/>
                <c:pt idx="0">
                  <c:v>0.45500000000000002</c:v>
                </c:pt>
                <c:pt idx="1">
                  <c:v>0.30299999999999999</c:v>
                </c:pt>
                <c:pt idx="2">
                  <c:v>0.24199999999999999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76408790203579946"/>
          <c:y val="0.33601035305599442"/>
          <c:w val="0.17446550895751439"/>
          <c:h val="0.49239794515514462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sk-SK" sz="2800" b="0"/>
              <a:t>8. </a:t>
            </a:r>
            <a:r>
              <a:rPr lang="en-GB" sz="2800" b="0"/>
              <a:t>S</a:t>
            </a:r>
            <a:r>
              <a:rPr lang="en-GB" sz="2800" b="0" baseline="0"/>
              <a:t> k</a:t>
            </a:r>
            <a:r>
              <a:rPr lang="sk-SK" sz="2800" b="0" baseline="0"/>
              <a:t>ým veľmi rád/ rada spoznávate krásy Slovenska?</a:t>
            </a:r>
            <a:endParaRPr lang="sk-SK" sz="2800" b="0"/>
          </a:p>
        </c:rich>
      </c:tx>
      <c:layout>
        <c:manualLayout>
          <c:xMode val="edge"/>
          <c:yMode val="edge"/>
          <c:x val="0.13852254604907349"/>
          <c:y val="1.27842273031364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8091784432514456E-2"/>
          <c:y val="0.21323285191452521"/>
          <c:w val="0.46388888888888891"/>
          <c:h val="0.77314814814814814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6.6666666666666666E-2"/>
                  <c:y val="7.40737095363078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6666666666666666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5.0925337632079971E-17"/>
                  <c:y val="-6.9444444444444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List1!$H$7:$H$9</c:f>
              <c:strCache>
                <c:ptCount val="3"/>
                <c:pt idx="0">
                  <c:v>V skupine</c:v>
                </c:pt>
                <c:pt idx="1">
                  <c:v>Vo dvojici </c:v>
                </c:pt>
                <c:pt idx="2">
                  <c:v>Sám/sama</c:v>
                </c:pt>
              </c:strCache>
            </c:strRef>
          </c:cat>
          <c:val>
            <c:numRef>
              <c:f>List1!$I$7:$I$9</c:f>
              <c:numCache>
                <c:formatCode>0.0%</c:formatCode>
                <c:ptCount val="3"/>
                <c:pt idx="0">
                  <c:v>0.60599999999999998</c:v>
                </c:pt>
                <c:pt idx="1">
                  <c:v>0.36399999999999999</c:v>
                </c:pt>
                <c:pt idx="2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74844449384073097"/>
          <c:y val="0.35743733029003183"/>
          <c:w val="0.2126666123250997"/>
          <c:h val="0.42607591200661121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GB" sz="2800" b="0"/>
              <a:t>Ak</a:t>
            </a:r>
            <a:r>
              <a:rPr lang="sk-SK" sz="2800" b="0"/>
              <a:t>ú</a:t>
            </a:r>
            <a:r>
              <a:rPr lang="sk-SK" sz="2800" b="0" baseline="0"/>
              <a:t> formu prepravy využívate pri cestovaní?</a:t>
            </a:r>
            <a:endParaRPr lang="sk-SK" sz="2800" b="0"/>
          </a:p>
        </c:rich>
      </c:tx>
      <c:layout>
        <c:manualLayout>
          <c:xMode val="edge"/>
          <c:yMode val="edge"/>
          <c:x val="0.19275"/>
          <c:y val="2.777777777777777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259055118110236"/>
          <c:y val="0.19907407407407407"/>
          <c:w val="0.45"/>
          <c:h val="0.75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5.2777777777777778E-2"/>
                  <c:y val="0.138888888888888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9444444444444448E-2"/>
                  <c:y val="3.2407407407407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611111111111111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5.0925337632079971E-17"/>
                  <c:y val="-7.40740740740740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List1!$H$27:$H$30</c:f>
              <c:strCache>
                <c:ptCount val="4"/>
                <c:pt idx="0">
                  <c:v>Auto</c:v>
                </c:pt>
                <c:pt idx="1">
                  <c:v>Chôdza</c:v>
                </c:pt>
                <c:pt idx="2">
                  <c:v>Vlak, autobus</c:v>
                </c:pt>
                <c:pt idx="3">
                  <c:v>Bicykel</c:v>
                </c:pt>
              </c:strCache>
            </c:strRef>
          </c:cat>
          <c:val>
            <c:numRef>
              <c:f>List1!$I$27:$I$30</c:f>
              <c:numCache>
                <c:formatCode>0.0%</c:formatCode>
                <c:ptCount val="4"/>
                <c:pt idx="0">
                  <c:v>0.53200000000000003</c:v>
                </c:pt>
                <c:pt idx="1">
                  <c:v>0.255</c:v>
                </c:pt>
                <c:pt idx="2">
                  <c:v>0.191</c:v>
                </c:pt>
                <c:pt idx="3">
                  <c:v>2.1000000000000001E-2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ED31-3C07-4D73-A816-EE013AF6EDF1}" type="datetimeFigureOut">
              <a:rPr lang="sk-SK" smtClean="0"/>
              <a:t>18. 3. 2022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760F-7450-4A01-919E-321E6DE6B5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68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0A-2DEA-491E-8D0C-6300C91A824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chart" Target="../charts/chart5.xm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chart" Target="../charts/chart3.xml"/><Relationship Id="rId5" Type="http://schemas.openxmlformats.org/officeDocument/2006/relationships/image" Target="../media/image4.jpg"/><Relationship Id="rId15" Type="http://schemas.openxmlformats.org/officeDocument/2006/relationships/chart" Target="../charts/chart7.xml"/><Relationship Id="rId10" Type="http://schemas.openxmlformats.org/officeDocument/2006/relationships/chart" Target="../charts/chart2.xml"/><Relationship Id="rId4" Type="http://schemas.openxmlformats.org/officeDocument/2006/relationships/image" Target="../media/image3.jpg"/><Relationship Id="rId9" Type="http://schemas.openxmlformats.org/officeDocument/2006/relationships/chart" Target="../charts/chart1.xml"/><Relationship Id="rId1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2284" y="9826797"/>
            <a:ext cx="3997015" cy="7097502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0853" y="16095754"/>
            <a:ext cx="7119878" cy="4008380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709" y="12574628"/>
            <a:ext cx="4014897" cy="5353196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sp>
        <p:nvSpPr>
          <p:cNvPr id="6" name="Podnadpis 5"/>
          <p:cNvSpPr>
            <a:spLocks noGrp="1"/>
          </p:cNvSpPr>
          <p:nvPr>
            <p:ph type="subTitle" idx="1"/>
          </p:nvPr>
        </p:nvSpPr>
        <p:spPr>
          <a:xfrm>
            <a:off x="432156" y="7437857"/>
            <a:ext cx="15743266" cy="2918774"/>
          </a:xfrm>
        </p:spPr>
        <p:txBody>
          <a:bodyPr>
            <a:normAutofit/>
          </a:bodyPr>
          <a:lstStyle/>
          <a:p>
            <a:pPr algn="l"/>
            <a:r>
              <a:rPr lang="sk-SK" sz="4800" b="1" dirty="0"/>
              <a:t>Ciele práce</a:t>
            </a:r>
            <a:r>
              <a:rPr lang="sk-SK" sz="4800" b="1" dirty="0" smtClean="0"/>
              <a:t>:</a:t>
            </a:r>
          </a:p>
          <a:p>
            <a:pPr marL="536575" indent="-5365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oznať význam slova cestovný ruch, 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 dirty="0"/>
              <a:t>Oboznámiť sa s motívmi, formami a predpokladmi cestovného ruchu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 dirty="0"/>
              <a:t>Vytvoriť spoločenskú geografickú hru, ktorá má slúžiť na propagáciu našej krajiny</a:t>
            </a:r>
            <a:r>
              <a:rPr lang="sk-SK" sz="2800" b="1" dirty="0" smtClean="0"/>
              <a:t>.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 dirty="0"/>
              <a:t>Podporiť cestovný ruch v danej oblasti</a:t>
            </a:r>
            <a:endParaRPr lang="sk-SK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3657600" y="0"/>
            <a:ext cx="25729324" cy="3314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sk-SK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Cestujte s nami... A nielen prstom po mape</a:t>
            </a:r>
            <a:r>
              <a:rPr lang="sk-SK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sk-SK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sk-SK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Vanesa Luščáková</a:t>
            </a:r>
            <a:r>
              <a:rPr lang="sk-SK" sz="4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Gymnázium Gelnica, SNP 1, 056 01 Gelnica</a:t>
            </a:r>
            <a:endParaRPr lang="sk-SK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sk-SK" sz="1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sk-SK" sz="1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304800" y="3503712"/>
            <a:ext cx="31467973" cy="3924301"/>
          </a:xfrm>
          <a:prstGeom prst="rect">
            <a:avLst/>
          </a:prstGeom>
          <a:solidFill>
            <a:srgbClr val="BDF9E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ABSTRAKT</a:t>
            </a:r>
          </a:p>
          <a:p>
            <a:pPr algn="just"/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prezentuje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poznatky a skúsenosti z pozorovania a chovu včiel v obci Smolnícka Huta v okrese </a:t>
            </a:r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Gelnica. Z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environmentálneho hľadiska v súvislosti s niekdajšou banskou </a:t>
            </a:r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ťažbou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 zaoberá obsahom a zastúpením toxických a ťažkých kovov v mede. Výber témy bol ovplyvnený blízkym vzťahom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v</a:t>
            </a:r>
            <a:r>
              <a:rPr lang="sk-SK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čelárstvu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mnohých mladých ľudí netradičnej záľube,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ktorá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naberá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intenzite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pretrváva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už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siedmych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rokov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porovnanie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obsahu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množstva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prítomných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kovov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troch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vzorkách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roku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2013, 2014 a 2017. V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súvislosti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environmentálnym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znečistením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okolia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obsahom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kovov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pôde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porovnali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povolenými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hygienickými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Určenie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obsahov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kovov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bolo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uskutočnené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 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spolupráci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 </a:t>
            </a:r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Regionálnym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úradom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verejné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zdravotníctvo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 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Košiciach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mede bolo stanovených 6 toxických kovov. Zistili sme obsah kadmia, olova, arzénu, medi a ortuti, s najvyšším obsahom medi vo všetkých troch testovaných vzorkách. Najvyššie množstvá sledovaných kovov boli všeobecne zaznamenané vo vzorke medu z roku 2017. Množstvá sledovaných kovov Hg, As a Cd  boli až dvojnásobne vyššie v porovnaní so vzorkami z roku 2013 a 2014. Najvyššie množstvá medi v mede boli, súvisia s ťažbou pyritu v Smolníckej Hute v minulosti. Súčasťou práce je bohatá fotodokumentácia práce s včelami a tiež výrobkov z včelích produktov</a:t>
            </a:r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5"/>
          <p:cNvSpPr txBox="1">
            <a:spLocks/>
          </p:cNvSpPr>
          <p:nvPr/>
        </p:nvSpPr>
        <p:spPr>
          <a:xfrm>
            <a:off x="16490731" y="7532426"/>
            <a:ext cx="15272762" cy="308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None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19951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902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59853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804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99755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19706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9657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59608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k-SK" sz="4800" b="1" dirty="0" smtClean="0"/>
              <a:t>Materiál a metódy</a:t>
            </a:r>
            <a:r>
              <a:rPr lang="sk-SK" sz="5400" b="1" dirty="0" smtClean="0"/>
              <a:t>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zisťovanie obsahov kovov v mede boli použité 3 vzorky medu z roku 2013, 2014 a 2017. Analýzu vzoriek sme uskutočnili v spolupráci s Regionálnym úradom </a:t>
            </a:r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verejné zdravotníctvo v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Košiciach. Vzorky </a:t>
            </a:r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boli mineralizované a následne analyzované hmotnostným detektorom s indukčne viazanou plazmou, </a:t>
            </a:r>
            <a:r>
              <a:rPr lang="sk-SK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Agilent</a:t>
            </a:r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7500.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1747981" y="9035035"/>
            <a:ext cx="3435788" cy="6108070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sp>
        <p:nvSpPr>
          <p:cNvPr id="13" name="BlokTextu 42"/>
          <p:cNvSpPr txBox="1"/>
          <p:nvPr/>
        </p:nvSpPr>
        <p:spPr>
          <a:xfrm>
            <a:off x="8038077" y="15615410"/>
            <a:ext cx="18473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sk-SK" sz="4400" dirty="0"/>
          </a:p>
        </p:txBody>
      </p:sp>
      <p:pic>
        <p:nvPicPr>
          <p:cNvPr id="15" name="Obrázok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631" y="10813242"/>
            <a:ext cx="4490583" cy="5987444"/>
          </a:xfrm>
          <a:prstGeom prst="rect">
            <a:avLst/>
          </a:prstGeom>
          <a:ln w="76200">
            <a:solidFill>
              <a:srgbClr val="7CF0C1"/>
            </a:solidFill>
          </a:ln>
        </p:spPr>
      </p:pic>
      <p:pic>
        <p:nvPicPr>
          <p:cNvPr id="19" name="Obrázok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917" y="10371176"/>
            <a:ext cx="8494726" cy="4780951"/>
          </a:xfrm>
          <a:prstGeom prst="rect">
            <a:avLst/>
          </a:prstGeom>
          <a:ln w="76200">
            <a:solidFill>
              <a:srgbClr val="7CF0C1"/>
            </a:solidFill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22288701" y="13252560"/>
            <a:ext cx="3869208" cy="6875971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sp>
        <p:nvSpPr>
          <p:cNvPr id="39" name="BlokTextu 10"/>
          <p:cNvSpPr txBox="1">
            <a:spLocks noChangeArrowheads="1"/>
          </p:cNvSpPr>
          <p:nvPr/>
        </p:nvSpPr>
        <p:spPr bwMode="auto">
          <a:xfrm>
            <a:off x="304800" y="17355716"/>
            <a:ext cx="4606834" cy="1219765"/>
          </a:xfrm>
          <a:prstGeom prst="rect">
            <a:avLst/>
          </a:prstGeom>
          <a:solidFill>
            <a:srgbClr val="BDF9E5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5800" b="1" dirty="0" smtClean="0">
                <a:latin typeface="Calibri" pitchFamily="34" charset="0"/>
              </a:rPr>
              <a:t> </a:t>
            </a:r>
            <a:r>
              <a:rPr lang="sk-SK" sz="7200" b="1" dirty="0" smtClean="0">
                <a:latin typeface="Calibri" pitchFamily="34" charset="0"/>
              </a:rPr>
              <a:t>Výsledky   </a:t>
            </a:r>
            <a:endParaRPr lang="sk-SK" sz="7200" b="1" dirty="0">
              <a:latin typeface="Calibri" pitchFamily="34" charset="0"/>
            </a:endParaRPr>
          </a:p>
        </p:txBody>
      </p:sp>
      <p:cxnSp>
        <p:nvCxnSpPr>
          <p:cNvPr id="49" name="Rovná spojovacia šípka 48"/>
          <p:cNvCxnSpPr/>
          <p:nvPr/>
        </p:nvCxnSpPr>
        <p:spPr>
          <a:xfrm flipV="1">
            <a:off x="3310759" y="34053517"/>
            <a:ext cx="378372" cy="315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Graf 37"/>
          <p:cNvGraphicFramePr/>
          <p:nvPr>
            <p:extLst>
              <p:ext uri="{D42A27DB-BD31-4B8C-83A1-F6EECF244321}">
                <p14:modId xmlns:p14="http://schemas.microsoft.com/office/powerpoint/2010/main" val="3420555634"/>
              </p:ext>
            </p:extLst>
          </p:nvPr>
        </p:nvGraphicFramePr>
        <p:xfrm>
          <a:off x="298008" y="20104134"/>
          <a:ext cx="8717280" cy="482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0" name="Graf 39"/>
          <p:cNvGraphicFramePr/>
          <p:nvPr>
            <p:extLst>
              <p:ext uri="{D42A27DB-BD31-4B8C-83A1-F6EECF244321}">
                <p14:modId xmlns:p14="http://schemas.microsoft.com/office/powerpoint/2010/main" val="3953477508"/>
              </p:ext>
            </p:extLst>
          </p:nvPr>
        </p:nvGraphicFramePr>
        <p:xfrm>
          <a:off x="304800" y="25436184"/>
          <a:ext cx="8681545" cy="4901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4" name="Graf 43"/>
          <p:cNvGraphicFramePr/>
          <p:nvPr>
            <p:extLst>
              <p:ext uri="{D42A27DB-BD31-4B8C-83A1-F6EECF244321}">
                <p14:modId xmlns:p14="http://schemas.microsoft.com/office/powerpoint/2010/main" val="2357684861"/>
              </p:ext>
            </p:extLst>
          </p:nvPr>
        </p:nvGraphicFramePr>
        <p:xfrm>
          <a:off x="304800" y="30680694"/>
          <a:ext cx="8747760" cy="482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8" name="Graf 47"/>
          <p:cNvGraphicFramePr/>
          <p:nvPr>
            <p:extLst>
              <p:ext uri="{D42A27DB-BD31-4B8C-83A1-F6EECF244321}">
                <p14:modId xmlns:p14="http://schemas.microsoft.com/office/powerpoint/2010/main" val="3474520330"/>
              </p:ext>
            </p:extLst>
          </p:nvPr>
        </p:nvGraphicFramePr>
        <p:xfrm>
          <a:off x="9370853" y="20561334"/>
          <a:ext cx="8747760" cy="4676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0" name="Graf 49"/>
          <p:cNvGraphicFramePr/>
          <p:nvPr>
            <p:extLst>
              <p:ext uri="{D42A27DB-BD31-4B8C-83A1-F6EECF244321}">
                <p14:modId xmlns:p14="http://schemas.microsoft.com/office/powerpoint/2010/main" val="1913271274"/>
              </p:ext>
            </p:extLst>
          </p:nvPr>
        </p:nvGraphicFramePr>
        <p:xfrm>
          <a:off x="9370853" y="25621014"/>
          <a:ext cx="8747760" cy="479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1" name="Graf 50"/>
          <p:cNvGraphicFramePr/>
          <p:nvPr>
            <p:extLst>
              <p:ext uri="{D42A27DB-BD31-4B8C-83A1-F6EECF244321}">
                <p14:modId xmlns:p14="http://schemas.microsoft.com/office/powerpoint/2010/main" val="757479597"/>
              </p:ext>
            </p:extLst>
          </p:nvPr>
        </p:nvGraphicFramePr>
        <p:xfrm>
          <a:off x="9370853" y="30912877"/>
          <a:ext cx="8747760" cy="479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2" name="Graf 51"/>
          <p:cNvGraphicFramePr/>
          <p:nvPr>
            <p:extLst>
              <p:ext uri="{D42A27DB-BD31-4B8C-83A1-F6EECF244321}">
                <p14:modId xmlns:p14="http://schemas.microsoft.com/office/powerpoint/2010/main" val="2865492717"/>
              </p:ext>
            </p:extLst>
          </p:nvPr>
        </p:nvGraphicFramePr>
        <p:xfrm>
          <a:off x="18532560" y="23578854"/>
          <a:ext cx="8823269" cy="479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" name="TextovéPole 1"/>
          <p:cNvSpPr txBox="1"/>
          <p:nvPr/>
        </p:nvSpPr>
        <p:spPr>
          <a:xfrm>
            <a:off x="18532560" y="29290444"/>
            <a:ext cx="13866728" cy="6494085"/>
          </a:xfrm>
          <a:prstGeom prst="rect">
            <a:avLst/>
          </a:prstGeom>
          <a:solidFill>
            <a:srgbClr val="7CF0C1"/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Cieľom tejto práce bolo (pomocou vyhotoveného dotazníka zistiť informovanosť občanov SR o rodnej krajine) a poukázať na menej poznané ale  zaujímavé oblasti na Slovensku (</a:t>
            </a:r>
            <a:r>
              <a:rPr lang="sk-SK" sz="3200" dirty="0" err="1"/>
              <a:t>Vysledky</a:t>
            </a:r>
            <a:r>
              <a:rPr lang="sk-SK" sz="3200" dirty="0"/>
              <a:t> z dotazníka sme následne spriemerovali a zapísali do grafov).  Ani nás neprekvapilo zistenie, že Práve východ Slovenska môže byť hrdý na svoje nádherné výhľady, stavby a zrúcaniny. Keďže sme presvedčení, že Slovensko je jedinečná krajina, ktorá sa môže pýšiť obdivuhodnými zákutiami, chceli sme tieto miesta dať do pozornosti.  Z vyhodnoteného dotazníka sme prišli na spôsob, ako sprístupniť a zviditeľniť zaujímavé lokality na Slovensku. Práve preto sme sa rozhodli vytvoriť geografickú  hru, (ktorá môže slúžiť nielen  ako učebná pomôcka, ale aj ako spoločenská hra v domácnosti). Spolu s nami na nej spolupracoval </a:t>
            </a:r>
            <a:r>
              <a:rPr lang="sk-SK" sz="3200" dirty="0" smtClean="0"/>
              <a:t> známy </a:t>
            </a:r>
            <a:r>
              <a:rPr lang="sk-SK" sz="3200" dirty="0"/>
              <a:t>slovenský </a:t>
            </a:r>
            <a:r>
              <a:rPr lang="sk-SK" sz="3200" dirty="0" err="1"/>
              <a:t>bloger</a:t>
            </a:r>
            <a:r>
              <a:rPr lang="sk-SK" sz="3200" dirty="0"/>
              <a:t> a cestovateľ Radoslav </a:t>
            </a:r>
            <a:r>
              <a:rPr lang="sk-SK" sz="3200" dirty="0" err="1"/>
              <a:t>Hoppey</a:t>
            </a:r>
            <a:r>
              <a:rPr lang="sk-SK" sz="3200" dirty="0"/>
              <a:t>, ktorý nám poskytol nápady na zaujímavé lokality. Vďaka tejto hre veríme, že pomôžeme k rozvinutiu cestovného ruchu na Slovensku.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24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247</Words>
  <Application>Microsoft Office PowerPoint</Application>
  <PresentationFormat>Vlastní</PresentationFormat>
  <Paragraphs>47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Ľubomír Krompaský</dc:creator>
  <cp:lastModifiedBy>Vaneska</cp:lastModifiedBy>
  <cp:revision>56</cp:revision>
  <dcterms:created xsi:type="dcterms:W3CDTF">2018-10-12T15:49:33Z</dcterms:created>
  <dcterms:modified xsi:type="dcterms:W3CDTF">2022-03-18T21:06:36Z</dcterms:modified>
</cp:coreProperties>
</file>