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32399288" cy="35999738"/>
  <p:notesSz cx="6858000" cy="9144000"/>
  <p:defaultTextStyle>
    <a:defPPr>
      <a:defRPr lang="en-US"/>
    </a:defPPr>
    <a:lvl1pPr marL="0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1pPr>
    <a:lvl2pPr marL="1641577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2pPr>
    <a:lvl3pPr marL="3283153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3pPr>
    <a:lvl4pPr marL="4924730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4pPr>
    <a:lvl5pPr marL="6566306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5pPr>
    <a:lvl6pPr marL="8207883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6pPr>
    <a:lvl7pPr marL="9849460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7pPr>
    <a:lvl8pPr marL="11491036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8pPr>
    <a:lvl9pPr marL="13132613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F0C1"/>
    <a:srgbClr val="BDF9E5"/>
    <a:srgbClr val="50D620"/>
    <a:srgbClr val="FBC9FB"/>
    <a:srgbClr val="F9B1F9"/>
    <a:srgbClr val="C8A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Styl s motivem 2 – zvýraznění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-922" y="-58"/>
      </p:cViewPr>
      <p:guideLst>
        <p:guide orient="horz" pos="11338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Se&#353;it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Se&#353;it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Se&#353;it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Se&#353;it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Se&#353;i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sk-SK" sz="2800" b="0" baseline="0" dirty="0" smtClean="0"/>
              <a:t> </a:t>
            </a:r>
            <a:r>
              <a:rPr lang="sk-SK" sz="2800" b="0" dirty="0"/>
              <a:t>Ktorá</a:t>
            </a:r>
            <a:r>
              <a:rPr lang="sk-SK" sz="2800" b="0" baseline="0" dirty="0"/>
              <a:t> časť Slovenska má podľa Vás najviac prírodných a kultúrnych pamiatok?</a:t>
            </a:r>
            <a:endParaRPr lang="sk-SK" sz="2800" b="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599038885408624"/>
          <c:y val="0.29027251524220693"/>
          <c:w val="0.34880289999285979"/>
          <c:h val="0.65768560664133779"/>
        </c:manualLayout>
      </c:layout>
      <c:doughnutChart>
        <c:varyColors val="1"/>
        <c:ser>
          <c:idx val="0"/>
          <c:order val="0"/>
          <c:cat>
            <c:strRef>
              <c:f>List1!$A$4:$A$6</c:f>
              <c:strCache>
                <c:ptCount val="3"/>
                <c:pt idx="0">
                  <c:v>Západné Slovensko</c:v>
                </c:pt>
                <c:pt idx="1">
                  <c:v>Stredné Slovensko</c:v>
                </c:pt>
                <c:pt idx="2">
                  <c:v>Východné Slovensko</c:v>
                </c:pt>
              </c:strCache>
            </c:strRef>
          </c:cat>
          <c:val>
            <c:numRef>
              <c:f>List1!$B$4:$B$6</c:f>
              <c:numCache>
                <c:formatCode>General</c:formatCode>
                <c:ptCount val="3"/>
              </c:numCache>
            </c:numRef>
          </c:val>
        </c:ser>
        <c:ser>
          <c:idx val="1"/>
          <c:order val="1"/>
          <c:dLbls>
            <c:dLbl>
              <c:idx val="0"/>
              <c:layout>
                <c:manualLayout>
                  <c:x val="6.9444444444444489E-2"/>
                  <c:y val="-6.94444444444444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8.0555555555555561E-2"/>
                  <c:y val="4.6296296296296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8.333333333333334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800"/>
                </a:pPr>
                <a:endParaRPr lang="sk-S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List1!$A$4:$A$6</c:f>
              <c:strCache>
                <c:ptCount val="3"/>
                <c:pt idx="0">
                  <c:v>Západné Slovensko</c:v>
                </c:pt>
                <c:pt idx="1">
                  <c:v>Stredné Slovensko</c:v>
                </c:pt>
                <c:pt idx="2">
                  <c:v>Východné Slovensko</c:v>
                </c:pt>
              </c:strCache>
            </c:strRef>
          </c:cat>
          <c:val>
            <c:numRef>
              <c:f>List1!$C$4:$C$6</c:f>
              <c:numCache>
                <c:formatCode>0.0%</c:formatCode>
                <c:ptCount val="3"/>
                <c:pt idx="0">
                  <c:v>0.129</c:v>
                </c:pt>
                <c:pt idx="1">
                  <c:v>0.41899999999999998</c:v>
                </c:pt>
                <c:pt idx="2">
                  <c:v>0.45200000000000001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74164857138723761"/>
          <c:y val="0.30130089873034682"/>
          <c:w val="0.20794795114408982"/>
          <c:h val="0.53190433196320996"/>
        </c:manualLayout>
      </c:layout>
      <c:overlay val="0"/>
      <c:txPr>
        <a:bodyPr/>
        <a:lstStyle/>
        <a:p>
          <a:pPr>
            <a:defRPr sz="2400"/>
          </a:pPr>
          <a:endParaRPr lang="sk-SK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4000"/>
            </a:pPr>
            <a:r>
              <a:rPr lang="en-GB" sz="2800" b="0" i="0" dirty="0" smtClean="0">
                <a:effectLst/>
              </a:rPr>
              <a:t>. </a:t>
            </a:r>
            <a:r>
              <a:rPr lang="sk-SK" sz="2800" b="0" i="0" dirty="0" err="1">
                <a:effectLst/>
              </a:rPr>
              <a:t>Vrámci</a:t>
            </a:r>
            <a:r>
              <a:rPr lang="sk-SK" sz="2800" b="0" i="0" dirty="0">
                <a:effectLst/>
              </a:rPr>
              <a:t> cestovného ruchu na Slovensku aké kultúrne pamiatky najviac/najradšej navštevujete?</a:t>
            </a:r>
          </a:p>
          <a:p>
            <a:pPr>
              <a:defRPr sz="4000"/>
            </a:pPr>
            <a:r>
              <a:rPr lang="sk-SK" sz="4000" b="0" i="0" dirty="0">
                <a:effectLst/>
              </a:rPr>
              <a:t/>
            </a:r>
            <a:br>
              <a:rPr lang="sk-SK" sz="4000" b="0" i="0" dirty="0">
                <a:effectLst/>
              </a:rPr>
            </a:br>
            <a:endParaRPr lang="sk-SK" sz="4000" dirty="0"/>
          </a:p>
        </c:rich>
      </c:tx>
      <c:layout>
        <c:manualLayout>
          <c:xMode val="edge"/>
          <c:yMode val="edge"/>
          <c:x val="0.12160005590740626"/>
          <c:y val="3.148702339554911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879947528914353"/>
          <c:y val="0.32783997220561939"/>
          <c:w val="0.37986239624229445"/>
          <c:h val="0.63073967177500556"/>
        </c:manualLayout>
      </c:layout>
      <c:doughnutChart>
        <c:varyColors val="1"/>
        <c:ser>
          <c:idx val="0"/>
          <c:order val="0"/>
          <c:dLbls>
            <c:dLbl>
              <c:idx val="0"/>
              <c:layout>
                <c:manualLayout>
                  <c:x val="0.11479329061044227"/>
                  <c:y val="2.08983530208245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8.9427194182877062E-2"/>
                  <c:y val="1.26334087473129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4.1514764031564941E-2"/>
                  <c:y val="-7.51759721424503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7.0514870201874886E-4"/>
                  <c:y val="-7.5445298866836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400"/>
                </a:pPr>
                <a:endParaRPr lang="sk-S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List1!$H$16:$H$19</c:f>
              <c:strCache>
                <c:ptCount val="4"/>
                <c:pt idx="0">
                  <c:v>Hrady a zámky</c:v>
                </c:pt>
                <c:pt idx="1">
                  <c:v>Skanzeny</c:v>
                </c:pt>
                <c:pt idx="2">
                  <c:v>Múzeá</c:v>
                </c:pt>
                <c:pt idx="3">
                  <c:v>Iné</c:v>
                </c:pt>
              </c:strCache>
            </c:strRef>
          </c:cat>
          <c:val>
            <c:numRef>
              <c:f>List1!$I$16:$I$19</c:f>
              <c:numCache>
                <c:formatCode>0.0%</c:formatCode>
                <c:ptCount val="4"/>
                <c:pt idx="0">
                  <c:v>0.77500000000000002</c:v>
                </c:pt>
                <c:pt idx="1">
                  <c:v>0.125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legend>
      <c:legendPos val="r"/>
      <c:layout>
        <c:manualLayout>
          <c:xMode val="edge"/>
          <c:yMode val="edge"/>
          <c:x val="0.73131160026526609"/>
          <c:y val="0.43069111692235523"/>
          <c:w val="0.26868839973473385"/>
          <c:h val="0.34157411119565656"/>
        </c:manualLayout>
      </c:layout>
      <c:overlay val="0"/>
      <c:txPr>
        <a:bodyPr/>
        <a:lstStyle/>
        <a:p>
          <a:pPr>
            <a:defRPr sz="2400"/>
          </a:pPr>
          <a:endParaRPr lang="sk-SK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sk-SK" sz="2800" b="0" dirty="0" smtClean="0"/>
              <a:t> </a:t>
            </a:r>
            <a:r>
              <a:rPr lang="en-GB" sz="2800" b="0" dirty="0" err="1"/>
              <a:t>Ktor</a:t>
            </a:r>
            <a:r>
              <a:rPr lang="sk-SK" sz="2800" b="0" dirty="0"/>
              <a:t>é</a:t>
            </a:r>
            <a:r>
              <a:rPr lang="sk-SK" sz="2800" b="0" baseline="0" dirty="0"/>
              <a:t> prírodné pamiatky ste v poslednej dobe navštívili?</a:t>
            </a:r>
            <a:endParaRPr lang="sk-SK" sz="2800" b="0" dirty="0"/>
          </a:p>
        </c:rich>
      </c:tx>
      <c:layout>
        <c:manualLayout>
          <c:xMode val="edge"/>
          <c:yMode val="edge"/>
          <c:x val="0.12446522309711286"/>
          <c:y val="3.703703703703703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955809617206407"/>
          <c:y val="0.2649660024907104"/>
          <c:w val="0.38656467134487682"/>
          <c:h val="0.66835208242075372"/>
        </c:manualLayout>
      </c:layout>
      <c:doughnutChart>
        <c:varyColors val="1"/>
        <c:ser>
          <c:idx val="0"/>
          <c:order val="0"/>
          <c:dLbls>
            <c:dLbl>
              <c:idx val="0"/>
              <c:layout>
                <c:manualLayout>
                  <c:x val="6.3888888888888884E-2"/>
                  <c:y val="8.33333333333333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5.8333333333333348E-2"/>
                  <c:y val="8.33333333333334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9.4444444444444456E-2"/>
                  <c:y val="-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800"/>
                </a:pPr>
                <a:endParaRPr lang="sk-S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List1!$D$23:$D$25</c:f>
              <c:strCache>
                <c:ptCount val="3"/>
                <c:pt idx="0">
                  <c:v>Národné parky</c:v>
                </c:pt>
                <c:pt idx="1">
                  <c:v>Kúpele - minerálne pramene</c:v>
                </c:pt>
                <c:pt idx="2">
                  <c:v>Jaskyne</c:v>
                </c:pt>
              </c:strCache>
            </c:strRef>
          </c:cat>
          <c:val>
            <c:numRef>
              <c:f>List1!$E$23:$E$25</c:f>
              <c:numCache>
                <c:formatCode>0.0%</c:formatCode>
                <c:ptCount val="3"/>
                <c:pt idx="0">
                  <c:v>0.60499999999999998</c:v>
                </c:pt>
                <c:pt idx="1">
                  <c:v>0.21099999999999999</c:v>
                </c:pt>
                <c:pt idx="2">
                  <c:v>0.184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legend>
      <c:legendPos val="r"/>
      <c:layout>
        <c:manualLayout>
          <c:xMode val="edge"/>
          <c:yMode val="edge"/>
          <c:x val="0.68048248735770867"/>
          <c:y val="0.29224389223855329"/>
          <c:w val="0.28346850417556962"/>
          <c:h val="0.67039032256423559"/>
        </c:manualLayout>
      </c:layout>
      <c:overlay val="0"/>
      <c:txPr>
        <a:bodyPr/>
        <a:lstStyle/>
        <a:p>
          <a:pPr>
            <a:defRPr sz="2400"/>
          </a:pPr>
          <a:endParaRPr lang="sk-SK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GB" sz="2800" b="0" i="0" dirty="0" smtClean="0">
                <a:effectLst/>
              </a:rPr>
              <a:t> </a:t>
            </a:r>
            <a:r>
              <a:rPr lang="sk-SK" sz="2800" b="0" i="0" dirty="0">
                <a:effectLst/>
              </a:rPr>
              <a:t>Koľko národných pamätihodností (kultúrnych, prírodných) ste v priebehu roka 2021 videli?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sk-SK" sz="4000" dirty="0"/>
          </a:p>
        </c:rich>
      </c:tx>
      <c:layout>
        <c:manualLayout>
          <c:xMode val="edge"/>
          <c:yMode val="edge"/>
          <c:x val="0.15233762700394157"/>
          <c:y val="4.3811559170375484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584967713771359"/>
          <c:y val="0.30942339251948886"/>
          <c:w val="0.33784137924463781"/>
          <c:h val="0.63369119476570057"/>
        </c:manualLayout>
      </c:layout>
      <c:doughnutChart>
        <c:varyColors val="1"/>
        <c:ser>
          <c:idx val="0"/>
          <c:order val="0"/>
          <c:dLbls>
            <c:dLbl>
              <c:idx val="0"/>
              <c:layout>
                <c:manualLayout>
                  <c:x val="8.611111111111111E-2"/>
                  <c:y val="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6.9444444444444448E-2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7.2222222222222215E-2"/>
                  <c:y val="-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400"/>
                </a:pPr>
                <a:endParaRPr lang="sk-S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List1!$E$4:$E$6</c:f>
              <c:strCache>
                <c:ptCount val="3"/>
                <c:pt idx="0">
                  <c:v>0-3</c:v>
                </c:pt>
                <c:pt idx="1">
                  <c:v>4-6</c:v>
                </c:pt>
                <c:pt idx="2">
                  <c:v>viac ako 6</c:v>
                </c:pt>
              </c:strCache>
            </c:strRef>
          </c:cat>
          <c:val>
            <c:numRef>
              <c:f>List1!$F$4:$F$6</c:f>
              <c:numCache>
                <c:formatCode>0.0%</c:formatCode>
                <c:ptCount val="3"/>
                <c:pt idx="0">
                  <c:v>0.45500000000000002</c:v>
                </c:pt>
                <c:pt idx="1">
                  <c:v>0.30299999999999999</c:v>
                </c:pt>
                <c:pt idx="2">
                  <c:v>0.24199999999999999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legend>
      <c:legendPos val="r"/>
      <c:layout>
        <c:manualLayout>
          <c:xMode val="edge"/>
          <c:yMode val="edge"/>
          <c:x val="0.76408790203579946"/>
          <c:y val="0.33601035305599442"/>
          <c:w val="0.17446550895751439"/>
          <c:h val="0.49239794515514462"/>
        </c:manualLayout>
      </c:layout>
      <c:overlay val="0"/>
      <c:txPr>
        <a:bodyPr/>
        <a:lstStyle/>
        <a:p>
          <a:pPr>
            <a:defRPr sz="2400"/>
          </a:pPr>
          <a:endParaRPr lang="sk-SK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GB" sz="2800" b="0"/>
              <a:t>Ak</a:t>
            </a:r>
            <a:r>
              <a:rPr lang="sk-SK" sz="2800" b="0"/>
              <a:t>ú</a:t>
            </a:r>
            <a:r>
              <a:rPr lang="sk-SK" sz="2800" b="0" baseline="0"/>
              <a:t> formu prepravy využívate pri cestovaní?</a:t>
            </a:r>
            <a:endParaRPr lang="sk-SK" sz="2800" b="0"/>
          </a:p>
        </c:rich>
      </c:tx>
      <c:layout>
        <c:manualLayout>
          <c:xMode val="edge"/>
          <c:yMode val="edge"/>
          <c:x val="0.19275"/>
          <c:y val="2.777777777777777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259055118110236"/>
          <c:y val="0.19907407407407407"/>
          <c:w val="0.45"/>
          <c:h val="0.75"/>
        </c:manualLayout>
      </c:layout>
      <c:doughnutChart>
        <c:varyColors val="1"/>
        <c:ser>
          <c:idx val="0"/>
          <c:order val="0"/>
          <c:dLbls>
            <c:dLbl>
              <c:idx val="0"/>
              <c:layout>
                <c:manualLayout>
                  <c:x val="5.2777777777777778E-2"/>
                  <c:y val="0.138888888888888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6.9444444444444448E-2"/>
                  <c:y val="3.24074074074073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8.611111111111111E-2"/>
                  <c:y val="-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5.0925337632079971E-17"/>
                  <c:y val="-7.40740740740740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400"/>
                </a:pPr>
                <a:endParaRPr lang="sk-S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List1!$H$27:$H$30</c:f>
              <c:strCache>
                <c:ptCount val="4"/>
                <c:pt idx="0">
                  <c:v>Auto</c:v>
                </c:pt>
                <c:pt idx="1">
                  <c:v>Chôdza</c:v>
                </c:pt>
                <c:pt idx="2">
                  <c:v>Vlak, autobus</c:v>
                </c:pt>
                <c:pt idx="3">
                  <c:v>Bicykel</c:v>
                </c:pt>
              </c:strCache>
            </c:strRef>
          </c:cat>
          <c:val>
            <c:numRef>
              <c:f>List1!$I$27:$I$30</c:f>
              <c:numCache>
                <c:formatCode>0.0%</c:formatCode>
                <c:ptCount val="4"/>
                <c:pt idx="0">
                  <c:v>0.53200000000000003</c:v>
                </c:pt>
                <c:pt idx="1">
                  <c:v>0.255</c:v>
                </c:pt>
                <c:pt idx="2">
                  <c:v>0.191</c:v>
                </c:pt>
                <c:pt idx="3">
                  <c:v>2.1000000000000001E-2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legend>
      <c:legendPos val="r"/>
      <c:layout/>
      <c:overlay val="0"/>
      <c:txPr>
        <a:bodyPr/>
        <a:lstStyle/>
        <a:p>
          <a:pPr>
            <a:defRPr sz="2400"/>
          </a:pPr>
          <a:endParaRPr lang="sk-SK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7ED31-3C07-4D73-A816-EE013AF6EDF1}" type="datetimeFigureOut">
              <a:rPr lang="sk-SK" smtClean="0"/>
              <a:t>20. 3. 2022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6760F-7450-4A01-919E-321E6DE6B5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4687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5891626"/>
            <a:ext cx="27539395" cy="1253324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8908198"/>
            <a:ext cx="24299466" cy="869160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4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916653"/>
            <a:ext cx="6986096" cy="30508114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916653"/>
            <a:ext cx="20553298" cy="30508114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8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8974945"/>
            <a:ext cx="27944386" cy="14974888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4091502"/>
            <a:ext cx="27944386" cy="7874940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3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9583264"/>
            <a:ext cx="13769697" cy="2284150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9583264"/>
            <a:ext cx="13769697" cy="2284150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916661"/>
            <a:ext cx="27944386" cy="695828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8824938"/>
            <a:ext cx="13706415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3149904"/>
            <a:ext cx="13706415" cy="1934152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8824938"/>
            <a:ext cx="13773917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3149904"/>
            <a:ext cx="13773917" cy="1934152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9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9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5183304"/>
            <a:ext cx="16402140" cy="25583147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5183304"/>
            <a:ext cx="16402140" cy="25583147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60A-2DEA-491E-8D0C-6300C91A8246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916661"/>
            <a:ext cx="27944386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9583264"/>
            <a:ext cx="27944386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0A-2DEA-491E-8D0C-6300C91A8246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33366432"/>
            <a:ext cx="1093476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C5230-E298-49C3-A60A-1F88F891B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7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chart" Target="../charts/chart4.xml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chart" Target="../charts/chart3.xml"/><Relationship Id="rId2" Type="http://schemas.openxmlformats.org/officeDocument/2006/relationships/image" Target="../media/image1.jpg"/><Relationship Id="rId16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chart" Target="../charts/chart2.xml"/><Relationship Id="rId5" Type="http://schemas.openxmlformats.org/officeDocument/2006/relationships/image" Target="../media/image4.jpg"/><Relationship Id="rId15" Type="http://schemas.openxmlformats.org/officeDocument/2006/relationships/image" Target="../media/image9.jpg"/><Relationship Id="rId10" Type="http://schemas.openxmlformats.org/officeDocument/2006/relationships/chart" Target="../charts/chart1.xml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12339" y="9700674"/>
            <a:ext cx="3997015" cy="7097502"/>
          </a:xfrm>
          <a:prstGeom prst="rect">
            <a:avLst/>
          </a:prstGeom>
          <a:noFill/>
          <a:ln w="76200">
            <a:solidFill>
              <a:srgbClr val="7CF0C1"/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1240" y="16335295"/>
            <a:ext cx="7119878" cy="4008380"/>
          </a:xfrm>
          <a:prstGeom prst="rect">
            <a:avLst/>
          </a:prstGeom>
          <a:noFill/>
          <a:ln w="76200">
            <a:solidFill>
              <a:srgbClr val="7CF0C1"/>
            </a:solidFill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5421" y="13708253"/>
            <a:ext cx="4014897" cy="5353196"/>
          </a:xfrm>
          <a:prstGeom prst="rect">
            <a:avLst/>
          </a:prstGeom>
          <a:noFill/>
          <a:ln w="76200">
            <a:solidFill>
              <a:srgbClr val="7CF0C1"/>
            </a:solidFill>
            <a:miter lim="800000"/>
            <a:headEnd/>
            <a:tailEnd/>
          </a:ln>
        </p:spPr>
      </p:pic>
      <p:sp>
        <p:nvSpPr>
          <p:cNvPr id="6" name="Podnadpis 5"/>
          <p:cNvSpPr>
            <a:spLocks noGrp="1"/>
          </p:cNvSpPr>
          <p:nvPr>
            <p:ph type="subTitle" idx="1"/>
          </p:nvPr>
        </p:nvSpPr>
        <p:spPr>
          <a:xfrm>
            <a:off x="432156" y="7437857"/>
            <a:ext cx="15743266" cy="2918774"/>
          </a:xfrm>
        </p:spPr>
        <p:txBody>
          <a:bodyPr>
            <a:normAutofit/>
          </a:bodyPr>
          <a:lstStyle/>
          <a:p>
            <a:pPr algn="l"/>
            <a:r>
              <a:rPr lang="sk-SK" sz="4800" b="1" dirty="0"/>
              <a:t>Ciele práce</a:t>
            </a:r>
            <a:r>
              <a:rPr lang="sk-SK" sz="4800" b="1" dirty="0" smtClean="0"/>
              <a:t>:</a:t>
            </a:r>
          </a:p>
          <a:p>
            <a:pPr marL="536575" indent="-536575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oznať význam slova cestovný ruch, </a:t>
            </a:r>
          </a:p>
          <a:p>
            <a:pPr marL="536575" indent="-536575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800" b="1" dirty="0"/>
              <a:t>Oboznámiť sa s motívmi, formami a predpokladmi cestovného ruchu</a:t>
            </a: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536575" indent="-536575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800" b="1" dirty="0"/>
              <a:t>Vytvoriť spoločenskú geografickú hru, ktorá má slúžiť na propagáciu našej krajiny</a:t>
            </a:r>
            <a:r>
              <a:rPr lang="sk-SK" sz="2800" b="1" dirty="0" smtClean="0"/>
              <a:t>.</a:t>
            </a:r>
          </a:p>
          <a:p>
            <a:pPr marL="536575" indent="-536575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800" b="1" dirty="0"/>
              <a:t>Podporiť cestovný ruch v danej oblasti</a:t>
            </a:r>
            <a:endParaRPr lang="sk-SK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3657600" y="0"/>
            <a:ext cx="25729324" cy="3314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sk-SK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Cestujte s nami... A nielen prstom po mape</a:t>
            </a:r>
            <a:r>
              <a:rPr lang="sk-SK" sz="5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sk-SK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sk-SK" sz="5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Vanesa Luščáková</a:t>
            </a:r>
            <a:r>
              <a:rPr lang="sk-SK" sz="4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5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Gymnázium Gelnica, SNP 1, 056 01 Gelnica</a:t>
            </a:r>
            <a:endParaRPr lang="sk-SK" sz="4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sk-SK" sz="11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sk-SK" sz="1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8" name="Obdélník 7"/>
          <p:cNvSpPr/>
          <p:nvPr/>
        </p:nvSpPr>
        <p:spPr>
          <a:xfrm>
            <a:off x="304800" y="3503713"/>
            <a:ext cx="31467973" cy="3651468"/>
          </a:xfrm>
          <a:prstGeom prst="rect">
            <a:avLst/>
          </a:prstGeom>
          <a:solidFill>
            <a:srgbClr val="BDF9E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k-SK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ABSTRAKT</a:t>
            </a:r>
            <a:endParaRPr lang="sk-SK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sk-SK" sz="2800" dirty="0">
                <a:solidFill>
                  <a:schemeClr val="tx1"/>
                </a:solidFill>
              </a:rPr>
              <a:t>Cestovný ruch je v dnešnej dobe veľmi rozvinutý, no väčšinu ľudí láka zahraničie</a:t>
            </a:r>
            <a:r>
              <a:rPr lang="sk-SK" sz="2800">
                <a:solidFill>
                  <a:schemeClr val="tx1"/>
                </a:solidFill>
              </a:rPr>
              <a:t>. </a:t>
            </a:r>
            <a:r>
              <a:rPr lang="sk-SK" sz="2800" smtClean="0">
                <a:solidFill>
                  <a:schemeClr val="tx1"/>
                </a:solidFill>
              </a:rPr>
              <a:t>Mladí </a:t>
            </a:r>
            <a:r>
              <a:rPr lang="sk-SK" sz="2800" dirty="0">
                <a:solidFill>
                  <a:schemeClr val="tx1"/>
                </a:solidFill>
              </a:rPr>
              <a:t>sa náhlia za prácou a </a:t>
            </a:r>
            <a:r>
              <a:rPr lang="sk-SK" sz="2800" dirty="0" smtClean="0">
                <a:solidFill>
                  <a:schemeClr val="tx1"/>
                </a:solidFill>
              </a:rPr>
              <a:t>zážitkami </a:t>
            </a:r>
            <a:r>
              <a:rPr lang="sk-SK" sz="2800" dirty="0">
                <a:solidFill>
                  <a:schemeClr val="tx1"/>
                </a:solidFill>
              </a:rPr>
              <a:t>do ďalekých krajín no netušia, že dokonca aj na Slovensku nájdeme krásne miesta, </a:t>
            </a:r>
            <a:r>
              <a:rPr lang="sk-SK" sz="2800" dirty="0" smtClean="0">
                <a:solidFill>
                  <a:schemeClr val="tx1"/>
                </a:solidFill>
              </a:rPr>
              <a:t>ktorými </a:t>
            </a:r>
            <a:r>
              <a:rPr lang="sk-SK" sz="2800" dirty="0">
                <a:solidFill>
                  <a:schemeClr val="tx1"/>
                </a:solidFill>
              </a:rPr>
              <a:t>sa môžeme pýšiť. Touto prácou by sme teda chceli rozšíriť poznatky o cestovnom ruchu v našej rodnej krajine . V teoretickej časti sme pracovali s dostupnými a overenými internetovými zdrojmi. Praktickú časť tvorí rozhovor so slovenským </a:t>
            </a:r>
            <a:r>
              <a:rPr lang="sk-SK" sz="2800" dirty="0" err="1">
                <a:solidFill>
                  <a:schemeClr val="tx1"/>
                </a:solidFill>
              </a:rPr>
              <a:t>blogerom</a:t>
            </a:r>
            <a:r>
              <a:rPr lang="sk-SK" sz="2800" dirty="0">
                <a:solidFill>
                  <a:schemeClr val="tx1"/>
                </a:solidFill>
              </a:rPr>
              <a:t> Radoslavom </a:t>
            </a:r>
            <a:r>
              <a:rPr lang="sk-SK" sz="2800" dirty="0" err="1">
                <a:solidFill>
                  <a:schemeClr val="tx1"/>
                </a:solidFill>
              </a:rPr>
              <a:t>Hoppeyom</a:t>
            </a:r>
            <a:r>
              <a:rPr lang="sk-SK" sz="2800" dirty="0">
                <a:solidFill>
                  <a:schemeClr val="tx1"/>
                </a:solidFill>
              </a:rPr>
              <a:t>, ktorý nám v ňom poskytol nápady na zaujímavé ale menej poznané lokality.  Prostredníctvom tejto práce by sme ich chceli </a:t>
            </a:r>
            <a:r>
              <a:rPr lang="sk-SK" sz="2800" dirty="0" err="1">
                <a:solidFill>
                  <a:schemeClr val="tx1"/>
                </a:solidFill>
              </a:rPr>
              <a:t>zviditeliť</a:t>
            </a:r>
            <a:r>
              <a:rPr lang="sk-SK" sz="2800" dirty="0">
                <a:solidFill>
                  <a:schemeClr val="tx1"/>
                </a:solidFill>
              </a:rPr>
              <a:t> a to vytvorením náučnej geografickej hry. </a:t>
            </a:r>
            <a:r>
              <a:rPr lang="sk-SK" sz="2800" dirty="0">
                <a:solidFill>
                  <a:schemeClr val="tx1"/>
                </a:solidFill>
              </a:rPr>
              <a:t>Táto hra môže slúžiť nielen ako hra do domácnosti, ale aj ako učebná pomôcka na hodiny geografie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2800" dirty="0" smtClean="0">
                <a:solidFill>
                  <a:schemeClr val="tx1"/>
                </a:solidFill>
              </a:rPr>
              <a:t> Zostrojili sme taktiež aj dotazník, ktorým sme chceli zistiť informovanosť  občanov o Slovensku. Výsledky z dotazníka sme následne spriemerovali a zaznamenali ich do grafov.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5"/>
          <p:cNvSpPr txBox="1">
            <a:spLocks/>
          </p:cNvSpPr>
          <p:nvPr/>
        </p:nvSpPr>
        <p:spPr>
          <a:xfrm>
            <a:off x="16028342" y="7428013"/>
            <a:ext cx="15272762" cy="3089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239902" rtl="0" eaLnBrk="1" latinLnBrk="0" hangingPunct="1">
              <a:lnSpc>
                <a:spcPct val="90000"/>
              </a:lnSpc>
              <a:spcBef>
                <a:spcPts val="3543"/>
              </a:spcBef>
              <a:buFont typeface="Arial" panose="020B0604020202020204" pitchFamily="34" charset="0"/>
              <a:buNone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19951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7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39902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59853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79804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99755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719706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39657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959608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sk-SK" sz="4800" b="1" dirty="0" smtClean="0"/>
              <a:t>Materiál a metódy</a:t>
            </a:r>
            <a:r>
              <a:rPr lang="sk-SK" sz="5400" b="1" dirty="0" smtClean="0"/>
              <a:t>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 vypracovávaní témy sme v teoretickej časti pracovali s dostupnými internetovými zdrojm</a:t>
            </a: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V praktickej časti sme vytvorili dotazník, ktorý sme následne rozposlali respondentom a viedli sme taktiež rozhovor so známym </a:t>
            </a:r>
            <a:r>
              <a:rPr lang="sk-SK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blogerom</a:t>
            </a: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Hlavným cieľom práce bolo vytvorenie náučnej geografickej hry, ktorá môže slúžiť ako učebná pomôcka na školách.</a:t>
            </a:r>
            <a:endParaRPr lang="sk-SK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1933323" y="8849692"/>
            <a:ext cx="3912383" cy="6955350"/>
          </a:xfrm>
          <a:prstGeom prst="rect">
            <a:avLst/>
          </a:prstGeom>
          <a:noFill/>
          <a:ln w="76200">
            <a:solidFill>
              <a:srgbClr val="7CF0C1"/>
            </a:solidFill>
            <a:miter lim="800000"/>
            <a:headEnd/>
            <a:tailEnd/>
          </a:ln>
        </p:spPr>
      </p:pic>
      <p:sp>
        <p:nvSpPr>
          <p:cNvPr id="13" name="BlokTextu 42"/>
          <p:cNvSpPr txBox="1"/>
          <p:nvPr/>
        </p:nvSpPr>
        <p:spPr>
          <a:xfrm>
            <a:off x="8038077" y="15615410"/>
            <a:ext cx="184731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sk-SK" sz="4400" dirty="0"/>
          </a:p>
        </p:txBody>
      </p:sp>
      <p:pic>
        <p:nvPicPr>
          <p:cNvPr id="15" name="Obrázok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007" y="10158291"/>
            <a:ext cx="5707117" cy="7266005"/>
          </a:xfrm>
          <a:prstGeom prst="rect">
            <a:avLst/>
          </a:prstGeom>
          <a:ln w="76200">
            <a:solidFill>
              <a:srgbClr val="7CF0C1"/>
            </a:solidFill>
          </a:ln>
        </p:spPr>
      </p:pic>
      <p:pic>
        <p:nvPicPr>
          <p:cNvPr id="19" name="Obrázok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131" y="11049711"/>
            <a:ext cx="8494726" cy="4780951"/>
          </a:xfrm>
          <a:prstGeom prst="rect">
            <a:avLst/>
          </a:prstGeom>
          <a:ln w="76200">
            <a:solidFill>
              <a:srgbClr val="7CF0C1"/>
            </a:solidFill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26181844" y="15759364"/>
            <a:ext cx="4477652" cy="7957237"/>
          </a:xfrm>
          <a:prstGeom prst="rect">
            <a:avLst/>
          </a:prstGeom>
          <a:noFill/>
          <a:ln w="76200">
            <a:solidFill>
              <a:srgbClr val="7CF0C1"/>
            </a:solidFill>
            <a:miter lim="800000"/>
            <a:headEnd/>
            <a:tailEnd/>
          </a:ln>
        </p:spPr>
      </p:pic>
      <p:sp>
        <p:nvSpPr>
          <p:cNvPr id="39" name="BlokTextu 10"/>
          <p:cNvSpPr txBox="1">
            <a:spLocks noChangeArrowheads="1"/>
          </p:cNvSpPr>
          <p:nvPr/>
        </p:nvSpPr>
        <p:spPr bwMode="auto">
          <a:xfrm>
            <a:off x="304800" y="17355716"/>
            <a:ext cx="4606834" cy="1219765"/>
          </a:xfrm>
          <a:prstGeom prst="rect">
            <a:avLst/>
          </a:prstGeom>
          <a:solidFill>
            <a:srgbClr val="BDF9E5"/>
          </a:solidFill>
          <a:ln w="9525">
            <a:noFill/>
            <a:miter lim="800000"/>
            <a:headEnd/>
            <a:tailEnd/>
          </a:ln>
        </p:spPr>
        <p:txBody>
          <a:bodyPr wrap="square" lIns="110688" tIns="55344" rIns="110688" bIns="55344">
            <a:spAutoFit/>
          </a:bodyPr>
          <a:lstStyle/>
          <a:p>
            <a:r>
              <a:rPr lang="sk-SK" sz="5800" b="1" dirty="0" smtClean="0">
                <a:latin typeface="Calibri" pitchFamily="34" charset="0"/>
              </a:rPr>
              <a:t> </a:t>
            </a:r>
            <a:r>
              <a:rPr lang="sk-SK" sz="7200" b="1" dirty="0" smtClean="0">
                <a:latin typeface="Calibri" pitchFamily="34" charset="0"/>
              </a:rPr>
              <a:t>Výsledky   </a:t>
            </a:r>
            <a:endParaRPr lang="sk-SK" sz="7200" b="1" dirty="0">
              <a:latin typeface="Calibri" pitchFamily="34" charset="0"/>
            </a:endParaRPr>
          </a:p>
        </p:txBody>
      </p:sp>
      <p:cxnSp>
        <p:nvCxnSpPr>
          <p:cNvPr id="49" name="Rovná spojovacia šípka 48"/>
          <p:cNvCxnSpPr/>
          <p:nvPr/>
        </p:nvCxnSpPr>
        <p:spPr>
          <a:xfrm flipV="1">
            <a:off x="3310759" y="34053517"/>
            <a:ext cx="378372" cy="315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Graf 37"/>
          <p:cNvGraphicFramePr/>
          <p:nvPr>
            <p:extLst>
              <p:ext uri="{D42A27DB-BD31-4B8C-83A1-F6EECF244321}">
                <p14:modId xmlns:p14="http://schemas.microsoft.com/office/powerpoint/2010/main" val="3953421110"/>
              </p:ext>
            </p:extLst>
          </p:nvPr>
        </p:nvGraphicFramePr>
        <p:xfrm>
          <a:off x="298008" y="20104134"/>
          <a:ext cx="8717280" cy="4828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4" name="Graf 43"/>
          <p:cNvGraphicFramePr/>
          <p:nvPr>
            <p:extLst>
              <p:ext uri="{D42A27DB-BD31-4B8C-83A1-F6EECF244321}">
                <p14:modId xmlns:p14="http://schemas.microsoft.com/office/powerpoint/2010/main" val="373206068"/>
              </p:ext>
            </p:extLst>
          </p:nvPr>
        </p:nvGraphicFramePr>
        <p:xfrm>
          <a:off x="302558" y="25367226"/>
          <a:ext cx="8747760" cy="5009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8" name="Graf 47"/>
          <p:cNvGraphicFramePr/>
          <p:nvPr>
            <p:extLst>
              <p:ext uri="{D42A27DB-BD31-4B8C-83A1-F6EECF244321}">
                <p14:modId xmlns:p14="http://schemas.microsoft.com/office/powerpoint/2010/main" val="828180909"/>
              </p:ext>
            </p:extLst>
          </p:nvPr>
        </p:nvGraphicFramePr>
        <p:xfrm>
          <a:off x="304800" y="30708224"/>
          <a:ext cx="8745518" cy="5012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50" name="Graf 49"/>
          <p:cNvGraphicFramePr/>
          <p:nvPr>
            <p:extLst>
              <p:ext uri="{D42A27DB-BD31-4B8C-83A1-F6EECF244321}">
                <p14:modId xmlns:p14="http://schemas.microsoft.com/office/powerpoint/2010/main" val="1671091885"/>
              </p:ext>
            </p:extLst>
          </p:nvPr>
        </p:nvGraphicFramePr>
        <p:xfrm>
          <a:off x="9343358" y="20954779"/>
          <a:ext cx="8747760" cy="4972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52" name="Graf 51"/>
          <p:cNvGraphicFramePr/>
          <p:nvPr>
            <p:extLst>
              <p:ext uri="{D42A27DB-BD31-4B8C-83A1-F6EECF244321}">
                <p14:modId xmlns:p14="http://schemas.microsoft.com/office/powerpoint/2010/main" val="272379428"/>
              </p:ext>
            </p:extLst>
          </p:nvPr>
        </p:nvGraphicFramePr>
        <p:xfrm>
          <a:off x="9431749" y="26246126"/>
          <a:ext cx="9121722" cy="5229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2" name="TextovéPole 1"/>
          <p:cNvSpPr txBox="1"/>
          <p:nvPr/>
        </p:nvSpPr>
        <p:spPr>
          <a:xfrm>
            <a:off x="18812564" y="29201953"/>
            <a:ext cx="13598554" cy="6494085"/>
          </a:xfrm>
          <a:prstGeom prst="rect">
            <a:avLst/>
          </a:prstGeom>
          <a:solidFill>
            <a:srgbClr val="7CF0C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dirty="0"/>
              <a:t>Cieľom tejto práce bolo (pomocou vyhotoveného dotazníka zistiť informovanosť občanov SR o rodnej krajine) a poukázať na menej poznané ale  zaujímavé oblasti na Slovensku (</a:t>
            </a:r>
            <a:r>
              <a:rPr lang="sk-SK" sz="3200" dirty="0" err="1"/>
              <a:t>Vysledky</a:t>
            </a:r>
            <a:r>
              <a:rPr lang="sk-SK" sz="3200" dirty="0"/>
              <a:t> z dotazníka sme následne spriemerovali a zapísali do grafov).  Ani nás neprekvapilo zistenie, že Práve východ Slovenska môže byť hrdý na svoje nádherné výhľady, stavby a zrúcaniny. Keďže sme presvedčení, že Slovensko je jedinečná krajina, ktorá sa môže pýšiť obdivuhodnými zákutiami, chceli sme tieto miesta dať do pozornosti.  Z vyhodnoteného dotazníka sme prišli na spôsob, ako sprístupniť a zviditeľniť zaujímavé lokality na Slovensku. Práve preto sme sa rozhodli vytvoriť geografickú  hru, (ktorá môže slúžiť nielen  ako učebná pomôcka, ale aj ako spoločenská hra v domácnosti). Spolu s nami na nej spolupracoval </a:t>
            </a:r>
            <a:r>
              <a:rPr lang="sk-SK" sz="3200" dirty="0" smtClean="0"/>
              <a:t> známy </a:t>
            </a:r>
            <a:r>
              <a:rPr lang="sk-SK" sz="3200" dirty="0"/>
              <a:t>slovenský </a:t>
            </a:r>
            <a:r>
              <a:rPr lang="sk-SK" sz="3200" dirty="0" err="1"/>
              <a:t>bloger</a:t>
            </a:r>
            <a:r>
              <a:rPr lang="sk-SK" sz="3200" dirty="0"/>
              <a:t> a cestovateľ Radoslav </a:t>
            </a:r>
            <a:r>
              <a:rPr lang="sk-SK" sz="3200" dirty="0" err="1"/>
              <a:t>Hoppey</a:t>
            </a:r>
            <a:r>
              <a:rPr lang="sk-SK" sz="3200" dirty="0"/>
              <a:t>, ktorý nám poskytol nápady na zaujímavé lokality. Vďaka tejto hre veríme, že pomôžeme k rozvinutiu cestovného ruchu na Slovensku. </a:t>
            </a:r>
            <a:endParaRPr lang="sk-SK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592" y="16335295"/>
            <a:ext cx="5703520" cy="7018498"/>
          </a:xfrm>
          <a:prstGeom prst="rect">
            <a:avLst/>
          </a:prstGeom>
          <a:solidFill>
            <a:srgbClr val="7CF0C1"/>
          </a:solidFill>
          <a:ln w="76200">
            <a:solidFill>
              <a:srgbClr val="7CF0C1"/>
            </a:solidFill>
          </a:ln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723" y="21976809"/>
            <a:ext cx="5516565" cy="6893028"/>
          </a:xfrm>
          <a:prstGeom prst="rect">
            <a:avLst/>
          </a:prstGeom>
          <a:ln w="76200">
            <a:solidFill>
              <a:srgbClr val="7CF0C1"/>
            </a:solidFill>
          </a:ln>
        </p:spPr>
      </p:pic>
    </p:spTree>
    <p:extLst>
      <p:ext uri="{BB962C8B-B14F-4D97-AF65-F5344CB8AC3E}">
        <p14:creationId xmlns:p14="http://schemas.microsoft.com/office/powerpoint/2010/main" val="34024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1796</TotalTime>
  <Words>207</Words>
  <Application>Microsoft Office PowerPoint</Application>
  <PresentationFormat>Vlastní</PresentationFormat>
  <Paragraphs>39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Office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Ľubomír Krompaský</dc:creator>
  <cp:lastModifiedBy>Vaneska</cp:lastModifiedBy>
  <cp:revision>61</cp:revision>
  <dcterms:created xsi:type="dcterms:W3CDTF">2018-10-12T15:49:33Z</dcterms:created>
  <dcterms:modified xsi:type="dcterms:W3CDTF">2022-03-20T19:58:19Z</dcterms:modified>
</cp:coreProperties>
</file>