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64" r:id="rId4"/>
    <p:sldId id="266" r:id="rId5"/>
    <p:sldId id="267" r:id="rId6"/>
    <p:sldId id="257" r:id="rId7"/>
    <p:sldId id="258" r:id="rId8"/>
    <p:sldId id="259" r:id="rId9"/>
    <p:sldId id="261" r:id="rId10"/>
    <p:sldId id="262" r:id="rId11"/>
    <p:sldId id="263" r:id="rId12"/>
    <p:sldId id="268" r:id="rId13"/>
    <p:sldId id="269" r:id="rId14"/>
    <p:sldId id="260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4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078-BD19-4176-9C0E-5D45894E5871}" type="datetimeFigureOut">
              <a:rPr lang="sk-SK" smtClean="0"/>
              <a:t>08.03.2022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B5-9565-401C-B5E0-0E5FBF0083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821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078-BD19-4176-9C0E-5D45894E5871}" type="datetimeFigureOut">
              <a:rPr lang="sk-SK" smtClean="0"/>
              <a:t>08.03.2022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B5-9565-401C-B5E0-0E5FBF0083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04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078-BD19-4176-9C0E-5D45894E5871}" type="datetimeFigureOut">
              <a:rPr lang="sk-SK" smtClean="0"/>
              <a:t>08.03.2022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B5-9565-401C-B5E0-0E5FBF00836C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526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078-BD19-4176-9C0E-5D45894E5871}" type="datetimeFigureOut">
              <a:rPr lang="sk-SK" smtClean="0"/>
              <a:t>08.03.2022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B5-9565-401C-B5E0-0E5FBF0083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7702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078-BD19-4176-9C0E-5D45894E5871}" type="datetimeFigureOut">
              <a:rPr lang="sk-SK" smtClean="0"/>
              <a:t>08.03.2022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B5-9565-401C-B5E0-0E5FBF00836C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9105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078-BD19-4176-9C0E-5D45894E5871}" type="datetimeFigureOut">
              <a:rPr lang="sk-SK" smtClean="0"/>
              <a:t>08.03.2022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B5-9565-401C-B5E0-0E5FBF0083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5842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078-BD19-4176-9C0E-5D45894E5871}" type="datetimeFigureOut">
              <a:rPr lang="sk-SK" smtClean="0"/>
              <a:t>08.03.2022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B5-9565-401C-B5E0-0E5FBF0083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1565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078-BD19-4176-9C0E-5D45894E5871}" type="datetimeFigureOut">
              <a:rPr lang="sk-SK" smtClean="0"/>
              <a:t>08.03.2022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B5-9565-401C-B5E0-0E5FBF0083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797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078-BD19-4176-9C0E-5D45894E5871}" type="datetimeFigureOut">
              <a:rPr lang="sk-SK" smtClean="0"/>
              <a:t>08.03.2022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B5-9565-401C-B5E0-0E5FBF0083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9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078-BD19-4176-9C0E-5D45894E5871}" type="datetimeFigureOut">
              <a:rPr lang="sk-SK" smtClean="0"/>
              <a:t>08.03.2022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B5-9565-401C-B5E0-0E5FBF0083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845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078-BD19-4176-9C0E-5D45894E5871}" type="datetimeFigureOut">
              <a:rPr lang="sk-SK" smtClean="0"/>
              <a:t>08.03.2022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B5-9565-401C-B5E0-0E5FBF0083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28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078-BD19-4176-9C0E-5D45894E5871}" type="datetimeFigureOut">
              <a:rPr lang="sk-SK" smtClean="0"/>
              <a:t>08.03.2022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B5-9565-401C-B5E0-0E5FBF0083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771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078-BD19-4176-9C0E-5D45894E5871}" type="datetimeFigureOut">
              <a:rPr lang="sk-SK" smtClean="0"/>
              <a:t>08.03.2022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B5-9565-401C-B5E0-0E5FBF0083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008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078-BD19-4176-9C0E-5D45894E5871}" type="datetimeFigureOut">
              <a:rPr lang="sk-SK" smtClean="0"/>
              <a:t>08.03.2022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B5-9565-401C-B5E0-0E5FBF0083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26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078-BD19-4176-9C0E-5D45894E5871}" type="datetimeFigureOut">
              <a:rPr lang="sk-SK" smtClean="0"/>
              <a:t>08.03.2022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B5-9565-401C-B5E0-0E5FBF0083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705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078-BD19-4176-9C0E-5D45894E5871}" type="datetimeFigureOut">
              <a:rPr lang="sk-SK" smtClean="0"/>
              <a:t>08.03.2022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B5-9565-401C-B5E0-0E5FBF0083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739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D078-BD19-4176-9C0E-5D45894E5871}" type="datetimeFigureOut">
              <a:rPr lang="sk-SK" smtClean="0"/>
              <a:t>08.03.2022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EF67B5-9565-401C-B5E0-0E5FBF0083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43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062912" cy="2436688"/>
          </a:xfrm>
        </p:spPr>
        <p:txBody>
          <a:bodyPr>
            <a:normAutofit/>
          </a:bodyPr>
          <a:lstStyle/>
          <a:p>
            <a:pPr algn="ctr"/>
            <a:r>
              <a:rPr lang="sk-SK" sz="7200" i="1" dirty="0" smtClean="0"/>
              <a:t>Sústavy rovníc  </a:t>
            </a:r>
            <a:endParaRPr lang="sk-SK" sz="7200" i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55576" y="4509120"/>
            <a:ext cx="8062912" cy="1752600"/>
          </a:xfrm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r>
              <a:rPr lang="sk-SK" sz="2800" b="1" i="1" dirty="0" smtClean="0"/>
              <a:t>Vanesa Luščáková</a:t>
            </a:r>
          </a:p>
          <a:p>
            <a:r>
              <a:rPr lang="sk-SK" sz="2800" b="1" i="1" dirty="0" smtClean="0"/>
              <a:t>III.A</a:t>
            </a:r>
            <a:endParaRPr lang="sk-SK" sz="2800" b="1" i="1" dirty="0"/>
          </a:p>
        </p:txBody>
      </p:sp>
    </p:spTree>
    <p:extLst>
      <p:ext uri="{BB962C8B-B14F-4D97-AF65-F5344CB8AC3E}">
        <p14:creationId xmlns:p14="http://schemas.microsoft.com/office/powerpoint/2010/main" val="33886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sk-SK" dirty="0"/>
              <a:t/>
            </a:r>
            <a:br>
              <a:rPr lang="sk-SK" dirty="0"/>
            </a:br>
            <a:r>
              <a:rPr lang="sk-SK" sz="4000" dirty="0" smtClean="0"/>
              <a:t>Príklad č.2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692696"/>
            <a:ext cx="8625136" cy="5424940"/>
          </a:xfrm>
        </p:spPr>
        <p:txBody>
          <a:bodyPr>
            <a:normAutofit fontScale="77500" lnSpcReduction="20000"/>
          </a:bodyPr>
          <a:lstStyle/>
          <a:p>
            <a:pPr marL="64008" indent="0">
              <a:buNone/>
            </a:pPr>
            <a:endParaRPr lang="sk-SK" dirty="0" smtClean="0"/>
          </a:p>
          <a:p>
            <a:pPr marL="64008" indent="0">
              <a:buNone/>
            </a:pPr>
            <a:endParaRPr lang="sk-SK" dirty="0"/>
          </a:p>
          <a:p>
            <a:pPr marL="64008" indent="0">
              <a:buNone/>
            </a:pPr>
            <a:r>
              <a:rPr lang="sk-SK" sz="2600" dirty="0" smtClean="0"/>
              <a:t>3x </a:t>
            </a:r>
            <a:r>
              <a:rPr lang="sk-SK" sz="2600" dirty="0"/>
              <a:t>– 2y = -1 /.5  </a:t>
            </a:r>
            <a:endParaRPr lang="sk-SK" sz="2600" dirty="0" smtClean="0"/>
          </a:p>
          <a:p>
            <a:pPr marL="64008" indent="0">
              <a:buNone/>
            </a:pPr>
            <a:r>
              <a:rPr lang="sk-SK" sz="2600" dirty="0" smtClean="0"/>
              <a:t>4x </a:t>
            </a:r>
            <a:r>
              <a:rPr lang="sk-SK" sz="2600" dirty="0"/>
              <a:t>+ 5y = 14 /.2</a:t>
            </a:r>
            <a:r>
              <a:rPr lang="sk-SK" dirty="0"/>
              <a:t>  </a:t>
            </a:r>
            <a:r>
              <a:rPr lang="sk-SK" dirty="0" smtClean="0"/>
              <a:t>  </a:t>
            </a:r>
            <a:r>
              <a:rPr lang="sk-SK" sz="1900" i="1" dirty="0" smtClean="0"/>
              <a:t>Vynuluje sa </a:t>
            </a:r>
            <a:r>
              <a:rPr lang="sk-SK" sz="1900" i="1" dirty="0"/>
              <a:t>neznáma y</a:t>
            </a:r>
          </a:p>
          <a:p>
            <a:pPr marL="64008" indent="0">
              <a:buNone/>
            </a:pPr>
            <a:r>
              <a:rPr lang="sk-SK" dirty="0"/>
              <a:t>––––––––––––––</a:t>
            </a:r>
          </a:p>
          <a:p>
            <a:pPr marL="64008" indent="0">
              <a:buNone/>
            </a:pPr>
            <a:r>
              <a:rPr lang="sk-SK" sz="2600" dirty="0"/>
              <a:t>15x – 10y = -5</a:t>
            </a:r>
          </a:p>
          <a:p>
            <a:pPr marL="64008" indent="0">
              <a:buNone/>
            </a:pPr>
            <a:r>
              <a:rPr lang="sk-SK" sz="2600" dirty="0"/>
              <a:t>8x + 10y = 28</a:t>
            </a:r>
          </a:p>
          <a:p>
            <a:pPr marL="64008" indent="0">
              <a:buNone/>
            </a:pPr>
            <a:r>
              <a:rPr lang="sk-SK" sz="2600" dirty="0"/>
              <a:t>–––––––––––––––</a:t>
            </a:r>
          </a:p>
          <a:p>
            <a:pPr marL="64008" indent="0">
              <a:buNone/>
            </a:pPr>
            <a:r>
              <a:rPr lang="sk-SK" sz="2600" dirty="0"/>
              <a:t>23x = </a:t>
            </a:r>
            <a:r>
              <a:rPr lang="sk-SK" sz="2600" dirty="0" smtClean="0"/>
              <a:t>23 /:23</a:t>
            </a:r>
            <a:endParaRPr lang="sk-SK" sz="2600" dirty="0"/>
          </a:p>
          <a:p>
            <a:pPr marL="64008" indent="0">
              <a:buNone/>
            </a:pPr>
            <a:r>
              <a:rPr lang="sk-SK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 = </a:t>
            </a:r>
            <a:r>
              <a:rPr lang="sk-SK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  </a:t>
            </a:r>
            <a:endParaRPr lang="sk-SK" sz="2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64008" indent="0">
              <a:buNone/>
            </a:pPr>
            <a:r>
              <a:rPr lang="sk-SK" dirty="0"/>
              <a:t> </a:t>
            </a:r>
          </a:p>
          <a:p>
            <a:pPr marL="64008" indent="0">
              <a:buNone/>
            </a:pPr>
            <a:endParaRPr lang="sk-SK" dirty="0" smtClean="0"/>
          </a:p>
          <a:p>
            <a:pPr marL="64008" indent="0">
              <a:buNone/>
            </a:pPr>
            <a:r>
              <a:rPr lang="sk-SK" sz="2800" dirty="0" smtClean="0"/>
              <a:t>3.1</a:t>
            </a:r>
            <a:r>
              <a:rPr lang="sk-SK" sz="2800" dirty="0"/>
              <a:t> – 2y = -1 /-3 </a:t>
            </a:r>
            <a:endParaRPr lang="sk-SK" sz="2800" dirty="0" smtClean="0"/>
          </a:p>
          <a:p>
            <a:pPr marL="64008" indent="0">
              <a:buNone/>
            </a:pPr>
            <a:r>
              <a:rPr lang="sk-SK" sz="2800" dirty="0" smtClean="0"/>
              <a:t>– </a:t>
            </a:r>
            <a:r>
              <a:rPr lang="sk-SK" sz="2800" dirty="0"/>
              <a:t>2y = - 4  / :(-2) získame druhú neznámu y</a:t>
            </a:r>
          </a:p>
          <a:p>
            <a:pPr marL="64008" indent="0">
              <a:buNone/>
            </a:pPr>
            <a:r>
              <a:rPr lang="sk-SK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 = 2</a:t>
            </a:r>
          </a:p>
          <a:p>
            <a:endParaRPr lang="sk-SK" dirty="0"/>
          </a:p>
        </p:txBody>
      </p:sp>
      <p:sp>
        <p:nvSpPr>
          <p:cNvPr id="4" name="Šipka doprava 3"/>
          <p:cNvSpPr/>
          <p:nvPr/>
        </p:nvSpPr>
        <p:spPr>
          <a:xfrm>
            <a:off x="1547664" y="3852219"/>
            <a:ext cx="36724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extovéPole 4"/>
          <p:cNvSpPr txBox="1"/>
          <p:nvPr/>
        </p:nvSpPr>
        <p:spPr>
          <a:xfrm>
            <a:off x="5636804" y="2924944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hodnotu x = 1 dosadíme do niektorej z rovníc </a:t>
            </a:r>
            <a:r>
              <a:rPr lang="sk-SK" dirty="0" smtClean="0"/>
              <a:t>a vypočítame y</a:t>
            </a:r>
            <a:endParaRPr lang="sk-SK" dirty="0"/>
          </a:p>
          <a:p>
            <a:endParaRPr lang="sk-SK" dirty="0"/>
          </a:p>
        </p:txBody>
      </p:sp>
      <p:sp>
        <p:nvSpPr>
          <p:cNvPr id="6" name="Obdélník 5"/>
          <p:cNvSpPr/>
          <p:nvPr/>
        </p:nvSpPr>
        <p:spPr>
          <a:xfrm>
            <a:off x="5508104" y="2672916"/>
            <a:ext cx="216024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344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Porovnávacia metóda</a:t>
            </a:r>
            <a:endParaRPr lang="sk-SK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589240"/>
          </a:xfrm>
        </p:spPr>
        <p:txBody>
          <a:bodyPr>
            <a:normAutofit fontScale="85000" lnSpcReduction="20000"/>
          </a:bodyPr>
          <a:lstStyle/>
          <a:p>
            <a:pPr marL="64008" indent="0">
              <a:buNone/>
            </a:pPr>
            <a:r>
              <a:rPr lang="sk-SK" sz="2600" dirty="0"/>
              <a:t>Princípom porovnávacej metódy je z obidvoch rovníc v sústave si vyjadriť tú istú neznámu a potom dať tieto výrazy do rovnosti. Dostaneme tak jednu lineárnu rovnicu s jednou neznámou, ktorú vyriešime známymi ekvivalentnými úpravami. Druhú neznámu vypočítame dosadením do niektorej s pôvodných rovníc.</a:t>
            </a:r>
          </a:p>
          <a:p>
            <a:pPr marL="64008" indent="0">
              <a:buNone/>
            </a:pPr>
            <a:endParaRPr lang="sk-SK" sz="2000" dirty="0"/>
          </a:p>
          <a:p>
            <a:pPr marL="64008" indent="0">
              <a:buNone/>
            </a:pPr>
            <a:r>
              <a:rPr lang="sk-SK" sz="2000" dirty="0" smtClean="0"/>
              <a:t>Príklad:</a:t>
            </a:r>
          </a:p>
          <a:p>
            <a:pPr marL="64008" indent="0">
              <a:buNone/>
            </a:pPr>
            <a:r>
              <a:rPr lang="sk-SK" sz="2000" dirty="0"/>
              <a:t/>
            </a:r>
            <a:br>
              <a:rPr lang="sk-SK" sz="2000" dirty="0"/>
            </a:br>
            <a:r>
              <a:rPr lang="sk-SK" sz="2600" dirty="0" smtClean="0"/>
              <a:t>  x+2y=1</a:t>
            </a:r>
          </a:p>
          <a:p>
            <a:pPr marL="64008" indent="0">
              <a:buNone/>
            </a:pPr>
            <a:r>
              <a:rPr lang="sk-SK" sz="2600" dirty="0" smtClean="0"/>
              <a:t>  x-y=4</a:t>
            </a:r>
          </a:p>
          <a:p>
            <a:pPr marL="64008" indent="0">
              <a:buNone/>
            </a:pPr>
            <a:r>
              <a:rPr lang="sk-SK" sz="2600" dirty="0" smtClean="0"/>
              <a:t>–––––––––––––</a:t>
            </a:r>
            <a:endParaRPr lang="sk-SK" sz="2600" dirty="0"/>
          </a:p>
          <a:p>
            <a:pPr marL="64008" indent="0">
              <a:buNone/>
            </a:pPr>
            <a:r>
              <a:rPr lang="sk-SK" sz="2600" dirty="0" smtClean="0"/>
              <a:t>1-2y=4+y /+2y</a:t>
            </a:r>
          </a:p>
          <a:p>
            <a:pPr marL="64008" indent="0">
              <a:buNone/>
            </a:pPr>
            <a:r>
              <a:rPr lang="sk-SK" sz="2600" dirty="0" smtClean="0"/>
              <a:t>1=4+3y /-4</a:t>
            </a:r>
          </a:p>
          <a:p>
            <a:pPr marL="64008" indent="0">
              <a:buNone/>
            </a:pPr>
            <a:r>
              <a:rPr lang="sk-SK" sz="2600" dirty="0" smtClean="0"/>
              <a:t>-3 = 3y /:3</a:t>
            </a:r>
          </a:p>
          <a:p>
            <a:pPr marL="64008" indent="0">
              <a:buNone/>
            </a:pPr>
            <a:r>
              <a:rPr lang="sk-SK" sz="2600" dirty="0" smtClean="0">
                <a:solidFill>
                  <a:srgbClr val="FF0000"/>
                </a:solidFill>
              </a:rPr>
              <a:t>-1= y</a:t>
            </a:r>
            <a:endParaRPr lang="sk-SK" sz="2600" dirty="0">
              <a:solidFill>
                <a:srgbClr val="FF0000"/>
              </a:solidFill>
            </a:endParaRPr>
          </a:p>
        </p:txBody>
      </p:sp>
      <p:sp>
        <p:nvSpPr>
          <p:cNvPr id="4" name="Šipka doprava 3"/>
          <p:cNvSpPr/>
          <p:nvPr/>
        </p:nvSpPr>
        <p:spPr>
          <a:xfrm>
            <a:off x="1979712" y="4008124"/>
            <a:ext cx="2160240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extovéPole 4"/>
          <p:cNvSpPr txBox="1"/>
          <p:nvPr/>
        </p:nvSpPr>
        <p:spPr>
          <a:xfrm>
            <a:off x="4283968" y="383201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x= 1-2y</a:t>
            </a:r>
            <a:endParaRPr lang="sk-SK" sz="2000" dirty="0"/>
          </a:p>
        </p:txBody>
      </p:sp>
      <p:sp>
        <p:nvSpPr>
          <p:cNvPr id="6" name="Šipka doprava 5"/>
          <p:cNvSpPr/>
          <p:nvPr/>
        </p:nvSpPr>
        <p:spPr>
          <a:xfrm>
            <a:off x="1594580" y="4374396"/>
            <a:ext cx="21133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3995936" y="4333746"/>
            <a:ext cx="184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x=4+y</a:t>
            </a:r>
            <a:endParaRPr lang="sk-SK" dirty="0"/>
          </a:p>
        </p:txBody>
      </p:sp>
      <p:sp>
        <p:nvSpPr>
          <p:cNvPr id="8" name="Obdélník 7"/>
          <p:cNvSpPr/>
          <p:nvPr/>
        </p:nvSpPr>
        <p:spPr>
          <a:xfrm>
            <a:off x="5358946" y="3700347"/>
            <a:ext cx="15752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/>
              <a:t>}</a:t>
            </a:r>
            <a:endParaRPr lang="sk-SK" sz="60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5844686" y="3808070"/>
            <a:ext cx="2903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Tieto výrazy porovnávame</a:t>
            </a:r>
            <a:endParaRPr lang="sk-SK" dirty="0"/>
          </a:p>
        </p:txBody>
      </p:sp>
      <p:sp>
        <p:nvSpPr>
          <p:cNvPr id="10" name="Šipka doprava 9"/>
          <p:cNvSpPr/>
          <p:nvPr/>
        </p:nvSpPr>
        <p:spPr>
          <a:xfrm>
            <a:off x="1582950" y="6345393"/>
            <a:ext cx="28334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TextovéPole 10"/>
          <p:cNvSpPr txBox="1"/>
          <p:nvPr/>
        </p:nvSpPr>
        <p:spPr>
          <a:xfrm>
            <a:off x="4920311" y="5839626"/>
            <a:ext cx="289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X+2.(-1)=1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x=3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772" y="269689"/>
            <a:ext cx="8229600" cy="1217290"/>
          </a:xfrm>
        </p:spPr>
        <p:txBody>
          <a:bodyPr anchor="ctr">
            <a:normAutofit/>
          </a:bodyPr>
          <a:lstStyle/>
          <a:p>
            <a:pPr algn="ctr"/>
            <a:r>
              <a:rPr lang="sk-SK" sz="4400" b="1" dirty="0" smtClean="0"/>
              <a:t>Grafická metóda</a:t>
            </a:r>
            <a:endParaRPr lang="sk-SK" sz="44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84576"/>
          </a:xfrm>
        </p:spPr>
        <p:txBody>
          <a:bodyPr>
            <a:normAutofit/>
          </a:bodyPr>
          <a:lstStyle/>
          <a:p>
            <a:r>
              <a:rPr lang="sk-SK" sz="2000" dirty="0"/>
              <a:t>Postup pri grafickom riešení sústavy lineárnych rovníc je nasledovný: z oboch rovníc vyjadríme </a:t>
            </a:r>
            <a:r>
              <a:rPr lang="sk-SK" sz="2000" b="1" dirty="0"/>
              <a:t>y</a:t>
            </a:r>
            <a:r>
              <a:rPr lang="sk-SK" sz="2000" dirty="0"/>
              <a:t> a nakreslíme grafy príslušných lineárnych funkcií. Súradnice ich priesečníkov sú riešením sústavy lineárnych rovníc</a:t>
            </a:r>
            <a:r>
              <a:rPr lang="sk-SK" sz="2000" dirty="0" smtClean="0"/>
              <a:t>.</a:t>
            </a:r>
          </a:p>
          <a:p>
            <a:pPr marL="64008" indent="0">
              <a:buNone/>
            </a:pPr>
            <a:endParaRPr lang="sk-SK" sz="2000" dirty="0" smtClean="0"/>
          </a:p>
          <a:p>
            <a:pPr marL="64008" indent="0">
              <a:buNone/>
            </a:pPr>
            <a:r>
              <a:rPr lang="sk-SK" sz="2400" dirty="0" smtClean="0"/>
              <a:t>x+2y=1  </a:t>
            </a:r>
          </a:p>
          <a:p>
            <a:pPr marL="64008" indent="0">
              <a:buNone/>
            </a:pPr>
            <a:r>
              <a:rPr lang="sk-SK" sz="2400" dirty="0"/>
              <a:t>x</a:t>
            </a:r>
            <a:r>
              <a:rPr lang="sk-SK" sz="2400" dirty="0" smtClean="0"/>
              <a:t>-y=4</a:t>
            </a:r>
          </a:p>
          <a:p>
            <a:pPr marL="64008" indent="0">
              <a:buNone/>
            </a:pPr>
            <a:r>
              <a:rPr lang="sk-SK" sz="1800" dirty="0"/>
              <a:t/>
            </a:r>
            <a:br>
              <a:rPr lang="sk-SK" sz="1800" dirty="0"/>
            </a:br>
            <a:r>
              <a:rPr lang="sk-SK" sz="2000" dirty="0" smtClean="0"/>
              <a:t>Zvolíme si za x ľubovoľné čísla a y vypočítame dosadením do prvej rovnice.  Následne to isté urobíme s druhou rovnicou:</a:t>
            </a:r>
          </a:p>
          <a:p>
            <a:pPr marL="64008" indent="0">
              <a:buNone/>
            </a:pPr>
            <a:r>
              <a:rPr lang="sk-SK" sz="2000" dirty="0" smtClean="0"/>
              <a:t>                                                            </a:t>
            </a:r>
          </a:p>
          <a:p>
            <a:pPr marL="64008" indent="0">
              <a:buNone/>
            </a:pPr>
            <a:endParaRPr lang="sk-SK" sz="2000" dirty="0"/>
          </a:p>
        </p:txBody>
      </p:sp>
      <p:sp>
        <p:nvSpPr>
          <p:cNvPr id="14" name="Šipka doprava 13"/>
          <p:cNvSpPr/>
          <p:nvPr/>
        </p:nvSpPr>
        <p:spPr>
          <a:xfrm>
            <a:off x="1615412" y="3333137"/>
            <a:ext cx="2592288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ipka doprava 14"/>
          <p:cNvSpPr/>
          <p:nvPr/>
        </p:nvSpPr>
        <p:spPr>
          <a:xfrm>
            <a:off x="1568286" y="3757682"/>
            <a:ext cx="266429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ovéPole 16"/>
              <p:cNvSpPr txBox="1"/>
              <p:nvPr/>
            </p:nvSpPr>
            <p:spPr>
              <a:xfrm>
                <a:off x="4337824" y="2867236"/>
                <a:ext cx="1746344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sk-SK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17" name="TextovéPol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824" y="2867236"/>
                <a:ext cx="1746344" cy="7838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ovéPole 17"/>
          <p:cNvSpPr txBox="1"/>
          <p:nvPr/>
        </p:nvSpPr>
        <p:spPr>
          <a:xfrm>
            <a:off x="4703237" y="359885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y = x-4</a:t>
            </a:r>
            <a:endParaRPr lang="sk-SK" sz="2400" dirty="0"/>
          </a:p>
        </p:txBody>
      </p:sp>
      <p:graphicFrame>
        <p:nvGraphicFramePr>
          <p:cNvPr id="19" name="Tabulk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15674"/>
              </p:ext>
            </p:extLst>
          </p:nvPr>
        </p:nvGraphicFramePr>
        <p:xfrm>
          <a:off x="618315" y="5085184"/>
          <a:ext cx="2369508" cy="936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836"/>
                <a:gridCol w="789836"/>
                <a:gridCol w="789836"/>
              </a:tblGrid>
              <a:tr h="4572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x</a:t>
                      </a:r>
                      <a:endParaRPr lang="sk-SK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1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-1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8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y</a:t>
                      </a:r>
                      <a:endParaRPr lang="sk-SK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0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1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721100" y="3976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1" name="Tabulk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22711"/>
              </p:ext>
            </p:extLst>
          </p:nvPr>
        </p:nvGraphicFramePr>
        <p:xfrm>
          <a:off x="4968043" y="5148551"/>
          <a:ext cx="2232249" cy="8727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4262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x</a:t>
                      </a:r>
                      <a:endParaRPr lang="sk-SK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0</a:t>
                      </a:r>
                      <a:endParaRPr lang="sk-SK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4</a:t>
                      </a:r>
                      <a:endParaRPr lang="sk-SK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464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y</a:t>
                      </a:r>
                      <a:endParaRPr lang="sk-SK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sk-SK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sk-SK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721100" y="3976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1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17290"/>
          </a:xfrm>
        </p:spPr>
        <p:txBody>
          <a:bodyPr anchor="ctr"/>
          <a:lstStyle/>
          <a:p>
            <a:pPr algn="ctr"/>
            <a:r>
              <a:rPr lang="sk-SK" b="1" dirty="0" smtClean="0"/>
              <a:t>Graf sústavy</a:t>
            </a:r>
            <a:endParaRPr lang="sk-SK" b="1" dirty="0"/>
          </a:p>
        </p:txBody>
      </p:sp>
      <p:cxnSp>
        <p:nvCxnSpPr>
          <p:cNvPr id="7" name="Přímá spojnice se šipkou 6"/>
          <p:cNvCxnSpPr/>
          <p:nvPr/>
        </p:nvCxnSpPr>
        <p:spPr>
          <a:xfrm flipV="1">
            <a:off x="4067944" y="1772816"/>
            <a:ext cx="0" cy="4536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/>
          <p:cNvCxnSpPr/>
          <p:nvPr/>
        </p:nvCxnSpPr>
        <p:spPr>
          <a:xfrm>
            <a:off x="1115616" y="3861048"/>
            <a:ext cx="65527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7435068" y="39330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08" indent="0">
              <a:buNone/>
            </a:pPr>
            <a:r>
              <a:rPr lang="sk-SK" dirty="0"/>
              <a:t>x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100200" y="15881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y</a:t>
            </a:r>
          </a:p>
        </p:txBody>
      </p:sp>
      <p:sp>
        <p:nvSpPr>
          <p:cNvPr id="13" name="Ovál 12"/>
          <p:cNvSpPr/>
          <p:nvPr/>
        </p:nvSpPr>
        <p:spPr>
          <a:xfrm>
            <a:off x="3347864" y="321297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4785752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7" name="Přímá spojnice 16"/>
          <p:cNvCxnSpPr/>
          <p:nvPr/>
        </p:nvCxnSpPr>
        <p:spPr>
          <a:xfrm>
            <a:off x="1980992" y="2636912"/>
            <a:ext cx="6407432" cy="270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/>
          <p:cNvSpPr txBox="1"/>
          <p:nvPr/>
        </p:nvSpPr>
        <p:spPr>
          <a:xfrm>
            <a:off x="4716016" y="39330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</a:t>
            </a:r>
            <a:endParaRPr lang="sk-SK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3517920" y="310031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------</a:t>
            </a:r>
            <a:endParaRPr lang="sk-SK" dirty="0"/>
          </a:p>
        </p:txBody>
      </p:sp>
      <p:sp>
        <p:nvSpPr>
          <p:cNvPr id="21" name="TextovéPole 20"/>
          <p:cNvSpPr txBox="1"/>
          <p:nvPr/>
        </p:nvSpPr>
        <p:spPr>
          <a:xfrm rot="5400000">
            <a:off x="2807804" y="378439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------</a:t>
            </a:r>
            <a:endParaRPr lang="sk-SK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3145136" y="39456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-1</a:t>
            </a:r>
            <a:endParaRPr lang="sk-SK" dirty="0"/>
          </a:p>
        </p:txBody>
      </p:sp>
      <p:sp>
        <p:nvSpPr>
          <p:cNvPr id="23" name="Ovál 22"/>
          <p:cNvSpPr/>
          <p:nvPr/>
        </p:nvSpPr>
        <p:spPr>
          <a:xfrm>
            <a:off x="3995936" y="5229200"/>
            <a:ext cx="144016" cy="1126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6804248" y="3821631"/>
            <a:ext cx="144016" cy="1126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TextovéPole 24"/>
          <p:cNvSpPr txBox="1"/>
          <p:nvPr/>
        </p:nvSpPr>
        <p:spPr>
          <a:xfrm>
            <a:off x="4129988" y="510086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-4</a:t>
            </a:r>
            <a:endParaRPr lang="sk-SK" dirty="0"/>
          </a:p>
        </p:txBody>
      </p:sp>
      <p:sp>
        <p:nvSpPr>
          <p:cNvPr id="26" name="TextovéPole 25"/>
          <p:cNvSpPr txBox="1"/>
          <p:nvPr/>
        </p:nvSpPr>
        <p:spPr>
          <a:xfrm>
            <a:off x="6757116" y="394570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4</a:t>
            </a:r>
            <a:endParaRPr lang="sk-SK" dirty="0"/>
          </a:p>
        </p:txBody>
      </p:sp>
      <p:cxnSp>
        <p:nvCxnSpPr>
          <p:cNvPr id="28" name="Přímá spojnice 27"/>
          <p:cNvCxnSpPr/>
          <p:nvPr/>
        </p:nvCxnSpPr>
        <p:spPr>
          <a:xfrm flipV="1">
            <a:off x="3235206" y="3212976"/>
            <a:ext cx="4865186" cy="252028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ál 33"/>
          <p:cNvSpPr/>
          <p:nvPr/>
        </p:nvSpPr>
        <p:spPr>
          <a:xfrm>
            <a:off x="5796136" y="4232121"/>
            <a:ext cx="216024" cy="24099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TextovéPole 34"/>
          <p:cNvSpPr txBox="1"/>
          <p:nvPr/>
        </p:nvSpPr>
        <p:spPr>
          <a:xfrm>
            <a:off x="5638310" y="4581128"/>
            <a:ext cx="123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P=</a:t>
            </a:r>
            <a:r>
              <a:rPr lang="en-GB" dirty="0" smtClean="0"/>
              <a:t>[3,-1]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779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32240" y="476672"/>
            <a:ext cx="1892896" cy="50405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 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548680"/>
            <a:ext cx="8517632" cy="5616624"/>
          </a:xfrm>
        </p:spPr>
        <p:txBody>
          <a:bodyPr/>
          <a:lstStyle/>
          <a:p>
            <a:pPr marL="64008" indent="0" algn="ctr">
              <a:buNone/>
            </a:pPr>
            <a:r>
              <a:rPr lang="sk-SK" sz="2400" dirty="0">
                <a:solidFill>
                  <a:srgbClr val="FF0000"/>
                </a:solidFill>
              </a:rPr>
              <a:t>Ak si sústavu predstavíme ako dve priamky, môžu nastať tieto situácie</a:t>
            </a:r>
            <a:r>
              <a:rPr lang="sk-SK" sz="2400" dirty="0" smtClean="0"/>
              <a:t>:</a:t>
            </a:r>
            <a:r>
              <a:rPr lang="sk-SK" sz="2400" dirty="0"/>
              <a:t> </a:t>
            </a:r>
          </a:p>
          <a:p>
            <a:r>
              <a:rPr lang="sk-SK" sz="2800" dirty="0" smtClean="0"/>
              <a:t>ak </a:t>
            </a:r>
            <a:r>
              <a:rPr lang="sk-SK" sz="2800" dirty="0"/>
              <a:t>sú priamky rovnobežné, nemá sústava žiadne riešenie</a:t>
            </a:r>
          </a:p>
          <a:p>
            <a:r>
              <a:rPr lang="sk-SK" sz="2800" dirty="0" smtClean="0"/>
              <a:t>ak </a:t>
            </a:r>
            <a:r>
              <a:rPr lang="sk-SK" sz="2800" dirty="0"/>
              <a:t>sú priamky rôznobežné, má sústava jediné riešenie</a:t>
            </a:r>
          </a:p>
          <a:p>
            <a:r>
              <a:rPr lang="sk-SK" sz="2800" dirty="0" smtClean="0"/>
              <a:t>ak </a:t>
            </a:r>
            <a:r>
              <a:rPr lang="sk-SK" sz="2800" dirty="0"/>
              <a:t>priamky splývajú, má sústava nekonečne veľa riešení.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644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267494"/>
            <a:ext cx="8507288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sk-SK" sz="3200" dirty="0" smtClean="0"/>
              <a:t>Príklad č. 1</a:t>
            </a:r>
            <a:br>
              <a:rPr lang="sk-SK" sz="3200" dirty="0" smtClean="0"/>
            </a:br>
            <a:r>
              <a:rPr lang="sk-SK" sz="3200" dirty="0" smtClean="0">
                <a:solidFill>
                  <a:schemeClr val="tx1"/>
                </a:solidFill>
              </a:rPr>
              <a:t>Vyriešte sústavu rovníc s použitím sčítacej metódy:</a:t>
            </a:r>
            <a:endParaRPr lang="sk-SK" sz="3200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1772816"/>
            <a:ext cx="8352928" cy="4681992"/>
          </a:xfrm>
        </p:spPr>
        <p:txBody>
          <a:bodyPr/>
          <a:lstStyle/>
          <a:p>
            <a:pPr marL="64008" indent="0" algn="ctr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sz="3600" dirty="0" smtClean="0"/>
              <a:t>-5a </a:t>
            </a:r>
            <a:r>
              <a:rPr lang="pt-BR" sz="3600" dirty="0"/>
              <a:t>+ b  = 1</a:t>
            </a:r>
          </a:p>
          <a:p>
            <a:pPr marL="64008" indent="0" algn="ctr">
              <a:buNone/>
            </a:pPr>
            <a:r>
              <a:rPr lang="pt-BR" sz="3600" u="sng" dirty="0"/>
              <a:t>-2a + b = -2</a:t>
            </a:r>
            <a:endParaRPr lang="pt-BR" sz="3600" dirty="0"/>
          </a:p>
          <a:p>
            <a:pPr marL="64008" indent="0">
              <a:buNone/>
            </a:pPr>
            <a:r>
              <a:rPr lang="pt-BR" sz="3600" dirty="0"/>
              <a:t> </a:t>
            </a:r>
          </a:p>
          <a:p>
            <a:pPr marL="64008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4972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968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sk-SK" sz="3600" dirty="0" smtClean="0"/>
              <a:t>Riešenie:</a:t>
            </a:r>
            <a:endParaRPr lang="sk-SK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616624"/>
          </a:xfrm>
          <a:solidFill>
            <a:schemeClr val="accent2">
              <a:lumMod val="75000"/>
            </a:schemeClr>
          </a:solidFill>
        </p:spPr>
        <p:txBody>
          <a:bodyPr>
            <a:normAutofit fontScale="55000" lnSpcReduction="20000"/>
          </a:bodyPr>
          <a:lstStyle/>
          <a:p>
            <a:pPr marL="64008" indent="0">
              <a:buNone/>
            </a:pPr>
            <a:r>
              <a:rPr lang="pt-BR" sz="2500" dirty="0" smtClean="0">
                <a:solidFill>
                  <a:schemeClr val="bg1"/>
                </a:solidFill>
              </a:rPr>
              <a:t>-</a:t>
            </a:r>
            <a:r>
              <a:rPr lang="pt-BR" sz="4400" dirty="0">
                <a:solidFill>
                  <a:schemeClr val="bg1"/>
                </a:solidFill>
              </a:rPr>
              <a:t>5a + b  = </a:t>
            </a:r>
            <a:r>
              <a:rPr lang="pt-BR" sz="4400" dirty="0" smtClean="0">
                <a:solidFill>
                  <a:schemeClr val="bg1"/>
                </a:solidFill>
              </a:rPr>
              <a:t>1 </a:t>
            </a:r>
            <a:r>
              <a:rPr lang="pt-BR" sz="4400" dirty="0">
                <a:solidFill>
                  <a:schemeClr val="bg1"/>
                </a:solidFill>
              </a:rPr>
              <a:t>/ .(-2)</a:t>
            </a:r>
          </a:p>
          <a:p>
            <a:pPr marL="64008" indent="0">
              <a:buNone/>
            </a:pPr>
            <a:r>
              <a:rPr lang="pt-BR" sz="4400" u="sng" dirty="0" smtClean="0">
                <a:solidFill>
                  <a:schemeClr val="bg1"/>
                </a:solidFill>
              </a:rPr>
              <a:t>-</a:t>
            </a:r>
            <a:r>
              <a:rPr lang="pt-BR" sz="4400" u="sng" dirty="0">
                <a:solidFill>
                  <a:schemeClr val="bg1"/>
                </a:solidFill>
              </a:rPr>
              <a:t>2a + b = -</a:t>
            </a:r>
            <a:r>
              <a:rPr lang="pt-BR" sz="4400" u="sng" dirty="0" smtClean="0">
                <a:solidFill>
                  <a:schemeClr val="bg1"/>
                </a:solidFill>
              </a:rPr>
              <a:t>2 </a:t>
            </a:r>
            <a:r>
              <a:rPr lang="pt-BR" sz="4400" u="sng" dirty="0">
                <a:solidFill>
                  <a:schemeClr val="bg1"/>
                </a:solidFill>
              </a:rPr>
              <a:t>/ . 5</a:t>
            </a:r>
            <a:endParaRPr lang="pt-BR" sz="4400" dirty="0">
              <a:solidFill>
                <a:schemeClr val="bg1"/>
              </a:solidFill>
            </a:endParaRPr>
          </a:p>
          <a:p>
            <a:pPr marL="64008" indent="0">
              <a:buNone/>
            </a:pPr>
            <a:r>
              <a:rPr lang="pt-BR" sz="4400" dirty="0" smtClean="0">
                <a:solidFill>
                  <a:schemeClr val="bg1"/>
                </a:solidFill>
              </a:rPr>
              <a:t>10a </a:t>
            </a:r>
            <a:r>
              <a:rPr lang="pt-BR" sz="4400" dirty="0">
                <a:solidFill>
                  <a:schemeClr val="bg1"/>
                </a:solidFill>
              </a:rPr>
              <a:t>– 2b = -2</a:t>
            </a:r>
          </a:p>
          <a:p>
            <a:pPr marL="64008" indent="0">
              <a:buNone/>
            </a:pPr>
            <a:r>
              <a:rPr lang="pt-BR" sz="4400" u="sng" dirty="0">
                <a:solidFill>
                  <a:schemeClr val="bg1"/>
                </a:solidFill>
              </a:rPr>
              <a:t>-10a + 5b = -</a:t>
            </a:r>
            <a:r>
              <a:rPr lang="pt-BR" sz="4400" u="sng" dirty="0" smtClean="0">
                <a:solidFill>
                  <a:schemeClr val="bg1"/>
                </a:solidFill>
              </a:rPr>
              <a:t>10</a:t>
            </a:r>
            <a:endParaRPr lang="sk-SK" sz="4400" u="sng" dirty="0" smtClean="0">
              <a:solidFill>
                <a:schemeClr val="bg1"/>
              </a:solidFill>
            </a:endParaRPr>
          </a:p>
          <a:p>
            <a:pPr marL="64008" indent="0">
              <a:buNone/>
            </a:pPr>
            <a:endParaRPr lang="sk-SK" sz="4400" u="sng" dirty="0" smtClean="0">
              <a:solidFill>
                <a:schemeClr val="bg1"/>
              </a:solidFill>
            </a:endParaRPr>
          </a:p>
          <a:p>
            <a:pPr marL="64008" indent="0">
              <a:buNone/>
            </a:pPr>
            <a:r>
              <a:rPr lang="sk-SK" sz="3300" dirty="0">
                <a:solidFill>
                  <a:schemeClr val="bg1"/>
                </a:solidFill>
              </a:rPr>
              <a:t>Rovnice sčítame, čím získame rovnicu s jednou neznámou</a:t>
            </a:r>
            <a:r>
              <a:rPr lang="sk-SK" sz="2900" dirty="0" smtClean="0">
                <a:solidFill>
                  <a:schemeClr val="bg1"/>
                </a:solidFill>
              </a:rPr>
              <a:t>:</a:t>
            </a:r>
          </a:p>
          <a:p>
            <a:pPr marL="64008" indent="0">
              <a:buNone/>
            </a:pPr>
            <a:r>
              <a:rPr lang="sk-SK" sz="4400" u="sng" dirty="0">
                <a:solidFill>
                  <a:schemeClr val="bg1"/>
                </a:solidFill>
              </a:rPr>
              <a:t>3b = -</a:t>
            </a:r>
            <a:r>
              <a:rPr lang="sk-SK" sz="4400" u="sng" dirty="0" smtClean="0">
                <a:solidFill>
                  <a:schemeClr val="bg1"/>
                </a:solidFill>
              </a:rPr>
              <a:t>12 /:3</a:t>
            </a:r>
          </a:p>
          <a:p>
            <a:pPr marL="64008" indent="0">
              <a:buNone/>
            </a:pPr>
            <a:r>
              <a:rPr lang="sk-SK" sz="4400" u="sng" dirty="0" smtClean="0">
                <a:solidFill>
                  <a:schemeClr val="bg1"/>
                </a:solidFill>
              </a:rPr>
              <a:t>b = -4</a:t>
            </a:r>
          </a:p>
          <a:p>
            <a:pPr marL="64008" indent="0">
              <a:buNone/>
            </a:pPr>
            <a:endParaRPr lang="sk-SK" sz="4400" u="sng" dirty="0" smtClean="0">
              <a:solidFill>
                <a:schemeClr val="bg1"/>
              </a:solidFill>
            </a:endParaRPr>
          </a:p>
          <a:p>
            <a:pPr marL="64008" indent="0">
              <a:buNone/>
            </a:pPr>
            <a:r>
              <a:rPr lang="sk-SK" sz="2900" dirty="0">
                <a:solidFill>
                  <a:schemeClr val="bg1"/>
                </a:solidFill>
              </a:rPr>
              <a:t>Výsledok dosadíme do jednej (ľubovoľnej) z pôvodných rovníc a výpočtom získame druhú neznámu – v našom prípade</a:t>
            </a:r>
            <a:r>
              <a:rPr lang="sk-SK" sz="5100" dirty="0">
                <a:solidFill>
                  <a:schemeClr val="bg1"/>
                </a:solidFill>
              </a:rPr>
              <a:t> </a:t>
            </a:r>
            <a:r>
              <a:rPr lang="sk-SK" sz="2900" i="1" dirty="0">
                <a:solidFill>
                  <a:schemeClr val="bg1"/>
                </a:solidFill>
              </a:rPr>
              <a:t>a</a:t>
            </a:r>
            <a:r>
              <a:rPr lang="sk-SK" sz="5100" dirty="0" smtClean="0">
                <a:solidFill>
                  <a:schemeClr val="bg1"/>
                </a:solidFill>
              </a:rPr>
              <a:t>:</a:t>
            </a:r>
          </a:p>
          <a:p>
            <a:pPr marL="64008" indent="0">
              <a:buNone/>
            </a:pPr>
            <a:r>
              <a:rPr lang="pt-BR" sz="4400" dirty="0">
                <a:solidFill>
                  <a:schemeClr val="bg1"/>
                </a:solidFill>
              </a:rPr>
              <a:t>-5a + (-4) = 1</a:t>
            </a:r>
          </a:p>
          <a:p>
            <a:pPr marL="64008" indent="0">
              <a:buNone/>
            </a:pPr>
            <a:r>
              <a:rPr lang="pt-BR" sz="4400" dirty="0">
                <a:solidFill>
                  <a:schemeClr val="bg1"/>
                </a:solidFill>
              </a:rPr>
              <a:t>-5a = 5</a:t>
            </a:r>
          </a:p>
          <a:p>
            <a:pPr marL="64008" indent="0">
              <a:buNone/>
            </a:pPr>
            <a:r>
              <a:rPr lang="pt-BR" sz="4400" b="1" u="sng" dirty="0">
                <a:solidFill>
                  <a:schemeClr val="bg1"/>
                </a:solidFill>
              </a:rPr>
              <a:t>a = -1</a:t>
            </a:r>
            <a:endParaRPr lang="pt-BR" sz="4400" dirty="0">
              <a:solidFill>
                <a:schemeClr val="bg1"/>
              </a:solidFill>
            </a:endParaRPr>
          </a:p>
          <a:p>
            <a:pPr marL="64008" indent="0">
              <a:buNone/>
            </a:pPr>
            <a:endParaRPr lang="pt-BR" sz="2400" dirty="0"/>
          </a:p>
          <a:p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8025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267494"/>
            <a:ext cx="8507288" cy="1399032"/>
          </a:xfrm>
        </p:spPr>
        <p:txBody>
          <a:bodyPr>
            <a:normAutofit/>
          </a:bodyPr>
          <a:lstStyle/>
          <a:p>
            <a:pPr algn="ctr"/>
            <a:r>
              <a:rPr lang="sk-SK" sz="2800" dirty="0" smtClean="0"/>
              <a:t>Príklad č. 2</a:t>
            </a:r>
            <a:br>
              <a:rPr lang="sk-SK" sz="2800" dirty="0" smtClean="0"/>
            </a:br>
            <a:r>
              <a:rPr lang="sk-SK" sz="2800" dirty="0" smtClean="0">
                <a:solidFill>
                  <a:schemeClr val="tx1"/>
                </a:solidFill>
              </a:rPr>
              <a:t>Vyriešte sústavu rovníc s použitím </a:t>
            </a:r>
            <a:r>
              <a:rPr lang="sk-SK" sz="2800" dirty="0" err="1" smtClean="0">
                <a:solidFill>
                  <a:schemeClr val="tx1"/>
                </a:solidFill>
              </a:rPr>
              <a:t>dosadzovacej</a:t>
            </a:r>
            <a:r>
              <a:rPr lang="sk-SK" sz="2800" dirty="0" smtClean="0">
                <a:solidFill>
                  <a:schemeClr val="tx1"/>
                </a:solidFill>
              </a:rPr>
              <a:t> metódy</a:t>
            </a:r>
            <a:endParaRPr lang="sk-SK" sz="2800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700808"/>
            <a:ext cx="8435280" cy="4754000"/>
          </a:xfrm>
        </p:spPr>
        <p:txBody>
          <a:bodyPr/>
          <a:lstStyle/>
          <a:p>
            <a:pPr marL="64008" indent="0" algn="ctr">
              <a:buNone/>
            </a:pPr>
            <a:endParaRPr lang="sk-SK" dirty="0" smtClean="0"/>
          </a:p>
          <a:p>
            <a:pPr marL="64008" indent="0" algn="ctr">
              <a:buNone/>
            </a:pPr>
            <a:r>
              <a:rPr lang="es-ES" sz="3200" dirty="0" smtClean="0"/>
              <a:t>3y </a:t>
            </a:r>
            <a:r>
              <a:rPr lang="es-ES" sz="3200" dirty="0"/>
              <a:t>– 8x = 15</a:t>
            </a:r>
          </a:p>
          <a:p>
            <a:pPr marL="64008" indent="0" algn="ctr">
              <a:buNone/>
            </a:pPr>
            <a:r>
              <a:rPr lang="es-ES" sz="3200" u="sng" dirty="0"/>
              <a:t>7x – 2y = 0</a:t>
            </a:r>
            <a:endParaRPr lang="es-ES" sz="3200" dirty="0"/>
          </a:p>
          <a:p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47356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24408"/>
            <a:ext cx="8085584" cy="1316360"/>
          </a:xfrm>
        </p:spPr>
        <p:txBody>
          <a:bodyPr/>
          <a:lstStyle/>
          <a:p>
            <a:r>
              <a:rPr lang="sk-SK" dirty="0" smtClean="0"/>
              <a:t>Riešenie: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40768"/>
                <a:ext cx="8373616" cy="4968552"/>
              </a:xfrm>
            </p:spPr>
            <p:txBody>
              <a:bodyPr/>
              <a:lstStyle/>
              <a:p>
                <a:r>
                  <a:rPr lang="sk-SK" sz="2000" dirty="0"/>
                  <a:t>Z ľubovoľnej rovnice si vyjadríme jednu neznámu, ktorú dosadíme do druhej rovnice.</a:t>
                </a:r>
                <a:r>
                  <a:rPr lang="sk-SK" dirty="0"/>
                  <a:t> </a:t>
                </a:r>
                <a:endParaRPr lang="sk-SK" dirty="0" smtClean="0"/>
              </a:p>
              <a:p>
                <a:r>
                  <a:rPr lang="sk-SK" sz="1800" dirty="0" smtClean="0"/>
                  <a:t>napr.  y z druhej rovnice</a:t>
                </a:r>
              </a:p>
              <a:p>
                <a:pPr marL="64008" indent="0">
                  <a:buNone/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sz="2400" dirty="0"/>
                  <a:t> x      </a:t>
                </a:r>
              </a:p>
              <a:p>
                <a:endParaRPr lang="sk-SK" sz="1800" dirty="0" smtClean="0"/>
              </a:p>
              <a:p>
                <a:pPr marL="64008" indent="0">
                  <a:buNone/>
                </a:pPr>
                <a14:m>
                  <m:oMath xmlns:m="http://schemas.openxmlformats.org/officeDocument/2006/math">
                    <m:r>
                      <a:rPr lang="sk-SK" sz="2800" i="1">
                        <a:latin typeface="Cambria Math" panose="02040503050406030204" pitchFamily="18" charset="0"/>
                      </a:rPr>
                      <m:t>3. 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sz="2800" dirty="0"/>
                  <a:t> x - 8x =15    </a:t>
                </a:r>
                <a:endParaRPr lang="sk-SK" sz="2800" dirty="0" smtClean="0"/>
              </a:p>
              <a:p>
                <a:pPr marL="64008" indent="0">
                  <a:buNone/>
                </a:pPr>
                <a14:m>
                  <m:oMath xmlns:m="http://schemas.openxmlformats.org/officeDocument/2006/math">
                    <m:r>
                      <a:rPr lang="sk-SK" sz="2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sz="2800" dirty="0"/>
                  <a:t> x = 15 </a:t>
                </a:r>
                <a:r>
                  <a:rPr lang="sk-SK" sz="2800" dirty="0" smtClean="0"/>
                  <a:t>/ .2</a:t>
                </a:r>
              </a:p>
              <a:p>
                <a:pPr marL="64008" indent="0">
                  <a:buNone/>
                </a:pPr>
                <a:r>
                  <a:rPr lang="sk-SK" sz="2400" dirty="0" smtClean="0"/>
                  <a:t> </a:t>
                </a:r>
                <a:r>
                  <a:rPr lang="sk-SK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x=6</a:t>
                </a: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40768"/>
                <a:ext cx="8373616" cy="4968552"/>
              </a:xfrm>
              <a:blipFill rotWithShape="1">
                <a:blip r:embed="rId2"/>
                <a:stretch>
                  <a:fillRect t="-61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Šipka doprava 3"/>
          <p:cNvSpPr/>
          <p:nvPr/>
        </p:nvSpPr>
        <p:spPr>
          <a:xfrm>
            <a:off x="1691680" y="2809384"/>
            <a:ext cx="24482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extovéPole 4"/>
          <p:cNvSpPr txBox="1"/>
          <p:nvPr/>
        </p:nvSpPr>
        <p:spPr>
          <a:xfrm>
            <a:off x="4572000" y="256490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Dosadíme do 1. rovnice</a:t>
            </a:r>
          </a:p>
        </p:txBody>
      </p:sp>
      <p:sp>
        <p:nvSpPr>
          <p:cNvPr id="6" name="Šipka doprava 5"/>
          <p:cNvSpPr/>
          <p:nvPr/>
        </p:nvSpPr>
        <p:spPr>
          <a:xfrm>
            <a:off x="1187624" y="5013176"/>
            <a:ext cx="29523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4427984" y="4936522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08" indent="0">
              <a:buNone/>
            </a:pPr>
            <a:r>
              <a:rPr lang="sk-SK" dirty="0"/>
              <a:t>Dosadíme do 2. rovnice</a:t>
            </a:r>
            <a:r>
              <a:rPr lang="sk-SK" dirty="0" smtClean="0"/>
              <a:t>:</a:t>
            </a:r>
          </a:p>
          <a:p>
            <a:pPr marL="64008" indent="0">
              <a:buNone/>
            </a:pPr>
            <a:r>
              <a:rPr lang="sk-SK" dirty="0" smtClean="0"/>
              <a:t>7.6-2y=0</a:t>
            </a:r>
          </a:p>
          <a:p>
            <a:pPr marL="64008" indent="0">
              <a:buNone/>
            </a:pPr>
            <a:r>
              <a:rPr lang="sk-SK" dirty="0" smtClean="0"/>
              <a:t>-2y = -42</a:t>
            </a:r>
            <a:r>
              <a:rPr lang="sk-SK" dirty="0"/>
              <a:t> </a:t>
            </a:r>
            <a:r>
              <a:rPr lang="sk-SK" dirty="0" smtClean="0"/>
              <a:t>/:(-2)</a:t>
            </a:r>
          </a:p>
          <a:p>
            <a:pPr marL="64008" indent="0">
              <a:buNone/>
            </a:pPr>
            <a:r>
              <a:rPr lang="sk-SK" dirty="0" smtClean="0"/>
              <a:t>y = 21</a:t>
            </a:r>
          </a:p>
          <a:p>
            <a:pPr marL="64008" indent="0"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0330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r>
              <a:rPr lang="sk-SK" dirty="0" smtClean="0"/>
              <a:t>Príklad č.3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1340768"/>
            <a:ext cx="8373616" cy="5256584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sk-SK" sz="2400" dirty="0" smtClean="0"/>
              <a:t>Vyriešte sústavu rovníc s použitím grafickej metódy</a:t>
            </a:r>
          </a:p>
          <a:p>
            <a:pPr marL="64008" indent="0" algn="ctr">
              <a:buNone/>
            </a:pPr>
            <a:endParaRPr lang="sk-SK" sz="2400" dirty="0" smtClean="0"/>
          </a:p>
          <a:p>
            <a:pPr marL="64008" indent="0" algn="ctr">
              <a:buNone/>
            </a:pPr>
            <a:r>
              <a:rPr lang="es-ES" sz="2400" dirty="0" smtClean="0"/>
              <a:t>x </a:t>
            </a:r>
            <a:r>
              <a:rPr lang="es-ES" sz="2400" dirty="0"/>
              <a:t>+ y = </a:t>
            </a:r>
            <a:r>
              <a:rPr lang="es-ES" sz="2400" dirty="0" smtClean="0"/>
              <a:t>4</a:t>
            </a:r>
            <a:endParaRPr lang="sk-SK" sz="2400" dirty="0" smtClean="0"/>
          </a:p>
          <a:p>
            <a:pPr marL="64008" indent="0" algn="ctr">
              <a:buNone/>
            </a:pPr>
            <a:r>
              <a:rPr lang="es-ES" sz="2400" dirty="0" smtClean="0"/>
              <a:t>2x </a:t>
            </a:r>
            <a:r>
              <a:rPr lang="es-ES" sz="2400" dirty="0"/>
              <a:t>− y = </a:t>
            </a:r>
            <a:r>
              <a:rPr lang="es-ES" sz="2400" dirty="0" smtClean="0"/>
              <a:t>5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99152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5282"/>
          </a:xfrm>
        </p:spPr>
        <p:txBody>
          <a:bodyPr>
            <a:normAutofit/>
          </a:bodyPr>
          <a:lstStyle/>
          <a:p>
            <a:r>
              <a:rPr lang="sk-SK" sz="4400" b="1" dirty="0" smtClean="0"/>
              <a:t>Obsah</a:t>
            </a:r>
            <a:endParaRPr lang="sk-SK" sz="44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sk-SK" sz="3200" dirty="0" smtClean="0"/>
          </a:p>
          <a:p>
            <a:r>
              <a:rPr lang="sk-SK" sz="3200" dirty="0" smtClean="0"/>
              <a:t>Definícia, zápis</a:t>
            </a:r>
          </a:p>
          <a:p>
            <a:r>
              <a:rPr lang="sk-SK" sz="3200" dirty="0" smtClean="0"/>
              <a:t>Úpravy</a:t>
            </a:r>
          </a:p>
          <a:p>
            <a:r>
              <a:rPr lang="sk-SK" sz="3200" dirty="0" smtClean="0"/>
              <a:t>Metódy riešenia</a:t>
            </a:r>
          </a:p>
          <a:p>
            <a:r>
              <a:rPr lang="en-GB" sz="3200" dirty="0" err="1" smtClean="0"/>
              <a:t>Pr</a:t>
            </a:r>
            <a:r>
              <a:rPr lang="sk-SK" sz="3200" dirty="0" err="1" smtClean="0"/>
              <a:t>íklady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50324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00126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Riešenie: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1124744"/>
            <a:ext cx="8363272" cy="5330064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sk-SK" sz="2000" dirty="0" smtClean="0"/>
              <a:t>Prepíšeme si prvú rovnicu do tvaru lineárnej funkcie: </a:t>
            </a:r>
          </a:p>
          <a:p>
            <a:pPr marL="64008" indent="0">
              <a:buNone/>
            </a:pPr>
            <a:r>
              <a:rPr lang="sk-SK" sz="2400" dirty="0"/>
              <a:t>y = </a:t>
            </a:r>
            <a:r>
              <a:rPr lang="sk-SK" sz="2400" dirty="0" smtClean="0"/>
              <a:t>−</a:t>
            </a:r>
            <a:r>
              <a:rPr lang="sk-SK" sz="2400" dirty="0"/>
              <a:t>x + </a:t>
            </a:r>
            <a:r>
              <a:rPr lang="sk-SK" sz="2400" dirty="0" smtClean="0"/>
              <a:t>4</a:t>
            </a:r>
          </a:p>
          <a:p>
            <a:pPr marL="64008" indent="0">
              <a:buNone/>
            </a:pPr>
            <a:endParaRPr lang="sk-SK" sz="2400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68726"/>
              </p:ext>
            </p:extLst>
          </p:nvPr>
        </p:nvGraphicFramePr>
        <p:xfrm>
          <a:off x="395536" y="2276872"/>
          <a:ext cx="2304255" cy="936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8085"/>
                <a:gridCol w="768085"/>
                <a:gridCol w="768085"/>
              </a:tblGrid>
              <a:tr h="4572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x</a:t>
                      </a:r>
                      <a:endParaRPr lang="sk-S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0</a:t>
                      </a:r>
                      <a:endParaRPr lang="sk-S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4</a:t>
                      </a:r>
                      <a:endParaRPr lang="sk-S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8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y</a:t>
                      </a:r>
                      <a:endParaRPr lang="sk-S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22380" y="40214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21100" y="2348880"/>
            <a:ext cx="358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Taktiež </a:t>
            </a:r>
            <a:r>
              <a:rPr lang="sk-SK" dirty="0"/>
              <a:t>si upravíme druhú rovnicu: y = 2x − </a:t>
            </a:r>
            <a:r>
              <a:rPr lang="sk-SK" dirty="0" smtClean="0"/>
              <a:t>5    </a:t>
            </a:r>
          </a:p>
        </p:txBody>
      </p:sp>
      <p:sp>
        <p:nvSpPr>
          <p:cNvPr id="7" name="Šipka doprava 6"/>
          <p:cNvSpPr/>
          <p:nvPr/>
        </p:nvSpPr>
        <p:spPr>
          <a:xfrm rot="5400000">
            <a:off x="5045398" y="3492237"/>
            <a:ext cx="1210077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42684"/>
              </p:ext>
            </p:extLst>
          </p:nvPr>
        </p:nvGraphicFramePr>
        <p:xfrm>
          <a:off x="4570317" y="4304984"/>
          <a:ext cx="2376264" cy="936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</a:tblGrid>
              <a:tr h="4438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x</a:t>
                      </a:r>
                      <a:endParaRPr lang="sk-S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0</a:t>
                      </a:r>
                      <a:endParaRPr lang="sk-S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2,5</a:t>
                      </a:r>
                      <a:endParaRPr lang="sk-S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92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y</a:t>
                      </a:r>
                      <a:endParaRPr lang="sk-S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21100" y="3976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r>
              <a:rPr lang="sk-SK" dirty="0" smtClean="0"/>
              <a:t>Graf:</a:t>
            </a:r>
            <a:endParaRPr lang="sk-SK" dirty="0"/>
          </a:p>
        </p:txBody>
      </p:sp>
      <p:cxnSp>
        <p:nvCxnSpPr>
          <p:cNvPr id="7" name="Přímá spojnice se šipkou 6"/>
          <p:cNvCxnSpPr/>
          <p:nvPr/>
        </p:nvCxnSpPr>
        <p:spPr>
          <a:xfrm>
            <a:off x="1547664" y="3861048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/>
          <p:cNvCxnSpPr/>
          <p:nvPr/>
        </p:nvCxnSpPr>
        <p:spPr>
          <a:xfrm flipV="1">
            <a:off x="4139952" y="908720"/>
            <a:ext cx="0" cy="5760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ál 10"/>
          <p:cNvSpPr/>
          <p:nvPr/>
        </p:nvSpPr>
        <p:spPr>
          <a:xfrm>
            <a:off x="4067944" y="17574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6300192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Přímá spojnice 13"/>
          <p:cNvCxnSpPr/>
          <p:nvPr/>
        </p:nvCxnSpPr>
        <p:spPr>
          <a:xfrm>
            <a:off x="3707904" y="1484784"/>
            <a:ext cx="3528392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ál 16"/>
          <p:cNvSpPr/>
          <p:nvPr/>
        </p:nvSpPr>
        <p:spPr>
          <a:xfrm>
            <a:off x="4067944" y="6021288"/>
            <a:ext cx="144016" cy="1440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5148064" y="3789040"/>
            <a:ext cx="144016" cy="1440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5" name="Přímá spojnice 24"/>
          <p:cNvCxnSpPr/>
          <p:nvPr/>
        </p:nvCxnSpPr>
        <p:spPr>
          <a:xfrm flipV="1">
            <a:off x="3779912" y="1757472"/>
            <a:ext cx="2520280" cy="505590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/>
          <p:cNvSpPr txBox="1"/>
          <p:nvPr/>
        </p:nvSpPr>
        <p:spPr>
          <a:xfrm>
            <a:off x="7092280" y="39160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x</a:t>
            </a:r>
            <a:endParaRPr lang="sk-SK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4234944" y="6114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y</a:t>
            </a:r>
            <a:endParaRPr lang="sk-SK" dirty="0"/>
          </a:p>
        </p:txBody>
      </p:sp>
      <p:sp>
        <p:nvSpPr>
          <p:cNvPr id="30" name="TextovéPole 29"/>
          <p:cNvSpPr txBox="1"/>
          <p:nvPr/>
        </p:nvSpPr>
        <p:spPr>
          <a:xfrm>
            <a:off x="3743908" y="16448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4</a:t>
            </a:r>
            <a:endParaRPr lang="sk-SK" dirty="0"/>
          </a:p>
        </p:txBody>
      </p:sp>
      <p:sp>
        <p:nvSpPr>
          <p:cNvPr id="31" name="TextovéPole 30"/>
          <p:cNvSpPr txBox="1"/>
          <p:nvPr/>
        </p:nvSpPr>
        <p:spPr>
          <a:xfrm>
            <a:off x="6228184" y="39751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4</a:t>
            </a:r>
            <a:endParaRPr lang="sk-SK" dirty="0"/>
          </a:p>
        </p:txBody>
      </p:sp>
      <p:sp>
        <p:nvSpPr>
          <p:cNvPr id="32" name="TextovéPole 31"/>
          <p:cNvSpPr txBox="1"/>
          <p:nvPr/>
        </p:nvSpPr>
        <p:spPr>
          <a:xfrm>
            <a:off x="5004048" y="39875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2,5</a:t>
            </a:r>
            <a:endParaRPr lang="sk-SK" dirty="0"/>
          </a:p>
        </p:txBody>
      </p:sp>
      <p:sp>
        <p:nvSpPr>
          <p:cNvPr id="33" name="TextovéPole 32"/>
          <p:cNvSpPr txBox="1"/>
          <p:nvPr/>
        </p:nvSpPr>
        <p:spPr>
          <a:xfrm>
            <a:off x="4332184" y="59086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-5</a:t>
            </a:r>
            <a:endParaRPr lang="sk-SK" dirty="0"/>
          </a:p>
        </p:txBody>
      </p:sp>
      <p:sp>
        <p:nvSpPr>
          <p:cNvPr id="34" name="Ovál 33"/>
          <p:cNvSpPr/>
          <p:nvPr/>
        </p:nvSpPr>
        <p:spPr>
          <a:xfrm>
            <a:off x="5531584" y="3069640"/>
            <a:ext cx="144016" cy="1440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TextovéPole 34"/>
          <p:cNvSpPr txBox="1"/>
          <p:nvPr/>
        </p:nvSpPr>
        <p:spPr>
          <a:xfrm>
            <a:off x="5760132" y="28145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</a:t>
            </a:r>
            <a:r>
              <a:rPr lang="en-GB" dirty="0" smtClean="0"/>
              <a:t>[3,1]</a:t>
            </a:r>
            <a:endParaRPr lang="sk-SK" dirty="0"/>
          </a:p>
        </p:txBody>
      </p:sp>
      <p:sp>
        <p:nvSpPr>
          <p:cNvPr id="36" name="TextovéPole 35"/>
          <p:cNvSpPr txBox="1"/>
          <p:nvPr/>
        </p:nvSpPr>
        <p:spPr>
          <a:xfrm>
            <a:off x="4110936" y="295698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-----------------</a:t>
            </a:r>
            <a:endParaRPr lang="sk-SK" dirty="0"/>
          </a:p>
        </p:txBody>
      </p:sp>
      <p:sp>
        <p:nvSpPr>
          <p:cNvPr id="37" name="TextovéPole 36"/>
          <p:cNvSpPr txBox="1"/>
          <p:nvPr/>
        </p:nvSpPr>
        <p:spPr>
          <a:xfrm rot="5400000">
            <a:off x="4919516" y="3638032"/>
            <a:ext cx="1368152" cy="37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---------</a:t>
            </a:r>
            <a:endParaRPr lang="sk-SK" dirty="0"/>
          </a:p>
        </p:txBody>
      </p:sp>
      <p:sp>
        <p:nvSpPr>
          <p:cNvPr id="38" name="TextovéPole 37"/>
          <p:cNvSpPr txBox="1"/>
          <p:nvPr/>
        </p:nvSpPr>
        <p:spPr>
          <a:xfrm>
            <a:off x="5472100" y="39875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96174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72000"/>
          </a:xfrm>
        </p:spPr>
        <p:txBody>
          <a:bodyPr anchor="ctr">
            <a:normAutofit/>
          </a:bodyPr>
          <a:lstStyle/>
          <a:p>
            <a:pPr marL="64008" indent="0" algn="ctr">
              <a:buNone/>
            </a:pPr>
            <a:r>
              <a:rPr lang="sk-SK" sz="4800" dirty="0" smtClean="0"/>
              <a:t>Ďakujem za pozornosť </a:t>
            </a:r>
            <a:r>
              <a:rPr lang="sk-SK" sz="4800" dirty="0" smtClean="0">
                <a:sym typeface="Wingdings" pitchFamily="2" charset="2"/>
              </a:rPr>
              <a:t>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35323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956697" cy="857250"/>
          </a:xfrm>
        </p:spPr>
        <p:txBody>
          <a:bodyPr>
            <a:normAutofit/>
          </a:bodyPr>
          <a:lstStyle/>
          <a:p>
            <a:r>
              <a:rPr lang="sk-SK" sz="4000" b="1" dirty="0" smtClean="0"/>
              <a:t>Definícia, zápis:</a:t>
            </a:r>
            <a:endParaRPr lang="sk-SK" sz="4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1412776"/>
            <a:ext cx="8373616" cy="4968552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sk-SK" sz="3200" dirty="0" smtClean="0"/>
              <a:t>- Riešiť sústavu rovníc s 2 a viac neznámymi znamená hľadať usporiadanú enticu</a:t>
            </a:r>
            <a:r>
              <a:rPr lang="sk-SK" sz="2000" dirty="0" smtClean="0"/>
              <a:t>.</a:t>
            </a:r>
          </a:p>
          <a:p>
            <a:pPr marL="64008" indent="0">
              <a:buNone/>
            </a:pPr>
            <a:endParaRPr lang="sk-SK" sz="2000" dirty="0" smtClean="0"/>
          </a:p>
          <a:p>
            <a:pPr marL="64008" indent="0">
              <a:buNone/>
            </a:pPr>
            <a:r>
              <a:rPr lang="sk-SK" sz="2800" dirty="0" smtClean="0"/>
              <a:t>Usporiadaná dvojica </a:t>
            </a:r>
            <a:r>
              <a:rPr lang="en-GB" sz="2800" dirty="0" smtClean="0"/>
              <a:t>[</a:t>
            </a:r>
            <a:r>
              <a:rPr lang="sk-SK" sz="2800" dirty="0" smtClean="0"/>
              <a:t>x, y</a:t>
            </a:r>
            <a:r>
              <a:rPr lang="en-GB" sz="2800" dirty="0" smtClean="0"/>
              <a:t>]</a:t>
            </a:r>
            <a:r>
              <a:rPr lang="sk-SK" sz="2800" dirty="0" smtClean="0"/>
              <a:t>:</a:t>
            </a:r>
          </a:p>
          <a:p>
            <a:pPr marL="64008" indent="0">
              <a:buNone/>
            </a:pPr>
            <a:r>
              <a:rPr lang="en-GB" sz="2400" dirty="0" smtClean="0"/>
              <a:t>[2,3]</a:t>
            </a:r>
            <a:r>
              <a:rPr lang="sk-SK" sz="2400" dirty="0"/>
              <a:t> </a:t>
            </a:r>
            <a:r>
              <a:rPr lang="sk-SK" sz="2400" dirty="0" smtClean="0"/>
              <a:t>≠</a:t>
            </a:r>
            <a:r>
              <a:rPr lang="en-GB" sz="2400" dirty="0" smtClean="0"/>
              <a:t>[3,2]</a:t>
            </a:r>
            <a:endParaRPr lang="sk-SK" sz="2400" dirty="0" smtClean="0"/>
          </a:p>
          <a:p>
            <a:pPr marL="64008" indent="0">
              <a:buNone/>
            </a:pPr>
            <a:endParaRPr lang="sk-SK" sz="1800" dirty="0" smtClean="0"/>
          </a:p>
          <a:p>
            <a:pPr marL="64008" indent="0">
              <a:buNone/>
            </a:pPr>
            <a:r>
              <a:rPr lang="sk-SK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Zápis </a:t>
            </a:r>
            <a:r>
              <a:rPr lang="sk-SK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riešenia sústavy rovníc</a:t>
            </a:r>
            <a:r>
              <a:rPr lang="sk-SK" sz="1800" dirty="0" smtClean="0"/>
              <a:t>:</a:t>
            </a:r>
          </a:p>
          <a:p>
            <a:pPr marL="64008" indent="0">
              <a:buNone/>
            </a:pPr>
            <a:r>
              <a:rPr lang="sk-SK" sz="3200" dirty="0" smtClean="0"/>
              <a:t>K= </a:t>
            </a:r>
            <a:r>
              <a:rPr lang="en-GB" sz="3200" dirty="0" smtClean="0"/>
              <a:t>{[2,3]}</a:t>
            </a:r>
            <a:r>
              <a:rPr lang="sk-SK" sz="3200" dirty="0" smtClean="0"/>
              <a:t>   </a:t>
            </a:r>
            <a:endParaRPr lang="sk-SK" sz="3200" dirty="0"/>
          </a:p>
        </p:txBody>
      </p:sp>
      <p:sp>
        <p:nvSpPr>
          <p:cNvPr id="4" name="Šipka doprava 3"/>
          <p:cNvSpPr/>
          <p:nvPr/>
        </p:nvSpPr>
        <p:spPr>
          <a:xfrm>
            <a:off x="2195736" y="3650127"/>
            <a:ext cx="242279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extovéPole 4"/>
          <p:cNvSpPr txBox="1"/>
          <p:nvPr/>
        </p:nvSpPr>
        <p:spPr>
          <a:xfrm>
            <a:off x="4788024" y="3527306"/>
            <a:ext cx="422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Na poradí prvkov záleží !!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1104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0534" y="332656"/>
            <a:ext cx="8229600" cy="857250"/>
          </a:xfrm>
        </p:spPr>
        <p:txBody>
          <a:bodyPr anchor="ctr">
            <a:normAutofit fontScale="90000"/>
          </a:bodyPr>
          <a:lstStyle/>
          <a:p>
            <a:r>
              <a:rPr lang="sk-SK" sz="2800" dirty="0" smtClean="0"/>
              <a:t>Pri riešení sústav využívame EKVIVALENTNÉ a DÔSLEDKOVÉ </a:t>
            </a:r>
            <a:r>
              <a:rPr lang="sk-SK" sz="2800" dirty="0" smtClean="0"/>
              <a:t>úpravy</a:t>
            </a:r>
            <a:r>
              <a:rPr lang="sk-SK" sz="2000" dirty="0" smtClean="0"/>
              <a:t>.</a:t>
            </a:r>
            <a:br>
              <a:rPr lang="sk-SK" sz="2000" dirty="0" smtClean="0"/>
            </a:br>
            <a:endParaRPr lang="sk-SK" sz="2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16624"/>
          </a:xfrm>
        </p:spPr>
        <p:txBody>
          <a:bodyPr>
            <a:normAutofit fontScale="77500" lnSpcReduction="20000"/>
          </a:bodyPr>
          <a:lstStyle/>
          <a:p>
            <a:pPr marL="64008" indent="0">
              <a:buNone/>
            </a:pPr>
            <a:endParaRPr lang="sk-SK" sz="2000" dirty="0" smtClean="0"/>
          </a:p>
          <a:p>
            <a:pPr marL="64008" indent="0">
              <a:buNone/>
            </a:pPr>
            <a:r>
              <a:rPr lang="sk-SK" sz="3000" u="sng" dirty="0" smtClean="0"/>
              <a:t>Ekvivalentná úprava:</a:t>
            </a:r>
          </a:p>
          <a:p>
            <a:pPr marL="64008" indent="0">
              <a:buNone/>
            </a:pPr>
            <a:endParaRPr lang="sk-SK" sz="2000" u="sng" dirty="0" smtClean="0"/>
          </a:p>
          <a:p>
            <a:r>
              <a:rPr lang="sk-SK" sz="2600" dirty="0"/>
              <a:t>výmena ľavej a pravej strany rovnice</a:t>
            </a:r>
          </a:p>
          <a:p>
            <a:r>
              <a:rPr lang="sk-SK" sz="2300" dirty="0"/>
              <a:t>pričítanie toho istého čísla alebo mnohočlena k obidvom stranám rovnice</a:t>
            </a:r>
          </a:p>
          <a:p>
            <a:r>
              <a:rPr lang="sk-SK" sz="2300" dirty="0"/>
              <a:t>odčítanie toho istého čísla alebo mnohočlena od obidvoch strán rovnice</a:t>
            </a:r>
          </a:p>
          <a:p>
            <a:r>
              <a:rPr lang="sk-SK" sz="2300" dirty="0"/>
              <a:t>vynásobenie oboch strán rovnice tým istým nenulovým číslom</a:t>
            </a:r>
          </a:p>
          <a:p>
            <a:r>
              <a:rPr lang="sk-SK" sz="2300" dirty="0"/>
              <a:t>vydelenie oboch strán rovnice tým istým nenulovým číslom</a:t>
            </a:r>
          </a:p>
          <a:p>
            <a:pPr marL="64008" indent="0">
              <a:buNone/>
            </a:pPr>
            <a:endParaRPr lang="sk-SK" sz="1800" dirty="0" smtClean="0"/>
          </a:p>
          <a:p>
            <a:pPr marL="64008" indent="0">
              <a:buNone/>
            </a:pPr>
            <a:r>
              <a:rPr lang="pt-BR" sz="2600" dirty="0" smtClean="0"/>
              <a:t>Príklad</a:t>
            </a:r>
            <a:r>
              <a:rPr lang="pt-BR" sz="2600" dirty="0"/>
              <a:t>:</a:t>
            </a:r>
          </a:p>
          <a:p>
            <a:pPr marL="64008" indent="0">
              <a:buNone/>
            </a:pPr>
            <a:r>
              <a:rPr lang="pt-BR" sz="1800" dirty="0"/>
              <a:t/>
            </a:r>
            <a:br>
              <a:rPr lang="pt-BR" sz="1800" dirty="0"/>
            </a:br>
            <a:r>
              <a:rPr lang="pt-BR" sz="3100" dirty="0" smtClean="0"/>
              <a:t>15a </a:t>
            </a:r>
            <a:r>
              <a:rPr lang="pt-BR" sz="3100" dirty="0"/>
              <a:t>+ 12 = 6a - 15 </a:t>
            </a:r>
            <a:r>
              <a:rPr lang="pt-BR" sz="3100" dirty="0" smtClean="0"/>
              <a:t>/</a:t>
            </a:r>
            <a:r>
              <a:rPr lang="sk-SK" sz="3100" dirty="0" smtClean="0"/>
              <a:t> </a:t>
            </a:r>
            <a:r>
              <a:rPr lang="pt-BR" sz="3100" dirty="0" smtClean="0"/>
              <a:t>-6</a:t>
            </a:r>
            <a:r>
              <a:rPr lang="sk-SK" sz="3100" dirty="0" smtClean="0"/>
              <a:t>a</a:t>
            </a:r>
          </a:p>
          <a:p>
            <a:pPr marL="64008" indent="0">
              <a:buNone/>
            </a:pPr>
            <a:r>
              <a:rPr lang="pt-BR" sz="3100" dirty="0" smtClean="0"/>
              <a:t>15a </a:t>
            </a:r>
            <a:r>
              <a:rPr lang="pt-BR" sz="3100" dirty="0"/>
              <a:t>- 6a + 12 = -15 </a:t>
            </a:r>
            <a:r>
              <a:rPr lang="pt-BR" sz="3100" dirty="0" smtClean="0"/>
              <a:t>/</a:t>
            </a:r>
            <a:r>
              <a:rPr lang="sk-SK" sz="3100" dirty="0" smtClean="0"/>
              <a:t> </a:t>
            </a:r>
            <a:r>
              <a:rPr lang="pt-BR" sz="3100" dirty="0" smtClean="0"/>
              <a:t>-12</a:t>
            </a:r>
            <a:r>
              <a:rPr lang="sk-SK" sz="3100" dirty="0" smtClean="0"/>
              <a:t> </a:t>
            </a:r>
            <a:r>
              <a:rPr lang="sk-SK" sz="3100" dirty="0" smtClean="0"/>
              <a:t>                                     </a:t>
            </a:r>
            <a:r>
              <a:rPr lang="pt-BR" sz="3100" dirty="0"/>
              <a:t/>
            </a:r>
            <a:br>
              <a:rPr lang="pt-BR" sz="3100" dirty="0"/>
            </a:br>
            <a:r>
              <a:rPr lang="pt-BR" sz="3100" dirty="0"/>
              <a:t>9a = -15 - 12</a:t>
            </a:r>
            <a:br>
              <a:rPr lang="pt-BR" sz="3100" dirty="0"/>
            </a:br>
            <a:r>
              <a:rPr lang="pt-BR" sz="3100" dirty="0"/>
              <a:t>9a = -</a:t>
            </a:r>
            <a:r>
              <a:rPr lang="pt-BR" sz="3100" dirty="0" smtClean="0"/>
              <a:t>27</a:t>
            </a:r>
            <a:r>
              <a:rPr lang="sk-SK" sz="3100" dirty="0" smtClean="0"/>
              <a:t>/:9</a:t>
            </a:r>
            <a:r>
              <a:rPr lang="pt-BR" sz="3100" dirty="0"/>
              <a:t/>
            </a:r>
            <a:br>
              <a:rPr lang="pt-BR" sz="3100" dirty="0"/>
            </a:br>
            <a:r>
              <a:rPr lang="pt-BR" sz="3100" dirty="0">
                <a:solidFill>
                  <a:srgbClr val="FF0000"/>
                </a:solidFill>
              </a:rPr>
              <a:t>a = -3</a:t>
            </a:r>
          </a:p>
          <a:p>
            <a:pPr marL="64008" indent="0">
              <a:buNone/>
            </a:pPr>
            <a:endParaRPr lang="sk-SK" sz="1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4644008" y="4005064"/>
            <a:ext cx="3672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Skúška</a:t>
            </a:r>
            <a:r>
              <a:rPr lang="sk-SK" sz="2000" dirty="0" smtClean="0"/>
              <a:t>:</a:t>
            </a:r>
          </a:p>
          <a:p>
            <a:endParaRPr lang="sk-SK" sz="2000" dirty="0"/>
          </a:p>
          <a:p>
            <a:r>
              <a:rPr lang="sk-SK" sz="2000" dirty="0"/>
              <a:t>Ľ = 15 . (-3) + 12 = -45 + 12 = -33</a:t>
            </a:r>
            <a:br>
              <a:rPr lang="sk-SK" sz="2000" dirty="0"/>
            </a:br>
            <a:r>
              <a:rPr lang="sk-SK" sz="2000" dirty="0"/>
              <a:t>P = 6 . (-3) - 15 = -18 - 15 = -33</a:t>
            </a:r>
            <a:br>
              <a:rPr lang="sk-SK" sz="2000" dirty="0"/>
            </a:br>
            <a:r>
              <a:rPr lang="sk-SK" sz="2000" dirty="0"/>
              <a:t>Ľ = </a:t>
            </a:r>
            <a:r>
              <a:rPr lang="sk-SK" sz="2000" dirty="0" smtClean="0"/>
              <a:t>P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37363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1763688" y="40466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u="sng" dirty="0" smtClean="0">
                <a:solidFill>
                  <a:srgbClr val="FF0000"/>
                </a:solidFill>
              </a:rPr>
              <a:t>Dôsledková úprava:</a:t>
            </a:r>
            <a:endParaRPr lang="sk-SK" sz="2800" b="1" u="sng" dirty="0">
              <a:solidFill>
                <a:srgbClr val="FF0000"/>
              </a:solidFill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11560" y="1772816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Je vynásobenie </a:t>
            </a:r>
            <a:r>
              <a:rPr lang="sk-SK" sz="2800" dirty="0"/>
              <a:t>oboch strán rovnice tým istým výrazom, umocnenie alebo odmocnenie oboch strán rovnice a podobne. </a:t>
            </a:r>
          </a:p>
        </p:txBody>
      </p:sp>
    </p:spTree>
    <p:extLst>
      <p:ext uri="{BB962C8B-B14F-4D97-AF65-F5344CB8AC3E}">
        <p14:creationId xmlns:p14="http://schemas.microsoft.com/office/powerpoint/2010/main" val="113476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21" y="404664"/>
            <a:ext cx="6347713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i="1" dirty="0" smtClean="0"/>
              <a:t/>
            </a:r>
            <a:br>
              <a:rPr lang="sk-SK" b="1" i="1" dirty="0" smtClean="0"/>
            </a:br>
            <a:r>
              <a:rPr lang="sk-SK" sz="4900" b="1" i="1" dirty="0" smtClean="0"/>
              <a:t>Metódy riešenia</a:t>
            </a:r>
            <a:r>
              <a:rPr lang="sk-SK" b="1" i="1" dirty="0" smtClean="0"/>
              <a:t/>
            </a:r>
            <a:br>
              <a:rPr lang="sk-SK" b="1" i="1" dirty="0" smtClean="0"/>
            </a:br>
            <a:endParaRPr lang="sk-SK" b="1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err="1" smtClean="0"/>
              <a:t>Dosadzovacia</a:t>
            </a:r>
            <a:r>
              <a:rPr lang="sk-SK" sz="3200" dirty="0" smtClean="0"/>
              <a:t> (substitučná)</a:t>
            </a:r>
          </a:p>
          <a:p>
            <a:r>
              <a:rPr lang="sk-SK" sz="3200" dirty="0" smtClean="0"/>
              <a:t>Sčítacia (adičná)</a:t>
            </a:r>
          </a:p>
          <a:p>
            <a:r>
              <a:rPr lang="sk-SK" sz="3200" dirty="0" smtClean="0"/>
              <a:t>Porovnávacia (komparačná)</a:t>
            </a:r>
          </a:p>
          <a:p>
            <a:r>
              <a:rPr lang="sk-SK" sz="3200" dirty="0" smtClean="0"/>
              <a:t>Grafická</a:t>
            </a:r>
          </a:p>
          <a:p>
            <a:r>
              <a:rPr lang="sk-SK" sz="3200" dirty="0" smtClean="0"/>
              <a:t>Determinanty</a:t>
            </a:r>
          </a:p>
          <a:p>
            <a:r>
              <a:rPr lang="sk-SK" sz="3200" dirty="0" smtClean="0"/>
              <a:t>Maticový zápis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73500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6347713" cy="1320800"/>
          </a:xfrm>
        </p:spPr>
        <p:txBody>
          <a:bodyPr anchor="ctr">
            <a:noAutofit/>
          </a:bodyPr>
          <a:lstStyle/>
          <a:p>
            <a:pPr algn="ctr"/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err="1" smtClean="0"/>
              <a:t>Dosadzovacia</a:t>
            </a:r>
            <a:r>
              <a:rPr lang="sk-SK" b="1" dirty="0" smtClean="0"/>
              <a:t> </a:t>
            </a:r>
            <a:r>
              <a:rPr lang="sk-SK" b="1" dirty="0" smtClean="0"/>
              <a:t>(substitučná) </a:t>
            </a:r>
            <a:r>
              <a:rPr lang="sk-SK" b="1" dirty="0" smtClean="0"/>
              <a:t>metóda</a:t>
            </a:r>
            <a:br>
              <a:rPr lang="sk-SK" b="1" dirty="0" smtClean="0"/>
            </a:b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511256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sk-SK" sz="3200" dirty="0"/>
              <a:t>Z jednej z rovníc si vyjadríme jednu neznámu a dosadíme do druhej rovnice, čím opäť dostaneme jednu lineárnu rovnicu s jednou neznámou</a:t>
            </a:r>
            <a:r>
              <a:rPr lang="sk-SK" sz="2400" dirty="0" smtClean="0"/>
              <a:t>.</a:t>
            </a:r>
          </a:p>
          <a:p>
            <a:pPr marL="64008" indent="0">
              <a:buNone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12676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Príklad:</a:t>
            </a:r>
            <a:endParaRPr lang="sk-SK" sz="32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5"/>
            <a:ext cx="8517632" cy="5088761"/>
          </a:xfrm>
        </p:spPr>
        <p:txBody>
          <a:bodyPr>
            <a:normAutofit fontScale="92500" lnSpcReduction="20000"/>
          </a:bodyPr>
          <a:lstStyle/>
          <a:p>
            <a:pPr marL="64008" indent="0">
              <a:buNone/>
            </a:pPr>
            <a:r>
              <a:rPr lang="sk-SK" sz="2600" dirty="0"/>
              <a:t>7x – 5 y = - 4</a:t>
            </a:r>
          </a:p>
          <a:p>
            <a:pPr marL="64008" indent="0">
              <a:buNone/>
            </a:pPr>
            <a:r>
              <a:rPr lang="sk-SK" sz="2600" dirty="0"/>
              <a:t>3x + y = 14</a:t>
            </a:r>
          </a:p>
          <a:p>
            <a:pPr marL="64008" indent="0">
              <a:buNone/>
            </a:pPr>
            <a:r>
              <a:rPr lang="sk-SK" sz="2600" dirty="0"/>
              <a:t>–––––––––––</a:t>
            </a:r>
          </a:p>
          <a:p>
            <a:pPr marL="64008" indent="0">
              <a:buNone/>
            </a:pPr>
            <a:r>
              <a:rPr lang="sk-SK" sz="2600" dirty="0"/>
              <a:t>Z druhej rovnice vyjadríme y</a:t>
            </a:r>
            <a:r>
              <a:rPr lang="sk-SK" sz="2600" dirty="0" smtClean="0"/>
              <a:t>:</a:t>
            </a:r>
          </a:p>
          <a:p>
            <a:pPr marL="64008" indent="0">
              <a:buNone/>
            </a:pPr>
            <a:r>
              <a:rPr lang="sk-SK" sz="2600" dirty="0" smtClean="0"/>
              <a:t>3x </a:t>
            </a:r>
            <a:r>
              <a:rPr lang="sk-SK" sz="2600" dirty="0"/>
              <a:t>+ y = 14 /-3x</a:t>
            </a:r>
          </a:p>
          <a:p>
            <a:pPr marL="64008" indent="0">
              <a:buNone/>
            </a:pPr>
            <a:r>
              <a:rPr lang="sk-SK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y </a:t>
            </a:r>
            <a:r>
              <a:rPr lang="sk-SK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 14 – 3x</a:t>
            </a:r>
          </a:p>
          <a:p>
            <a:pPr marL="64008" indent="0">
              <a:buNone/>
            </a:pPr>
            <a:r>
              <a:rPr lang="sk-SK" sz="2000" dirty="0"/>
              <a:t> </a:t>
            </a:r>
            <a:endParaRPr lang="sk-SK" sz="2000" dirty="0" smtClean="0"/>
          </a:p>
          <a:p>
            <a:pPr marL="64008" indent="0">
              <a:buNone/>
            </a:pPr>
            <a:r>
              <a:rPr lang="sk-SK" sz="2000" dirty="0" smtClean="0"/>
              <a:t>Tento </a:t>
            </a:r>
            <a:r>
              <a:rPr lang="sk-SK" sz="2000" dirty="0"/>
              <a:t>výraz dosadíme do prvej </a:t>
            </a:r>
            <a:r>
              <a:rPr lang="sk-SK" sz="2000" dirty="0" smtClean="0"/>
              <a:t>rovnice:</a:t>
            </a:r>
            <a:endParaRPr lang="sk-SK" sz="2000" dirty="0"/>
          </a:p>
          <a:p>
            <a:pPr marL="64008" indent="0">
              <a:buNone/>
            </a:pPr>
            <a:r>
              <a:rPr lang="sk-SK" sz="2000" dirty="0"/>
              <a:t> </a:t>
            </a:r>
            <a:r>
              <a:rPr lang="sk-SK" sz="2400" dirty="0" smtClean="0"/>
              <a:t>7x </a:t>
            </a:r>
            <a:r>
              <a:rPr lang="sk-SK" sz="2400" dirty="0"/>
              <a:t>– 5 . (14 – 3x) = - 4</a:t>
            </a:r>
          </a:p>
          <a:p>
            <a:pPr marL="64008" indent="0">
              <a:buNone/>
            </a:pPr>
            <a:r>
              <a:rPr lang="sk-SK" sz="2400" dirty="0" smtClean="0"/>
              <a:t>7x – 70 + 15x = - 4  / + 70</a:t>
            </a:r>
          </a:p>
          <a:p>
            <a:pPr marL="64008" indent="0">
              <a:buNone/>
            </a:pPr>
            <a:r>
              <a:rPr lang="sk-SK" sz="2400" dirty="0"/>
              <a:t>22x = 66 / : 22</a:t>
            </a:r>
          </a:p>
          <a:p>
            <a:pPr marL="64008" indent="0">
              <a:buNone/>
            </a:pPr>
            <a:r>
              <a:rPr lang="sk-SK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 = 3</a:t>
            </a:r>
          </a:p>
          <a:p>
            <a:pPr marL="64008" indent="0">
              <a:buNone/>
            </a:pPr>
            <a:endParaRPr lang="sk-SK" sz="2000" dirty="0" smtClean="0"/>
          </a:p>
          <a:p>
            <a:endParaRPr lang="sk-SK" sz="20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5337132" y="558924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7.</a:t>
            </a:r>
            <a:r>
              <a:rPr lang="es-E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es-ES" sz="2400" dirty="0"/>
              <a:t> – 5y = - 4  /-21</a:t>
            </a:r>
          </a:p>
          <a:p>
            <a:r>
              <a:rPr lang="es-ES" sz="2400" dirty="0"/>
              <a:t>-5y = -25 /: (-5)</a:t>
            </a:r>
          </a:p>
          <a:p>
            <a:r>
              <a:rPr lang="es-E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 = 5</a:t>
            </a:r>
          </a:p>
          <a:p>
            <a:endParaRPr lang="sk-SK" dirty="0"/>
          </a:p>
        </p:txBody>
      </p:sp>
      <p:sp>
        <p:nvSpPr>
          <p:cNvPr id="5" name="Šipka doprava 4"/>
          <p:cNvSpPr/>
          <p:nvPr/>
        </p:nvSpPr>
        <p:spPr>
          <a:xfrm>
            <a:off x="1763688" y="5877272"/>
            <a:ext cx="331236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45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sk-SK" sz="4800" b="1" dirty="0" smtClean="0"/>
              <a:t>Sčítacia metóda</a:t>
            </a:r>
            <a:endParaRPr lang="sk-SK" sz="48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599" y="2348880"/>
            <a:ext cx="6347714" cy="388077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sk-SK" sz="2800" dirty="0" smtClean="0"/>
              <a:t>Rovnice </a:t>
            </a:r>
            <a:r>
              <a:rPr lang="sk-SK" sz="2800" dirty="0"/>
              <a:t>vynásobíme číslami tak, aby sme po ich sčítaní dostali jednu lineárnu rovnicu s jednou neznámou, čiže jedna </a:t>
            </a:r>
            <a:r>
              <a:rPr lang="sk-SK" sz="2800" dirty="0" smtClean="0"/>
              <a:t>neznáma sa </a:t>
            </a:r>
            <a:r>
              <a:rPr lang="sk-SK" sz="2800" dirty="0"/>
              <a:t>po sčítaní </a:t>
            </a:r>
            <a:r>
              <a:rPr lang="sk-SK" sz="2800" dirty="0" smtClean="0"/>
              <a:t>vynuluje</a:t>
            </a:r>
            <a:r>
              <a:rPr lang="sk-SK" sz="2000" dirty="0" smtClean="0"/>
              <a:t>.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1288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774</TotalTime>
  <Words>427</Words>
  <Application>Microsoft Office PowerPoint</Application>
  <PresentationFormat>Prezentácia na obrazovke (4:3)</PresentationFormat>
  <Paragraphs>203</Paragraphs>
  <Slides>22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Fazeta</vt:lpstr>
      <vt:lpstr>Sústavy rovníc  </vt:lpstr>
      <vt:lpstr>Obsah</vt:lpstr>
      <vt:lpstr>Definícia, zápis:</vt:lpstr>
      <vt:lpstr>Pri riešení sústav využívame EKVIVALENTNÉ a DÔSLEDKOVÉ úpravy. </vt:lpstr>
      <vt:lpstr>Prezentácia programu PowerPoint</vt:lpstr>
      <vt:lpstr> Metódy riešenia </vt:lpstr>
      <vt:lpstr> Dosadzovacia (substitučná) metóda </vt:lpstr>
      <vt:lpstr>Príklad:</vt:lpstr>
      <vt:lpstr>Sčítacia metóda</vt:lpstr>
      <vt:lpstr> Príklad č.2  </vt:lpstr>
      <vt:lpstr>Porovnávacia metóda</vt:lpstr>
      <vt:lpstr>Grafická metóda</vt:lpstr>
      <vt:lpstr>Graf sústavy</vt:lpstr>
      <vt:lpstr>  </vt:lpstr>
      <vt:lpstr>Príklad č. 1 Vyriešte sústavu rovníc s použitím sčítacej metódy:</vt:lpstr>
      <vt:lpstr>Riešenie:</vt:lpstr>
      <vt:lpstr>Príklad č. 2 Vyriešte sústavu rovníc s použitím dosadzovacej metódy</vt:lpstr>
      <vt:lpstr>Riešenie:</vt:lpstr>
      <vt:lpstr>Príklad č.3</vt:lpstr>
      <vt:lpstr> Riešenie: </vt:lpstr>
      <vt:lpstr>Graf: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Vaneska</dc:creator>
  <cp:lastModifiedBy>student</cp:lastModifiedBy>
  <cp:revision>34</cp:revision>
  <dcterms:created xsi:type="dcterms:W3CDTF">2022-02-19T18:28:36Z</dcterms:created>
  <dcterms:modified xsi:type="dcterms:W3CDTF">2022-03-08T11:31:17Z</dcterms:modified>
</cp:coreProperties>
</file>