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311" r:id="rId2"/>
    <p:sldId id="310" r:id="rId3"/>
    <p:sldId id="312" r:id="rId4"/>
    <p:sldId id="256" r:id="rId5"/>
    <p:sldId id="301" r:id="rId6"/>
    <p:sldId id="302" r:id="rId7"/>
    <p:sldId id="303" r:id="rId8"/>
    <p:sldId id="304" r:id="rId9"/>
    <p:sldId id="305" r:id="rId10"/>
    <p:sldId id="261" r:id="rId11"/>
    <p:sldId id="269" r:id="rId12"/>
    <p:sldId id="306" r:id="rId13"/>
    <p:sldId id="307" r:id="rId14"/>
    <p:sldId id="266" r:id="rId15"/>
    <p:sldId id="308" r:id="rId16"/>
    <p:sldId id="278" r:id="rId17"/>
    <p:sldId id="309" r:id="rId18"/>
    <p:sldId id="313" r:id="rId19"/>
    <p:sldId id="314" r:id="rId20"/>
  </p:sldIdLst>
  <p:sldSz cx="9144000" cy="5143500" type="screen16x9"/>
  <p:notesSz cx="6858000" cy="9144000"/>
  <p:embeddedFontLst>
    <p:embeddedFont>
      <p:font typeface="Anonymous Pro" panose="020B0604020202020204" charset="0"/>
      <p:regular r:id="rId22"/>
      <p:bold r:id="rId23"/>
      <p:italic r:id="rId24"/>
      <p:boldItalic r:id="rId25"/>
    </p:embeddedFont>
    <p:embeddedFont>
      <p:font typeface="Coming Soon" panose="020B0604020202020204" charset="0"/>
      <p:regular r:id="rId26"/>
    </p:embeddedFont>
    <p:embeddedFont>
      <p:font typeface="Concert One" pitchFamily="2" charset="0"/>
      <p:regular r:id="rId27"/>
    </p:embeddedFont>
    <p:embeddedFont>
      <p:font typeface="Roboto Mono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C746C-C1F9-4905-AFD3-18BE77A6A8A7}">
  <a:tblStyle styleId="{57EC746C-C1F9-4905-AFD3-18BE77A6A8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Štýl s motívom 1 - zvýrazneni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53034354b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53034354b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076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53034354b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53034354b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07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3034354b_0_24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3034354b_0_24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330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97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24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24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53034354b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53034354b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00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53034354b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53034354b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53034354b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53034354b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17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APTION_ONLY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4" r:id="rId4"/>
    <p:sldLayoutId id="2147483665" r:id="rId5"/>
    <p:sldLayoutId id="2147483666" r:id="rId6"/>
    <p:sldLayoutId id="2147483669" r:id="rId7"/>
    <p:sldLayoutId id="2147483670" r:id="rId8"/>
    <p:sldLayoutId id="2147483671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6">
            <a:extLst>
              <a:ext uri="{FF2B5EF4-FFF2-40B4-BE49-F238E27FC236}">
                <a16:creationId xmlns:a16="http://schemas.microsoft.com/office/drawing/2014/main" id="{495218A5-79D3-4852-8912-10AB86EBC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7041"/>
              </p:ext>
            </p:extLst>
          </p:nvPr>
        </p:nvGraphicFramePr>
        <p:xfrm>
          <a:off x="1775636" y="1664616"/>
          <a:ext cx="6096000" cy="1099850"/>
        </p:xfrm>
        <a:graphic>
          <a:graphicData uri="http://schemas.openxmlformats.org/drawingml/2006/table">
            <a:tbl>
              <a:tblPr firstRow="1" bandRow="1">
                <a:tableStyleId>{57EC746C-C1F9-4905-AFD3-18BE77A6A8A7}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683396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38185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860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22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9598"/>
                  </a:ext>
                </a:extLst>
              </a:tr>
              <a:tr h="35817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914559"/>
                  </a:ext>
                </a:extLst>
              </a:tr>
            </a:tbl>
          </a:graphicData>
        </a:graphic>
      </p:graphicFrame>
      <p:sp>
        <p:nvSpPr>
          <p:cNvPr id="8" name="Podnadpis 4">
            <a:extLst>
              <a:ext uri="{FF2B5EF4-FFF2-40B4-BE49-F238E27FC236}">
                <a16:creationId xmlns:a16="http://schemas.microsoft.com/office/drawing/2014/main" id="{8F21EC62-DC26-4526-912F-157B8C4E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7753" y="822920"/>
            <a:ext cx="5488493" cy="676271"/>
          </a:xfrm>
        </p:spPr>
        <p:txBody>
          <a:bodyPr/>
          <a:lstStyle/>
          <a:p>
            <a:pPr algn="ctr"/>
            <a:r>
              <a:rPr lang="sk-SK" sz="3200" dirty="0"/>
              <a:t>NAČRTNITE SI DO ZOŠITOV:</a:t>
            </a:r>
          </a:p>
        </p:txBody>
      </p:sp>
    </p:spTree>
    <p:extLst>
      <p:ext uri="{BB962C8B-B14F-4D97-AF65-F5344CB8AC3E}">
        <p14:creationId xmlns:p14="http://schemas.microsoft.com/office/powerpoint/2010/main" val="232013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518362" y="872270"/>
            <a:ext cx="5509758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BUNKA</a:t>
            </a:r>
            <a:endParaRPr sz="320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B5B849BA-608E-4B77-B31B-2FCBBCB3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934" y="2184522"/>
            <a:ext cx="6684460" cy="7205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najmenšia 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stavebná</a:t>
            </a: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funkčná jednotka </a:t>
            </a: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všetkých organizmov</a:t>
            </a:r>
            <a:br>
              <a:rPr lang="sk-SK" dirty="0">
                <a:solidFill>
                  <a:schemeClr val="accent6">
                    <a:lumMod val="50000"/>
                  </a:schemeClr>
                </a:solidFill>
              </a:rPr>
            </a:b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Nadpis 2">
            <a:extLst>
              <a:ext uri="{FF2B5EF4-FFF2-40B4-BE49-F238E27FC236}">
                <a16:creationId xmlns:a16="http://schemas.microsoft.com/office/drawing/2014/main" id="{65C6F2AB-D6F9-450E-B2A3-59CD5DAA539F}"/>
              </a:ext>
            </a:extLst>
          </p:cNvPr>
          <p:cNvSpPr txBox="1">
            <a:spLocks/>
          </p:cNvSpPr>
          <p:nvPr/>
        </p:nvSpPr>
        <p:spPr>
          <a:xfrm>
            <a:off x="1608934" y="2814716"/>
            <a:ext cx="6684460" cy="72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prebiehajú v nej 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všetky životné procesy</a:t>
            </a: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, napr. príjem živín, dýchanie, rozmnožovanie...</a:t>
            </a:r>
            <a:br>
              <a:rPr lang="sk-SK" dirty="0">
                <a:solidFill>
                  <a:schemeClr val="accent6">
                    <a:lumMod val="50000"/>
                  </a:schemeClr>
                </a:solidFill>
              </a:rPr>
            </a:b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Nadpis 2">
            <a:extLst>
              <a:ext uri="{FF2B5EF4-FFF2-40B4-BE49-F238E27FC236}">
                <a16:creationId xmlns:a16="http://schemas.microsoft.com/office/drawing/2014/main" id="{D6174988-1007-478C-A154-D18A3228932E}"/>
              </a:ext>
            </a:extLst>
          </p:cNvPr>
          <p:cNvSpPr txBox="1">
            <a:spLocks/>
          </p:cNvSpPr>
          <p:nvPr/>
        </p:nvSpPr>
        <p:spPr>
          <a:xfrm>
            <a:off x="1608934" y="3463117"/>
            <a:ext cx="6514339" cy="72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v bunke prebiehajú 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chemické procesy</a:t>
            </a: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, uskutočňuje sa 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premena látok </a:t>
            </a: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(metabolizmus) a zabezpečuje sa 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prenos genetických informácií</a:t>
            </a:r>
            <a:br>
              <a:rPr lang="sk-SK" b="1" dirty="0">
                <a:solidFill>
                  <a:schemeClr val="accent6">
                    <a:lumMod val="50000"/>
                  </a:schemeClr>
                </a:solidFill>
              </a:rPr>
            </a:b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Nadpis 2">
            <a:extLst>
              <a:ext uri="{FF2B5EF4-FFF2-40B4-BE49-F238E27FC236}">
                <a16:creationId xmlns:a16="http://schemas.microsoft.com/office/drawing/2014/main" id="{603E73B9-4BCC-4BEB-8733-70273FD2DDC7}"/>
              </a:ext>
            </a:extLst>
          </p:cNvPr>
          <p:cNvSpPr txBox="1">
            <a:spLocks/>
          </p:cNvSpPr>
          <p:nvPr/>
        </p:nvSpPr>
        <p:spPr>
          <a:xfrm>
            <a:off x="1608934" y="1554328"/>
            <a:ext cx="6684460" cy="72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cytológia</a:t>
            </a: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 = veda zaoberajúca sa štruktúrou a funkciou živých buniek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939368" y="3903017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Prokaryotická bunka</a:t>
            </a:r>
            <a:endParaRPr dirty="0"/>
          </a:p>
        </p:txBody>
      </p:sp>
      <p:sp>
        <p:nvSpPr>
          <p:cNvPr id="398" name="Google Shape;398;p42"/>
          <p:cNvSpPr txBox="1">
            <a:spLocks noGrp="1"/>
          </p:cNvSpPr>
          <p:nvPr>
            <p:ph type="title" idx="2"/>
          </p:nvPr>
        </p:nvSpPr>
        <p:spPr>
          <a:xfrm>
            <a:off x="5371895" y="3903017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Eukaryotická bunka</a:t>
            </a:r>
            <a:endParaRPr dirty="0"/>
          </a:p>
        </p:txBody>
      </p:sp>
      <p:pic>
        <p:nvPicPr>
          <p:cNvPr id="2052" name="Picture 4" descr="Schéma prokaryotickej bunky (baktéria)">
            <a:extLst>
              <a:ext uri="{FF2B5EF4-FFF2-40B4-BE49-F238E27FC236}">
                <a16:creationId xmlns:a16="http://schemas.microsoft.com/office/drawing/2014/main" id="{8EDB76CD-7F64-4DD1-98CA-AF716D1E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91" y="1193690"/>
            <a:ext cx="3116154" cy="2535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1" name="Google Shape;401;p42"/>
          <p:cNvSpPr/>
          <p:nvPr/>
        </p:nvSpPr>
        <p:spPr>
          <a:xfrm>
            <a:off x="453962" y="932342"/>
            <a:ext cx="1253610" cy="738785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 descr="Schéma eukaryotickej bunky (živočíšna bunka)">
            <a:extLst>
              <a:ext uri="{FF2B5EF4-FFF2-40B4-BE49-F238E27FC236}">
                <a16:creationId xmlns:a16="http://schemas.microsoft.com/office/drawing/2014/main" id="{871DE9AA-6449-4FB2-BD5C-883CBC4C5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5"/>
          <a:stretch/>
        </p:blipFill>
        <p:spPr bwMode="auto">
          <a:xfrm>
            <a:off x="5080039" y="1193690"/>
            <a:ext cx="3331390" cy="2535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" name="Google Shape;403;p42"/>
          <p:cNvSpPr/>
          <p:nvPr/>
        </p:nvSpPr>
        <p:spPr>
          <a:xfrm rot="3340765">
            <a:off x="7577839" y="932347"/>
            <a:ext cx="1253589" cy="738773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608931" y="871431"/>
            <a:ext cx="5509758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PROKARYOTICKÁ BUNKA</a:t>
            </a:r>
            <a:endParaRPr sz="320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B5B849BA-608E-4B77-B31B-2FCBBCB3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935" y="1592787"/>
            <a:ext cx="6684460" cy="3844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najjednoduchší stupeň organizácie</a:t>
            </a:r>
            <a:br>
              <a:rPr lang="sk-SK" dirty="0">
                <a:solidFill>
                  <a:schemeClr val="accent6">
                    <a:lumMod val="50000"/>
                  </a:schemeClr>
                </a:solidFill>
              </a:rPr>
            </a:b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Nadpis 2">
            <a:extLst>
              <a:ext uri="{FF2B5EF4-FFF2-40B4-BE49-F238E27FC236}">
                <a16:creationId xmlns:a16="http://schemas.microsoft.com/office/drawing/2014/main" id="{65C6F2AB-D6F9-450E-B2A3-59CD5DAA539F}"/>
              </a:ext>
            </a:extLst>
          </p:cNvPr>
          <p:cNvSpPr txBox="1">
            <a:spLocks/>
          </p:cNvSpPr>
          <p:nvPr/>
        </p:nvSpPr>
        <p:spPr>
          <a:xfrm>
            <a:off x="1608935" y="2604257"/>
            <a:ext cx="6684460" cy="46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výskyt u baktérií, archeónov a siníc</a:t>
            </a:r>
          </a:p>
        </p:txBody>
      </p:sp>
      <p:sp>
        <p:nvSpPr>
          <p:cNvPr id="23" name="Nadpis 2">
            <a:extLst>
              <a:ext uri="{FF2B5EF4-FFF2-40B4-BE49-F238E27FC236}">
                <a16:creationId xmlns:a16="http://schemas.microsoft.com/office/drawing/2014/main" id="{D6174988-1007-478C-A154-D18A3228932E}"/>
              </a:ext>
            </a:extLst>
          </p:cNvPr>
          <p:cNvSpPr txBox="1">
            <a:spLocks/>
          </p:cNvSpPr>
          <p:nvPr/>
        </p:nvSpPr>
        <p:spPr>
          <a:xfrm>
            <a:off x="1608927" y="2960467"/>
            <a:ext cx="6514339" cy="41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majú 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nepravé jadro </a:t>
            </a:r>
            <a:r>
              <a:rPr lang="sk-SK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 bez jadrovej membrány</a:t>
            </a:r>
            <a:br>
              <a:rPr lang="sk-SK" b="1" dirty="0">
                <a:solidFill>
                  <a:schemeClr val="accent6">
                    <a:lumMod val="50000"/>
                  </a:schemeClr>
                </a:solidFill>
              </a:rPr>
            </a:b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Nadpis 2">
            <a:extLst>
              <a:ext uri="{FF2B5EF4-FFF2-40B4-BE49-F238E27FC236}">
                <a16:creationId xmlns:a16="http://schemas.microsoft.com/office/drawing/2014/main" id="{966D49AF-2D9F-4C05-A68C-ADE6C94FEBCF}"/>
              </a:ext>
            </a:extLst>
          </p:cNvPr>
          <p:cNvSpPr txBox="1">
            <a:spLocks/>
          </p:cNvSpPr>
          <p:nvPr/>
        </p:nvSpPr>
        <p:spPr>
          <a:xfrm>
            <a:off x="1608935" y="2265494"/>
            <a:ext cx="6684460" cy="38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menšia než eukaryotická bunka</a:t>
            </a:r>
          </a:p>
        </p:txBody>
      </p:sp>
      <p:sp>
        <p:nvSpPr>
          <p:cNvPr id="7" name="Nadpis 2">
            <a:extLst>
              <a:ext uri="{FF2B5EF4-FFF2-40B4-BE49-F238E27FC236}">
                <a16:creationId xmlns:a16="http://schemas.microsoft.com/office/drawing/2014/main" id="{B6E94E25-028D-4CCF-88F7-8E2611CCA93E}"/>
              </a:ext>
            </a:extLst>
          </p:cNvPr>
          <p:cNvSpPr txBox="1">
            <a:spLocks/>
          </p:cNvSpPr>
          <p:nvPr/>
        </p:nvSpPr>
        <p:spPr>
          <a:xfrm>
            <a:off x="1608928" y="3303206"/>
            <a:ext cx="6514339" cy="41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majú ribozómy</a:t>
            </a: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Nadpis 2">
            <a:extLst>
              <a:ext uri="{FF2B5EF4-FFF2-40B4-BE49-F238E27FC236}">
                <a16:creationId xmlns:a16="http://schemas.microsoft.com/office/drawing/2014/main" id="{48DE98C4-B703-467C-A738-AEFA4A3827B2}"/>
              </a:ext>
            </a:extLst>
          </p:cNvPr>
          <p:cNvSpPr txBox="1">
            <a:spLocks/>
          </p:cNvSpPr>
          <p:nvPr/>
        </p:nvSpPr>
        <p:spPr>
          <a:xfrm>
            <a:off x="1608928" y="3624271"/>
            <a:ext cx="6514339" cy="41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nemajú organely</a:t>
            </a:r>
          </a:p>
        </p:txBody>
      </p:sp>
      <p:sp>
        <p:nvSpPr>
          <p:cNvPr id="9" name="Nadpis 2">
            <a:extLst>
              <a:ext uri="{FF2B5EF4-FFF2-40B4-BE49-F238E27FC236}">
                <a16:creationId xmlns:a16="http://schemas.microsoft.com/office/drawing/2014/main" id="{D2BD744E-E9BA-4098-AD58-731C910C6428}"/>
              </a:ext>
            </a:extLst>
          </p:cNvPr>
          <p:cNvSpPr txBox="1">
            <a:spLocks/>
          </p:cNvSpPr>
          <p:nvPr/>
        </p:nvSpPr>
        <p:spPr>
          <a:xfrm>
            <a:off x="1608930" y="1915751"/>
            <a:ext cx="6812051" cy="38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rôzny tvar, najčastejšie guľovitý alebo tyčinkovitý</a:t>
            </a:r>
          </a:p>
        </p:txBody>
      </p:sp>
    </p:spTree>
    <p:extLst>
      <p:ext uri="{BB962C8B-B14F-4D97-AF65-F5344CB8AC3E}">
        <p14:creationId xmlns:p14="http://schemas.microsoft.com/office/powerpoint/2010/main" val="9876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608931" y="871431"/>
            <a:ext cx="5509758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EUKARYOTICKÁ BUNKA</a:t>
            </a:r>
            <a:endParaRPr sz="3200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B5B849BA-608E-4B77-B31B-2FCBBCB3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935" y="1592787"/>
            <a:ext cx="6684460" cy="3844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zložitejší stupeň organizácie</a:t>
            </a:r>
            <a:br>
              <a:rPr lang="sk-SK" dirty="0">
                <a:solidFill>
                  <a:schemeClr val="accent6">
                    <a:lumMod val="50000"/>
                  </a:schemeClr>
                </a:solidFill>
              </a:rPr>
            </a:b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Nadpis 2">
            <a:extLst>
              <a:ext uri="{FF2B5EF4-FFF2-40B4-BE49-F238E27FC236}">
                <a16:creationId xmlns:a16="http://schemas.microsoft.com/office/drawing/2014/main" id="{65C6F2AB-D6F9-450E-B2A3-59CD5DAA539F}"/>
              </a:ext>
            </a:extLst>
          </p:cNvPr>
          <p:cNvSpPr txBox="1">
            <a:spLocks/>
          </p:cNvSpPr>
          <p:nvPr/>
        </p:nvSpPr>
        <p:spPr>
          <a:xfrm>
            <a:off x="1608927" y="2684329"/>
            <a:ext cx="6684460" cy="46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výskyt u rastlín, živočíchov a húb (aj u človeka)</a:t>
            </a:r>
          </a:p>
        </p:txBody>
      </p:sp>
      <p:sp>
        <p:nvSpPr>
          <p:cNvPr id="23" name="Nadpis 2">
            <a:extLst>
              <a:ext uri="{FF2B5EF4-FFF2-40B4-BE49-F238E27FC236}">
                <a16:creationId xmlns:a16="http://schemas.microsoft.com/office/drawing/2014/main" id="{D6174988-1007-478C-A154-D18A3228932E}"/>
              </a:ext>
            </a:extLst>
          </p:cNvPr>
          <p:cNvSpPr txBox="1">
            <a:spLocks/>
          </p:cNvSpPr>
          <p:nvPr/>
        </p:nvSpPr>
        <p:spPr>
          <a:xfrm>
            <a:off x="1608927" y="3033598"/>
            <a:ext cx="6514339" cy="41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majú 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jadro obklopené 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jadrovou membránou</a:t>
            </a:r>
            <a:br>
              <a:rPr lang="sk-SK" b="1" dirty="0">
                <a:solidFill>
                  <a:schemeClr val="accent6">
                    <a:lumMod val="50000"/>
                  </a:schemeClr>
                </a:solidFill>
              </a:rPr>
            </a:b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Nadpis 2">
            <a:extLst>
              <a:ext uri="{FF2B5EF4-FFF2-40B4-BE49-F238E27FC236}">
                <a16:creationId xmlns:a16="http://schemas.microsoft.com/office/drawing/2014/main" id="{966D49AF-2D9F-4C05-A68C-ADE6C94FEBCF}"/>
              </a:ext>
            </a:extLst>
          </p:cNvPr>
          <p:cNvSpPr txBox="1">
            <a:spLocks/>
          </p:cNvSpPr>
          <p:nvPr/>
        </p:nvSpPr>
        <p:spPr>
          <a:xfrm>
            <a:off x="1608927" y="2300992"/>
            <a:ext cx="6684460" cy="38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väčšia než prokaryotická bunka</a:t>
            </a:r>
          </a:p>
        </p:txBody>
      </p:sp>
      <p:sp>
        <p:nvSpPr>
          <p:cNvPr id="7" name="Nadpis 2">
            <a:extLst>
              <a:ext uri="{FF2B5EF4-FFF2-40B4-BE49-F238E27FC236}">
                <a16:creationId xmlns:a16="http://schemas.microsoft.com/office/drawing/2014/main" id="{B6E94E25-028D-4CCF-88F7-8E2611CCA93E}"/>
              </a:ext>
            </a:extLst>
          </p:cNvPr>
          <p:cNvSpPr txBox="1">
            <a:spLocks/>
          </p:cNvSpPr>
          <p:nvPr/>
        </p:nvSpPr>
        <p:spPr>
          <a:xfrm>
            <a:off x="1608927" y="3382612"/>
            <a:ext cx="6514339" cy="41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majú ribozómy</a:t>
            </a:r>
            <a:endParaRPr lang="sk-SK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Nadpis 2">
            <a:extLst>
              <a:ext uri="{FF2B5EF4-FFF2-40B4-BE49-F238E27FC236}">
                <a16:creationId xmlns:a16="http://schemas.microsoft.com/office/drawing/2014/main" id="{48DE98C4-B703-467C-A738-AEFA4A3827B2}"/>
              </a:ext>
            </a:extLst>
          </p:cNvPr>
          <p:cNvSpPr txBox="1">
            <a:spLocks/>
          </p:cNvSpPr>
          <p:nvPr/>
        </p:nvSpPr>
        <p:spPr>
          <a:xfrm>
            <a:off x="1608931" y="3710119"/>
            <a:ext cx="6514339" cy="41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majú organely</a:t>
            </a:r>
          </a:p>
        </p:txBody>
      </p:sp>
      <p:sp>
        <p:nvSpPr>
          <p:cNvPr id="9" name="Nadpis 2">
            <a:extLst>
              <a:ext uri="{FF2B5EF4-FFF2-40B4-BE49-F238E27FC236}">
                <a16:creationId xmlns:a16="http://schemas.microsoft.com/office/drawing/2014/main" id="{3B5D108A-3ABF-431B-A048-00BE3DCE3510}"/>
              </a:ext>
            </a:extLst>
          </p:cNvPr>
          <p:cNvSpPr txBox="1">
            <a:spLocks/>
          </p:cNvSpPr>
          <p:nvPr/>
        </p:nvSpPr>
        <p:spPr>
          <a:xfrm>
            <a:off x="1608927" y="1941147"/>
            <a:ext cx="6684460" cy="38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rôzny tvar, najčastejšie guľovitý</a:t>
            </a:r>
          </a:p>
        </p:txBody>
      </p:sp>
    </p:spTree>
    <p:extLst>
      <p:ext uri="{BB962C8B-B14F-4D97-AF65-F5344CB8AC3E}">
        <p14:creationId xmlns:p14="http://schemas.microsoft.com/office/powerpoint/2010/main" val="6431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rázok 28">
            <a:extLst>
              <a:ext uri="{FF2B5EF4-FFF2-40B4-BE49-F238E27FC236}">
                <a16:creationId xmlns:a16="http://schemas.microsoft.com/office/drawing/2014/main" id="{FDEFD54F-C7BB-4208-9A69-EBDEE3112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" t="34722" r="23023" b="14604"/>
          <a:stretch/>
        </p:blipFill>
        <p:spPr>
          <a:xfrm>
            <a:off x="995487" y="1028035"/>
            <a:ext cx="7153026" cy="2916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Google Shape;401;p42">
            <a:extLst>
              <a:ext uri="{FF2B5EF4-FFF2-40B4-BE49-F238E27FC236}">
                <a16:creationId xmlns:a16="http://schemas.microsoft.com/office/drawing/2014/main" id="{87BEDF59-F0D4-4F99-98E6-05A38133BE06}"/>
              </a:ext>
            </a:extLst>
          </p:cNvPr>
          <p:cNvSpPr/>
          <p:nvPr/>
        </p:nvSpPr>
        <p:spPr>
          <a:xfrm rot="21016280">
            <a:off x="539263" y="829922"/>
            <a:ext cx="1253610" cy="738785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03;p42">
            <a:extLst>
              <a:ext uri="{FF2B5EF4-FFF2-40B4-BE49-F238E27FC236}">
                <a16:creationId xmlns:a16="http://schemas.microsoft.com/office/drawing/2014/main" id="{F6209FA7-3D61-46DE-85BC-5EA17FED149E}"/>
              </a:ext>
            </a:extLst>
          </p:cNvPr>
          <p:cNvSpPr/>
          <p:nvPr/>
        </p:nvSpPr>
        <p:spPr>
          <a:xfrm rot="3340765">
            <a:off x="7372874" y="829928"/>
            <a:ext cx="1253589" cy="738773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98;p42">
            <a:extLst>
              <a:ext uri="{FF2B5EF4-FFF2-40B4-BE49-F238E27FC236}">
                <a16:creationId xmlns:a16="http://schemas.microsoft.com/office/drawing/2014/main" id="{C78897D0-FA6D-4316-BA7A-0C764C965D08}"/>
              </a:ext>
            </a:extLst>
          </p:cNvPr>
          <p:cNvSpPr txBox="1">
            <a:spLocks/>
          </p:cNvSpPr>
          <p:nvPr/>
        </p:nvSpPr>
        <p:spPr>
          <a:xfrm>
            <a:off x="1166068" y="4054645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cert One"/>
              <a:buNone/>
              <a:defRPr sz="2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k-SK"/>
              <a:t>Rastlinná bunka</a:t>
            </a:r>
            <a:endParaRPr lang="sk-SK" dirty="0"/>
          </a:p>
        </p:txBody>
      </p:sp>
      <p:sp>
        <p:nvSpPr>
          <p:cNvPr id="33" name="Google Shape;396;p42">
            <a:extLst>
              <a:ext uri="{FF2B5EF4-FFF2-40B4-BE49-F238E27FC236}">
                <a16:creationId xmlns:a16="http://schemas.microsoft.com/office/drawing/2014/main" id="{EDBB7F9A-F0FD-4E79-9D9D-7CF0662A6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1868" y="405758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Živočíšna bunka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1616933" y="708512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BUNKOVÉ ŠTRUKTÚRY</a:t>
            </a:r>
            <a:br>
              <a:rPr lang="sk-SK" sz="3200" dirty="0"/>
            </a:br>
            <a:r>
              <a:rPr lang="sk-SK" sz="3200" dirty="0"/>
              <a:t>1. Cytoplazma</a:t>
            </a:r>
            <a:endParaRPr sz="3200" dirty="0"/>
          </a:p>
        </p:txBody>
      </p:sp>
      <p:sp>
        <p:nvSpPr>
          <p:cNvPr id="8" name="Nadpis 2">
            <a:extLst>
              <a:ext uri="{FF2B5EF4-FFF2-40B4-BE49-F238E27FC236}">
                <a16:creationId xmlns:a16="http://schemas.microsoft.com/office/drawing/2014/main" id="{C670CB74-E4A5-4E27-9A56-A0E4915A2829}"/>
              </a:ext>
            </a:extLst>
          </p:cNvPr>
          <p:cNvSpPr txBox="1">
            <a:spLocks/>
          </p:cNvSpPr>
          <p:nvPr/>
        </p:nvSpPr>
        <p:spPr>
          <a:xfrm>
            <a:off x="1616933" y="1634753"/>
            <a:ext cx="6684460" cy="1703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je tekutá, vypĺňa vnútro bunky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zúčastňuje sa výmeny látok, prebiehajú v nej chemické procesy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nachádzajú sa v nej organely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endParaRPr lang="sk-SK" sz="1800" b="0" dirty="0">
              <a:solidFill>
                <a:schemeClr val="accent6">
                  <a:lumMod val="50000"/>
                </a:schemeClr>
              </a:solidFill>
              <a:latin typeface="Roboto Mono Medium" panose="020B0604020202020204" charset="0"/>
              <a:ea typeface="Roboto Mon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1616933" y="708512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BUNKOVÉ ŠTRUKTÚRY</a:t>
            </a:r>
            <a:br>
              <a:rPr lang="sk-SK" sz="3200" dirty="0"/>
            </a:br>
            <a:r>
              <a:rPr lang="sk-SK" sz="3200" dirty="0"/>
              <a:t>2. Bunkové povrchy</a:t>
            </a:r>
            <a:endParaRPr sz="3200" dirty="0"/>
          </a:p>
        </p:txBody>
      </p:sp>
      <p:sp>
        <p:nvSpPr>
          <p:cNvPr id="8" name="Nadpis 2">
            <a:extLst>
              <a:ext uri="{FF2B5EF4-FFF2-40B4-BE49-F238E27FC236}">
                <a16:creationId xmlns:a16="http://schemas.microsoft.com/office/drawing/2014/main" id="{C670CB74-E4A5-4E27-9A56-A0E4915A2829}"/>
              </a:ext>
            </a:extLst>
          </p:cNvPr>
          <p:cNvSpPr txBox="1">
            <a:spLocks/>
          </p:cNvSpPr>
          <p:nvPr/>
        </p:nvSpPr>
        <p:spPr>
          <a:xfrm>
            <a:off x="1616933" y="1665318"/>
            <a:ext cx="6684460" cy="129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sk-SK" sz="20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BUNKOVÁ STENA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vyskytuje sa </a:t>
            </a:r>
            <a:r>
              <a:rPr lang="sk-SK" sz="1800" b="0" u="sng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len u rastlín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chráni vnútro bunky, dáva jej pevnosť a tvar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je </a:t>
            </a: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priepustná</a:t>
            </a: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 = prepúšťa vodu a iné látky </a:t>
            </a:r>
          </a:p>
        </p:txBody>
      </p:sp>
      <p:sp>
        <p:nvSpPr>
          <p:cNvPr id="9" name="Nadpis 2">
            <a:extLst>
              <a:ext uri="{FF2B5EF4-FFF2-40B4-BE49-F238E27FC236}">
                <a16:creationId xmlns:a16="http://schemas.microsoft.com/office/drawing/2014/main" id="{16268469-828C-492E-8697-FC9A91D924D2}"/>
              </a:ext>
            </a:extLst>
          </p:cNvPr>
          <p:cNvSpPr txBox="1">
            <a:spLocks/>
          </p:cNvSpPr>
          <p:nvPr/>
        </p:nvSpPr>
        <p:spPr>
          <a:xfrm>
            <a:off x="1616933" y="2963825"/>
            <a:ext cx="6684460" cy="15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sk-SK" sz="20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CYTOPLAZMATICKÁ MEMBRÁNA</a:t>
            </a:r>
          </a:p>
          <a:p>
            <a:pPr marL="285750" indent="-28575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umožňuje výmenu látok medzi bunkou a vonkajším prostredím</a:t>
            </a:r>
          </a:p>
          <a:p>
            <a:pPr marL="285750" indent="-28575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je </a:t>
            </a: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polopriepustná</a:t>
            </a: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 = prepúšťa len niektoré látky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1616933" y="708512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BUNKOVÉ ŠTRUKTÚRY</a:t>
            </a:r>
            <a:br>
              <a:rPr lang="sk-SK" sz="3200" dirty="0"/>
            </a:br>
            <a:r>
              <a:rPr lang="sk-SK" sz="3200" dirty="0"/>
              <a:t>3. Bunkové organely</a:t>
            </a:r>
            <a:endParaRPr sz="3200" dirty="0"/>
          </a:p>
        </p:txBody>
      </p:sp>
      <p:sp>
        <p:nvSpPr>
          <p:cNvPr id="5" name="Nadpis 2">
            <a:extLst>
              <a:ext uri="{FF2B5EF4-FFF2-40B4-BE49-F238E27FC236}">
                <a16:creationId xmlns:a16="http://schemas.microsoft.com/office/drawing/2014/main" id="{41784B51-5374-4693-898F-783D846FD0BA}"/>
              </a:ext>
            </a:extLst>
          </p:cNvPr>
          <p:cNvSpPr txBox="1">
            <a:spLocks/>
          </p:cNvSpPr>
          <p:nvPr/>
        </p:nvSpPr>
        <p:spPr>
          <a:xfrm>
            <a:off x="1616933" y="1665318"/>
            <a:ext cx="6684460" cy="160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sk-SK" sz="20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JADRO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riadi všetky životné procesy v bunke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obsahuje </a:t>
            </a: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chromozómy</a:t>
            </a: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, ktoré sú tvorené </a:t>
            </a: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DNA a bielkovinami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obklopuje ho </a:t>
            </a: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jadrová membrána</a:t>
            </a:r>
          </a:p>
        </p:txBody>
      </p:sp>
      <p:sp>
        <p:nvSpPr>
          <p:cNvPr id="6" name="Nadpis 2">
            <a:extLst>
              <a:ext uri="{FF2B5EF4-FFF2-40B4-BE49-F238E27FC236}">
                <a16:creationId xmlns:a16="http://schemas.microsoft.com/office/drawing/2014/main" id="{2748ED79-0929-48C1-9A18-AAD5291909A9}"/>
              </a:ext>
            </a:extLst>
          </p:cNvPr>
          <p:cNvSpPr txBox="1">
            <a:spLocks/>
          </p:cNvSpPr>
          <p:nvPr/>
        </p:nvSpPr>
        <p:spPr>
          <a:xfrm>
            <a:off x="1616933" y="3201611"/>
            <a:ext cx="6684460" cy="11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sk-SK" sz="20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RIBOZÓMY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prebieha v nich </a:t>
            </a: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tvorba bielkovín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sú voľne uložené v cytoplazme alebo naviazané na endoplazmatické retikulum</a:t>
            </a:r>
          </a:p>
        </p:txBody>
      </p:sp>
    </p:spTree>
    <p:extLst>
      <p:ext uri="{BB962C8B-B14F-4D97-AF65-F5344CB8AC3E}">
        <p14:creationId xmlns:p14="http://schemas.microsoft.com/office/powerpoint/2010/main" val="17096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1616933" y="708512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BUNKOVÉ ŠTRUKTÚRY</a:t>
            </a:r>
            <a:br>
              <a:rPr lang="sk-SK" sz="3200" dirty="0"/>
            </a:br>
            <a:r>
              <a:rPr lang="sk-SK" sz="3200" dirty="0"/>
              <a:t>3. Bunkové organely</a:t>
            </a:r>
            <a:endParaRPr sz="3200" dirty="0"/>
          </a:p>
        </p:txBody>
      </p:sp>
      <p:sp>
        <p:nvSpPr>
          <p:cNvPr id="5" name="Nadpis 2">
            <a:extLst>
              <a:ext uri="{FF2B5EF4-FFF2-40B4-BE49-F238E27FC236}">
                <a16:creationId xmlns:a16="http://schemas.microsoft.com/office/drawing/2014/main" id="{41784B51-5374-4693-898F-783D846FD0BA}"/>
              </a:ext>
            </a:extLst>
          </p:cNvPr>
          <p:cNvSpPr txBox="1">
            <a:spLocks/>
          </p:cNvSpPr>
          <p:nvPr/>
        </p:nvSpPr>
        <p:spPr>
          <a:xfrm>
            <a:off x="1616933" y="1665318"/>
            <a:ext cx="6684460" cy="138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sk-SK" sz="20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ENDOPLAZMATICKÉ RETIKULUM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podieľa sa na tvorbe bielkovín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drsné</a:t>
            </a: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  <a:sym typeface="Symbol" panose="05050102010706020507" pitchFamily="18" charset="2"/>
              </a:rPr>
              <a:t> na ňom sú naviazané ribozómy</a:t>
            </a:r>
            <a:endParaRPr lang="sk-SK" sz="1800" b="0" dirty="0">
              <a:solidFill>
                <a:schemeClr val="accent6">
                  <a:lumMod val="50000"/>
                </a:schemeClr>
              </a:solidFill>
              <a:latin typeface="Roboto Mono Medium" panose="020B0604020202020204" charset="0"/>
              <a:ea typeface="Roboto Mono Medium" panose="020B0604020202020204" charset="0"/>
            </a:endParaRP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hladké</a:t>
            </a: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 </a:t>
            </a: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  <a:sym typeface="Symbol" panose="05050102010706020507" pitchFamily="18" charset="2"/>
              </a:rPr>
              <a:t> bez ribozómov</a:t>
            </a:r>
            <a:endParaRPr lang="sk-SK" sz="1800" b="0" dirty="0">
              <a:solidFill>
                <a:schemeClr val="accent6">
                  <a:lumMod val="50000"/>
                </a:schemeClr>
              </a:solidFill>
              <a:latin typeface="Roboto Mono Medium" panose="020B0604020202020204" charset="0"/>
              <a:ea typeface="Roboto Mono Medium" panose="020B0604020202020204" charset="0"/>
            </a:endParaRPr>
          </a:p>
        </p:txBody>
      </p:sp>
      <p:sp>
        <p:nvSpPr>
          <p:cNvPr id="7" name="Nadpis 2">
            <a:extLst>
              <a:ext uri="{FF2B5EF4-FFF2-40B4-BE49-F238E27FC236}">
                <a16:creationId xmlns:a16="http://schemas.microsoft.com/office/drawing/2014/main" id="{7FA148ED-A839-4BAD-BE70-3EBAAA7C10DA}"/>
              </a:ext>
            </a:extLst>
          </p:cNvPr>
          <p:cNvSpPr txBox="1">
            <a:spLocks/>
          </p:cNvSpPr>
          <p:nvPr/>
        </p:nvSpPr>
        <p:spPr>
          <a:xfrm>
            <a:off x="1616933" y="2902631"/>
            <a:ext cx="6684460" cy="106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sk-SK" sz="20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MITOCHONDRIE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centrum bunkového dýchania a získavania energie</a:t>
            </a:r>
          </a:p>
        </p:txBody>
      </p:sp>
      <p:sp>
        <p:nvSpPr>
          <p:cNvPr id="8" name="Nadpis 2">
            <a:extLst>
              <a:ext uri="{FF2B5EF4-FFF2-40B4-BE49-F238E27FC236}">
                <a16:creationId xmlns:a16="http://schemas.microsoft.com/office/drawing/2014/main" id="{0CD70111-F6DD-4B21-BF2F-9B6892456087}"/>
              </a:ext>
            </a:extLst>
          </p:cNvPr>
          <p:cNvSpPr txBox="1">
            <a:spLocks/>
          </p:cNvSpPr>
          <p:nvPr/>
        </p:nvSpPr>
        <p:spPr>
          <a:xfrm>
            <a:off x="1616933" y="3872796"/>
            <a:ext cx="6684460" cy="67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sk-SK" sz="20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GOLGIHO APARÁT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úprava vytvorených bielkovín</a:t>
            </a:r>
          </a:p>
        </p:txBody>
      </p:sp>
    </p:spTree>
    <p:extLst>
      <p:ext uri="{BB962C8B-B14F-4D97-AF65-F5344CB8AC3E}">
        <p14:creationId xmlns:p14="http://schemas.microsoft.com/office/powerpoint/2010/main" val="45266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1616933" y="708512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BUNKOVÉ ŠTRUKTÚRY</a:t>
            </a:r>
            <a:br>
              <a:rPr lang="sk-SK" sz="3200" dirty="0"/>
            </a:br>
            <a:r>
              <a:rPr lang="sk-SK" sz="3200" dirty="0"/>
              <a:t>3. Bunkové organely</a:t>
            </a:r>
            <a:endParaRPr sz="3200" dirty="0"/>
          </a:p>
        </p:txBody>
      </p:sp>
      <p:sp>
        <p:nvSpPr>
          <p:cNvPr id="5" name="Nadpis 2">
            <a:extLst>
              <a:ext uri="{FF2B5EF4-FFF2-40B4-BE49-F238E27FC236}">
                <a16:creationId xmlns:a16="http://schemas.microsoft.com/office/drawing/2014/main" id="{41784B51-5374-4693-898F-783D846FD0BA}"/>
              </a:ext>
            </a:extLst>
          </p:cNvPr>
          <p:cNvSpPr txBox="1">
            <a:spLocks/>
          </p:cNvSpPr>
          <p:nvPr/>
        </p:nvSpPr>
        <p:spPr>
          <a:xfrm>
            <a:off x="1616933" y="1675951"/>
            <a:ext cx="6684460" cy="138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sk-SK" sz="20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CHLOROPLASTY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vyskytujú sa </a:t>
            </a:r>
            <a:r>
              <a:rPr lang="sk-SK" sz="1800" b="0" u="sng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len u rastlín</a:t>
            </a:r>
            <a:endParaRPr lang="sk-SK" sz="1800" b="0" dirty="0">
              <a:solidFill>
                <a:schemeClr val="accent6">
                  <a:lumMod val="50000"/>
                </a:schemeClr>
              </a:solidFill>
              <a:latin typeface="Roboto Mono Medium" panose="020B0604020202020204" charset="0"/>
              <a:ea typeface="Roboto Mono Medium" panose="020B0604020202020204" charset="0"/>
            </a:endParaRP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obsahujú zelené farbivo</a:t>
            </a: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  <a:sym typeface="Symbol" panose="05050102010706020507" pitchFamily="18" charset="2"/>
              </a:rPr>
              <a:t>  </a:t>
            </a: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  <a:sym typeface="Symbol" panose="05050102010706020507" pitchFamily="18" charset="2"/>
              </a:rPr>
              <a:t>chlorofyl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  <a:sym typeface="Symbol" panose="05050102010706020507" pitchFamily="18" charset="2"/>
              </a:rPr>
              <a:t>prebieha v nich </a:t>
            </a: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  <a:sym typeface="Symbol" panose="05050102010706020507" pitchFamily="18" charset="2"/>
              </a:rPr>
              <a:t>fotosyntéza</a:t>
            </a: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8" name="Nadpis 2">
            <a:extLst>
              <a:ext uri="{FF2B5EF4-FFF2-40B4-BE49-F238E27FC236}">
                <a16:creationId xmlns:a16="http://schemas.microsoft.com/office/drawing/2014/main" id="{7206EAB2-9BC6-4142-8E7D-688BAB5D20B3}"/>
              </a:ext>
            </a:extLst>
          </p:cNvPr>
          <p:cNvSpPr txBox="1">
            <a:spLocks/>
          </p:cNvSpPr>
          <p:nvPr/>
        </p:nvSpPr>
        <p:spPr>
          <a:xfrm>
            <a:off x="1616933" y="2948359"/>
            <a:ext cx="6684460" cy="80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sk-SK" sz="20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VAKUOLY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obsahujú </a:t>
            </a: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bunkovú šťavu </a:t>
            </a: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so zásobnými látkami</a:t>
            </a:r>
            <a:endParaRPr lang="sk-SK" sz="1800" b="0" u="sng" dirty="0">
              <a:solidFill>
                <a:schemeClr val="accent6">
                  <a:lumMod val="50000"/>
                </a:schemeClr>
              </a:solidFill>
              <a:latin typeface="Roboto Mono Medium" panose="020B0604020202020204" charset="0"/>
              <a:ea typeface="Roboto Mono Medium" panose="020B0604020202020204" charset="0"/>
            </a:endParaRP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841E7868-36BB-471B-8B6B-F232A80351DA}"/>
              </a:ext>
            </a:extLst>
          </p:cNvPr>
          <p:cNvSpPr txBox="1">
            <a:spLocks/>
          </p:cNvSpPr>
          <p:nvPr/>
        </p:nvSpPr>
        <p:spPr>
          <a:xfrm>
            <a:off x="1616933" y="3634764"/>
            <a:ext cx="6684460" cy="80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sk-SK" sz="20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LYZOZÓMY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vyskytujú sa </a:t>
            </a:r>
            <a:r>
              <a:rPr lang="sk-SK" sz="1800" b="0" u="sng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len u živočíchov</a:t>
            </a:r>
          </a:p>
          <a:p>
            <a:pPr marL="342900" indent="-3429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sk-SK" sz="1800" b="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majú </a:t>
            </a:r>
            <a:r>
              <a:rPr lang="sk-SK" sz="18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rozkladnú funkciu </a:t>
            </a:r>
          </a:p>
        </p:txBody>
      </p:sp>
    </p:spTree>
    <p:extLst>
      <p:ext uri="{BB962C8B-B14F-4D97-AF65-F5344CB8AC3E}">
        <p14:creationId xmlns:p14="http://schemas.microsoft.com/office/powerpoint/2010/main" val="32452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>
            <a:extLst>
              <a:ext uri="{FF2B5EF4-FFF2-40B4-BE49-F238E27FC236}">
                <a16:creationId xmlns:a16="http://schemas.microsoft.com/office/drawing/2014/main" id="{43022A54-8A4C-4289-9211-0BDBE6E26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716" y="939878"/>
            <a:ext cx="5488493" cy="676271"/>
          </a:xfrm>
        </p:spPr>
        <p:txBody>
          <a:bodyPr/>
          <a:lstStyle/>
          <a:p>
            <a:pPr algn="ctr"/>
            <a:r>
              <a:rPr lang="sk-SK" sz="3200" dirty="0"/>
              <a:t>VYBERTE SI 9 POJMOV:</a:t>
            </a:r>
          </a:p>
        </p:txBody>
      </p:sp>
      <p:sp>
        <p:nvSpPr>
          <p:cNvPr id="6" name="Google Shape;177;p29">
            <a:extLst>
              <a:ext uri="{FF2B5EF4-FFF2-40B4-BE49-F238E27FC236}">
                <a16:creationId xmlns:a16="http://schemas.microsoft.com/office/drawing/2014/main" id="{254C9FAD-ED3B-481E-BF42-825EB37450F4}"/>
              </a:ext>
            </a:extLst>
          </p:cNvPr>
          <p:cNvSpPr txBox="1">
            <a:spLocks/>
          </p:cNvSpPr>
          <p:nvPr/>
        </p:nvSpPr>
        <p:spPr>
          <a:xfrm>
            <a:off x="2166678" y="1713182"/>
            <a:ext cx="5024774" cy="171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cert One"/>
              <a:buNone/>
              <a:defRPr sz="24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/>
            <a:r>
              <a:rPr lang="sk-SK" sz="1600" dirty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kukla, zárodok, spermie, vaječníky, nekŕmivé vtáky, pohlavné rozmnožovanie, nepriamy vývin, nepohlavné rozmnožovanie, obojpohlavnosť, larva, dimorfizmus, priamy vývin, kŕmivé vtáky, materské mlieko, placenta, semenníky, oddelené pohlavie, vajíčka, oplodnenie, rozmnožovanie</a:t>
            </a:r>
          </a:p>
        </p:txBody>
      </p:sp>
    </p:spTree>
    <p:extLst>
      <p:ext uri="{BB962C8B-B14F-4D97-AF65-F5344CB8AC3E}">
        <p14:creationId xmlns:p14="http://schemas.microsoft.com/office/powerpoint/2010/main" val="31464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6">
            <a:extLst>
              <a:ext uri="{FF2B5EF4-FFF2-40B4-BE49-F238E27FC236}">
                <a16:creationId xmlns:a16="http://schemas.microsoft.com/office/drawing/2014/main" id="{495218A5-79D3-4852-8912-10AB86EBC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72913"/>
              </p:ext>
            </p:extLst>
          </p:nvPr>
        </p:nvGraphicFramePr>
        <p:xfrm>
          <a:off x="1657632" y="1707146"/>
          <a:ext cx="6096000" cy="1099850"/>
        </p:xfrm>
        <a:graphic>
          <a:graphicData uri="http://schemas.openxmlformats.org/drawingml/2006/table">
            <a:tbl>
              <a:tblPr firstRow="1" bandRow="1">
                <a:tableStyleId>{57EC746C-C1F9-4905-AFD3-18BE77A6A8A7}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683396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38185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860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22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9598"/>
                  </a:ext>
                </a:extLst>
              </a:tr>
              <a:tr h="35817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914559"/>
                  </a:ext>
                </a:extLst>
              </a:tr>
            </a:tbl>
          </a:graphicData>
        </a:graphic>
      </p:graphicFrame>
      <p:sp>
        <p:nvSpPr>
          <p:cNvPr id="8" name="Podnadpis 4">
            <a:extLst>
              <a:ext uri="{FF2B5EF4-FFF2-40B4-BE49-F238E27FC236}">
                <a16:creationId xmlns:a16="http://schemas.microsoft.com/office/drawing/2014/main" id="{8F21EC62-DC26-4526-912F-157B8C4E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7753" y="3130185"/>
            <a:ext cx="5488493" cy="676271"/>
          </a:xfrm>
        </p:spPr>
        <p:txBody>
          <a:bodyPr/>
          <a:lstStyle/>
          <a:p>
            <a:pPr algn="ctr"/>
            <a:r>
              <a:rPr lang="sk-SK" sz="3200" dirty="0"/>
              <a:t>ZAKRIČ BINGO! </a:t>
            </a:r>
            <a:r>
              <a:rPr lang="sk-SK" sz="3200" dirty="0">
                <a:sym typeface="Wingdings" panose="05000000000000000000" pitchFamily="2" charset="2"/>
              </a:rPr>
              <a:t></a:t>
            </a:r>
            <a:endParaRPr lang="sk-SK" sz="3200" dirty="0"/>
          </a:p>
        </p:txBody>
      </p:sp>
      <p:cxnSp>
        <p:nvCxnSpPr>
          <p:cNvPr id="3" name="Rovná spojovacia šípka 2">
            <a:extLst>
              <a:ext uri="{FF2B5EF4-FFF2-40B4-BE49-F238E27FC236}">
                <a16:creationId xmlns:a16="http://schemas.microsoft.com/office/drawing/2014/main" id="{0417D274-5428-4A9C-BC3B-8D3D629D49DA}"/>
              </a:ext>
            </a:extLst>
          </p:cNvPr>
          <p:cNvCxnSpPr>
            <a:cxnSpLocks/>
          </p:cNvCxnSpPr>
          <p:nvPr/>
        </p:nvCxnSpPr>
        <p:spPr>
          <a:xfrm>
            <a:off x="2275367" y="1826452"/>
            <a:ext cx="4476307" cy="874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743AC030-53E9-4EDC-BE1C-D810E0D2B899}"/>
              </a:ext>
            </a:extLst>
          </p:cNvPr>
          <p:cNvCxnSpPr>
            <a:cxnSpLocks/>
          </p:cNvCxnSpPr>
          <p:nvPr/>
        </p:nvCxnSpPr>
        <p:spPr>
          <a:xfrm>
            <a:off x="2275366" y="1826452"/>
            <a:ext cx="1" cy="874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E5E48C2B-5E17-433B-A8FD-98447CA865F1}"/>
              </a:ext>
            </a:extLst>
          </p:cNvPr>
          <p:cNvCxnSpPr>
            <a:cxnSpLocks/>
          </p:cNvCxnSpPr>
          <p:nvPr/>
        </p:nvCxnSpPr>
        <p:spPr>
          <a:xfrm>
            <a:off x="2275366" y="1828247"/>
            <a:ext cx="4476308" cy="74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671063" y="1154948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BUNKA A JEJ </a:t>
            </a:r>
            <a:b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ŠTRUKTÚRY</a:t>
            </a:r>
            <a:endParaRPr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2198576" y="2801701"/>
            <a:ext cx="502477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b="0" dirty="0"/>
              <a:t>Bc. Veronika Petrovová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100" dirty="0"/>
              <a:t>Univerzita Pavla Jozefa Šafárika v Košiciach</a:t>
            </a:r>
            <a:endParaRPr sz="1100" b="0" dirty="0"/>
          </a:p>
        </p:txBody>
      </p:sp>
      <p:sp>
        <p:nvSpPr>
          <p:cNvPr id="180" name="Google Shape;180;p29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7;p29">
            <a:extLst>
              <a:ext uri="{FF2B5EF4-FFF2-40B4-BE49-F238E27FC236}">
                <a16:creationId xmlns:a16="http://schemas.microsoft.com/office/drawing/2014/main" id="{412E9627-3D04-45E0-9F85-EBA188EE4992}"/>
              </a:ext>
            </a:extLst>
          </p:cNvPr>
          <p:cNvSpPr txBox="1">
            <a:spLocks/>
          </p:cNvSpPr>
          <p:nvPr/>
        </p:nvSpPr>
        <p:spPr>
          <a:xfrm>
            <a:off x="1889900" y="3901142"/>
            <a:ext cx="992850" cy="36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sk-SK" sz="1600" b="1" dirty="0"/>
              <a:t>IV.O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FDA49D13-5917-4CBD-A8C4-61299A02E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58" t="27689" r="12093" b="9851"/>
          <a:stretch/>
        </p:blipFill>
        <p:spPr>
          <a:xfrm>
            <a:off x="1121198" y="963506"/>
            <a:ext cx="6901604" cy="3216488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B1A689FD-1AAA-4701-9CD3-0892F2FBA2B7}"/>
              </a:ext>
            </a:extLst>
          </p:cNvPr>
          <p:cNvSpPr txBox="1"/>
          <p:nvPr/>
        </p:nvSpPr>
        <p:spPr>
          <a:xfrm>
            <a:off x="1562986" y="3884248"/>
            <a:ext cx="22860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Prokaryotická bunka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493E4D0F-A3E7-4959-9DDA-1A95CB887F75}"/>
              </a:ext>
            </a:extLst>
          </p:cNvPr>
          <p:cNvSpPr txBox="1"/>
          <p:nvPr/>
        </p:nvSpPr>
        <p:spPr>
          <a:xfrm>
            <a:off x="5295016" y="3884248"/>
            <a:ext cx="228600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Eukaryotická bunka</a:t>
            </a:r>
          </a:p>
        </p:txBody>
      </p:sp>
    </p:spTree>
    <p:extLst>
      <p:ext uri="{BB962C8B-B14F-4D97-AF65-F5344CB8AC3E}">
        <p14:creationId xmlns:p14="http://schemas.microsoft.com/office/powerpoint/2010/main" val="27805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71374EED-5B91-4846-8095-BE205ADD1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0" t="27276" r="12442" b="9851"/>
          <a:stretch/>
        </p:blipFill>
        <p:spPr>
          <a:xfrm>
            <a:off x="1073887" y="951475"/>
            <a:ext cx="6836735" cy="3232297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B1A689FD-1AAA-4701-9CD3-0892F2FBA2B7}"/>
              </a:ext>
            </a:extLst>
          </p:cNvPr>
          <p:cNvSpPr txBox="1"/>
          <p:nvPr/>
        </p:nvSpPr>
        <p:spPr>
          <a:xfrm>
            <a:off x="1562986" y="3884248"/>
            <a:ext cx="22860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Prokaryotická bunka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493E4D0F-A3E7-4959-9DDA-1A95CB887F75}"/>
              </a:ext>
            </a:extLst>
          </p:cNvPr>
          <p:cNvSpPr txBox="1"/>
          <p:nvPr/>
        </p:nvSpPr>
        <p:spPr>
          <a:xfrm>
            <a:off x="5295016" y="3884248"/>
            <a:ext cx="228600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Eukaryotická bunka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54E7BE5-200D-4D71-8C66-E1F9B02ADA9D}"/>
              </a:ext>
            </a:extLst>
          </p:cNvPr>
          <p:cNvSpPr txBox="1"/>
          <p:nvPr/>
        </p:nvSpPr>
        <p:spPr>
          <a:xfrm>
            <a:off x="1153634" y="1109058"/>
            <a:ext cx="238700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Cytoplazmatická membrána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88FBDA0-9089-4638-813E-72D47D0DBEFA}"/>
              </a:ext>
            </a:extLst>
          </p:cNvPr>
          <p:cNvSpPr txBox="1"/>
          <p:nvPr/>
        </p:nvSpPr>
        <p:spPr>
          <a:xfrm>
            <a:off x="5295016" y="1250826"/>
            <a:ext cx="238700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Cytoplazmatická membrána</a:t>
            </a:r>
          </a:p>
        </p:txBody>
      </p:sp>
    </p:spTree>
    <p:extLst>
      <p:ext uri="{BB962C8B-B14F-4D97-AF65-F5344CB8AC3E}">
        <p14:creationId xmlns:p14="http://schemas.microsoft.com/office/powerpoint/2010/main" val="13478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B8104654-44D6-4E6C-8DB6-04DF238B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75" t="27482" r="12325" b="9851"/>
          <a:stretch/>
        </p:blipFill>
        <p:spPr>
          <a:xfrm>
            <a:off x="1143000" y="970360"/>
            <a:ext cx="6858000" cy="3221665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B1A689FD-1AAA-4701-9CD3-0892F2FBA2B7}"/>
              </a:ext>
            </a:extLst>
          </p:cNvPr>
          <p:cNvSpPr txBox="1"/>
          <p:nvPr/>
        </p:nvSpPr>
        <p:spPr>
          <a:xfrm>
            <a:off x="1562986" y="3884248"/>
            <a:ext cx="22860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Prokaryotická bunka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493E4D0F-A3E7-4959-9DDA-1A95CB887F75}"/>
              </a:ext>
            </a:extLst>
          </p:cNvPr>
          <p:cNvSpPr txBox="1"/>
          <p:nvPr/>
        </p:nvSpPr>
        <p:spPr>
          <a:xfrm>
            <a:off x="5295016" y="3884248"/>
            <a:ext cx="228600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Eukaryotická bunka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54E7BE5-200D-4D71-8C66-E1F9B02ADA9D}"/>
              </a:ext>
            </a:extLst>
          </p:cNvPr>
          <p:cNvSpPr txBox="1"/>
          <p:nvPr/>
        </p:nvSpPr>
        <p:spPr>
          <a:xfrm rot="20192347">
            <a:off x="597688" y="1199372"/>
            <a:ext cx="2593382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DNA</a:t>
            </a:r>
          </a:p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(ale nie v jadre)</a:t>
            </a:r>
          </a:p>
          <a:p>
            <a:pPr algn="ctr"/>
            <a:endParaRPr lang="sk-SK" b="1" dirty="0">
              <a:latin typeface="Roboto Mono Medium" panose="020B0604020202020204" charset="0"/>
              <a:ea typeface="Roboto Mono Medium" panose="020B0604020202020204" charset="0"/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88FBDA0-9089-4638-813E-72D47D0DBEFA}"/>
              </a:ext>
            </a:extLst>
          </p:cNvPr>
          <p:cNvSpPr txBox="1"/>
          <p:nvPr/>
        </p:nvSpPr>
        <p:spPr>
          <a:xfrm rot="1240890">
            <a:off x="6145624" y="1349188"/>
            <a:ext cx="2387008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DNA</a:t>
            </a:r>
          </a:p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(v jadre)</a:t>
            </a:r>
          </a:p>
          <a:p>
            <a:pPr algn="ctr"/>
            <a:endParaRPr lang="sk-SK" b="1" dirty="0">
              <a:latin typeface="Roboto Mono Medium" panose="020B0604020202020204" charset="0"/>
              <a:ea typeface="Roboto Mon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6A0FD3D7-3A38-4B8C-92B8-B7C01B584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5" t="27482" r="12674" b="9851"/>
          <a:stretch/>
        </p:blipFill>
        <p:spPr>
          <a:xfrm>
            <a:off x="1143000" y="951475"/>
            <a:ext cx="6858000" cy="3221665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B1A689FD-1AAA-4701-9CD3-0892F2FBA2B7}"/>
              </a:ext>
            </a:extLst>
          </p:cNvPr>
          <p:cNvSpPr txBox="1"/>
          <p:nvPr/>
        </p:nvSpPr>
        <p:spPr>
          <a:xfrm>
            <a:off x="1562986" y="3884248"/>
            <a:ext cx="22860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Prokaryotická bunka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493E4D0F-A3E7-4959-9DDA-1A95CB887F75}"/>
              </a:ext>
            </a:extLst>
          </p:cNvPr>
          <p:cNvSpPr txBox="1"/>
          <p:nvPr/>
        </p:nvSpPr>
        <p:spPr>
          <a:xfrm>
            <a:off x="5295016" y="3884248"/>
            <a:ext cx="228600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Eukaryotická bunka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54E7BE5-200D-4D71-8C66-E1F9B02ADA9D}"/>
              </a:ext>
            </a:extLst>
          </p:cNvPr>
          <p:cNvSpPr txBox="1"/>
          <p:nvPr/>
        </p:nvSpPr>
        <p:spPr>
          <a:xfrm>
            <a:off x="927297" y="1062545"/>
            <a:ext cx="259338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Ribozómy</a:t>
            </a:r>
          </a:p>
          <a:p>
            <a:pPr algn="ctr"/>
            <a:endParaRPr lang="sk-SK" b="1" dirty="0">
              <a:latin typeface="Roboto Mono Medium" panose="020B0604020202020204" charset="0"/>
              <a:ea typeface="Roboto Mono Medium" panose="020B0604020202020204" charset="0"/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88FBDA0-9089-4638-813E-72D47D0DBEFA}"/>
              </a:ext>
            </a:extLst>
          </p:cNvPr>
          <p:cNvSpPr txBox="1"/>
          <p:nvPr/>
        </p:nvSpPr>
        <p:spPr>
          <a:xfrm>
            <a:off x="5819064" y="1137934"/>
            <a:ext cx="238700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Ribozómy</a:t>
            </a:r>
          </a:p>
          <a:p>
            <a:pPr algn="ctr"/>
            <a:endParaRPr lang="sk-SK" b="1" dirty="0">
              <a:latin typeface="Roboto Mono Medium" panose="020B0604020202020204" charset="0"/>
              <a:ea typeface="Roboto Mon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2839BAAA-55A8-46B7-B36D-99C12E347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58" t="27276" r="12442" b="9851"/>
          <a:stretch/>
        </p:blipFill>
        <p:spPr>
          <a:xfrm>
            <a:off x="1143000" y="951475"/>
            <a:ext cx="6858000" cy="3232297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B1A689FD-1AAA-4701-9CD3-0892F2FBA2B7}"/>
              </a:ext>
            </a:extLst>
          </p:cNvPr>
          <p:cNvSpPr txBox="1"/>
          <p:nvPr/>
        </p:nvSpPr>
        <p:spPr>
          <a:xfrm>
            <a:off x="1562986" y="3884248"/>
            <a:ext cx="22860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Prokaryotická bunka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493E4D0F-A3E7-4959-9DDA-1A95CB887F75}"/>
              </a:ext>
            </a:extLst>
          </p:cNvPr>
          <p:cNvSpPr txBox="1"/>
          <p:nvPr/>
        </p:nvSpPr>
        <p:spPr>
          <a:xfrm>
            <a:off x="5295016" y="3884248"/>
            <a:ext cx="228600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Eukaryotická bunka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54E7BE5-200D-4D71-8C66-E1F9B02ADA9D}"/>
              </a:ext>
            </a:extLst>
          </p:cNvPr>
          <p:cNvSpPr txBox="1"/>
          <p:nvPr/>
        </p:nvSpPr>
        <p:spPr>
          <a:xfrm>
            <a:off x="1022989" y="943222"/>
            <a:ext cx="2593382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sk-SK" b="1" dirty="0">
              <a:latin typeface="Roboto Mono Medium" panose="020B0604020202020204" charset="0"/>
              <a:ea typeface="Roboto Mono Medium" panose="020B0604020202020204" charset="0"/>
            </a:endParaRPr>
          </a:p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Bez organel</a:t>
            </a:r>
          </a:p>
          <a:p>
            <a:pPr algn="ctr"/>
            <a:endParaRPr lang="sk-SK" b="1" dirty="0">
              <a:latin typeface="Roboto Mono Medium" panose="020B0604020202020204" charset="0"/>
              <a:ea typeface="Roboto Mono Medium" panose="020B0604020202020204" charset="0"/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88FBDA0-9089-4638-813E-72D47D0DBEFA}"/>
              </a:ext>
            </a:extLst>
          </p:cNvPr>
          <p:cNvSpPr txBox="1"/>
          <p:nvPr/>
        </p:nvSpPr>
        <p:spPr>
          <a:xfrm>
            <a:off x="5527630" y="943222"/>
            <a:ext cx="2387008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sk-SK" b="1" dirty="0">
              <a:latin typeface="Roboto Mono Medium" panose="020B0604020202020204" charset="0"/>
              <a:ea typeface="Roboto Mono Medium" panose="020B0604020202020204" charset="0"/>
            </a:endParaRPr>
          </a:p>
          <a:p>
            <a:pPr algn="ctr"/>
            <a:r>
              <a:rPr lang="sk-SK" b="1" dirty="0">
                <a:latin typeface="Roboto Mono Medium" panose="020B0604020202020204" charset="0"/>
                <a:ea typeface="Roboto Mono Medium" panose="020B0604020202020204" charset="0"/>
              </a:rPr>
              <a:t>Organely</a:t>
            </a:r>
          </a:p>
          <a:p>
            <a:pPr algn="ctr"/>
            <a:endParaRPr lang="sk-SK" b="1" dirty="0">
              <a:latin typeface="Roboto Mono Medium" panose="020B0604020202020204" charset="0"/>
              <a:ea typeface="Roboto Mon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62B74F"/>
      </a:lt1>
      <a:dk2>
        <a:srgbClr val="595959"/>
      </a:dk2>
      <a:lt2>
        <a:srgbClr val="E2DD86"/>
      </a:lt2>
      <a:accent1>
        <a:srgbClr val="62B74F"/>
      </a:accent1>
      <a:accent2>
        <a:srgbClr val="B4418E"/>
      </a:accent2>
      <a:accent3>
        <a:srgbClr val="62B74F"/>
      </a:accent3>
      <a:accent4>
        <a:srgbClr val="F37AE3"/>
      </a:accent4>
      <a:accent5>
        <a:srgbClr val="BBB465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450</Words>
  <Application>Microsoft Office PowerPoint</Application>
  <PresentationFormat>Prezentácia na obrazovke (16:9)</PresentationFormat>
  <Paragraphs>94</Paragraphs>
  <Slides>19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5" baseType="lpstr">
      <vt:lpstr>Concert One</vt:lpstr>
      <vt:lpstr>Coming Soon</vt:lpstr>
      <vt:lpstr>Roboto Mono Medium</vt:lpstr>
      <vt:lpstr>Arial</vt:lpstr>
      <vt:lpstr>Anonymous Pro</vt:lpstr>
      <vt:lpstr>Notebook Lesson by Slidesgo</vt:lpstr>
      <vt:lpstr>Prezentácia programu PowerPoint</vt:lpstr>
      <vt:lpstr>Prezentácia programu PowerPoint</vt:lpstr>
      <vt:lpstr>Prezentácia programu PowerPoint</vt:lpstr>
      <vt:lpstr>BUNKA A JEJ  ŠTRUKTÚRY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najmenšia stavebná a funkčná jednotka všetkých organizmov </vt:lpstr>
      <vt:lpstr>Prokaryotická bunka</vt:lpstr>
      <vt:lpstr>najjednoduchší stupeň organizácie </vt:lpstr>
      <vt:lpstr>zložitejší stupeň organizácie </vt:lpstr>
      <vt:lpstr>Živočíšna bunka</vt:lpstr>
      <vt:lpstr>BUNKOVÉ ŠTRUKTÚRY 1. Cytoplazma</vt:lpstr>
      <vt:lpstr>BUNKOVÉ ŠTRUKTÚRY 2. Bunkové povrchy</vt:lpstr>
      <vt:lpstr>BUNKOVÉ ŠTRUKTÚRY 3. Bunkové organely</vt:lpstr>
      <vt:lpstr>BUNKOVÉ ŠTRUKTÚRY 3. Bunkové organely</vt:lpstr>
      <vt:lpstr>BUNKOVÉ ŠTRUKTÚRY 3. Bunkové organely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BUNKA A JEJ  ŠTRUKTÚRY</dc:title>
  <dc:creator>Veronika</dc:creator>
  <cp:lastModifiedBy>Veronika Petrovová</cp:lastModifiedBy>
  <cp:revision>9</cp:revision>
  <dcterms:modified xsi:type="dcterms:W3CDTF">2022-03-17T20:35:47Z</dcterms:modified>
</cp:coreProperties>
</file>