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61" r:id="rId4"/>
    <p:sldId id="279" r:id="rId5"/>
    <p:sldId id="257" r:id="rId6"/>
    <p:sldId id="260" r:id="rId7"/>
    <p:sldId id="258" r:id="rId8"/>
    <p:sldId id="273" r:id="rId9"/>
    <p:sldId id="266" r:id="rId10"/>
    <p:sldId id="265" r:id="rId11"/>
    <p:sldId id="259" r:id="rId12"/>
    <p:sldId id="262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9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17. 5. 2022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17. 5. 2022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17. 5. 2022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17. 5. 2022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17. 5. 2022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Vzorové príklady výpočtov na zloženie roztokov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err="1" smtClean="0"/>
              <a:t>w=m</a:t>
            </a:r>
            <a:r>
              <a:rPr lang="sk-SK" dirty="0" smtClean="0"/>
              <a:t>/m </a:t>
            </a:r>
            <a:r>
              <a:rPr lang="sk-SK" baseline="-25000" dirty="0" smtClean="0"/>
              <a:t>roztoku  </a:t>
            </a:r>
          </a:p>
          <a:p>
            <a:pPr>
              <a:buNone/>
            </a:pPr>
            <a:r>
              <a:rPr lang="sk-SK" dirty="0" smtClean="0"/>
              <a:t>0,025 = m/245 g </a:t>
            </a:r>
          </a:p>
          <a:p>
            <a:pPr>
              <a:buNone/>
            </a:pPr>
            <a:r>
              <a:rPr lang="sk-SK" dirty="0" smtClean="0"/>
              <a:t>0,025.245g = 6,125 g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Množstvo vody vypočítame ako 245g (roztok) – 6,125 g (</a:t>
            </a:r>
            <a:r>
              <a:rPr lang="sk-SK" dirty="0" err="1" smtClean="0"/>
              <a:t>KCl</a:t>
            </a:r>
            <a:r>
              <a:rPr lang="sk-SK" dirty="0" smtClean="0"/>
              <a:t>)=238,875g vody.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Na prípravu roztoku potrebujeme 6,125 gramov chloridu draselného a 238,875 g vody, čo zodpovedá 238,875 ml vody.  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3600" dirty="0" smtClean="0"/>
              <a:t>Koľko g chloridu draselného a koľko ml vody potrebujeme na prípravu 245 g 2,5% roztoku?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dirty="0" smtClean="0"/>
              <a:t> </a:t>
            </a:r>
          </a:p>
          <a:p>
            <a:r>
              <a:rPr lang="sk-SK" dirty="0" smtClean="0"/>
              <a:t>w (A) = 15/100 = 0,15</a:t>
            </a:r>
          </a:p>
          <a:p>
            <a:r>
              <a:rPr lang="sk-SK" dirty="0" smtClean="0"/>
              <a:t>m = 4 kg</a:t>
            </a:r>
          </a:p>
          <a:p>
            <a:r>
              <a:rPr lang="sk-SK" dirty="0" smtClean="0"/>
              <a:t>m(A) = ? kg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w (A) = m(A)/m</a:t>
            </a:r>
          </a:p>
          <a:p>
            <a:r>
              <a:rPr lang="sk-SK" dirty="0" smtClean="0"/>
              <a:t>z toho: </a:t>
            </a:r>
          </a:p>
          <a:p>
            <a:r>
              <a:rPr lang="sk-SK" dirty="0" smtClean="0"/>
              <a:t>m(A) = w(A) x m</a:t>
            </a:r>
          </a:p>
          <a:p>
            <a:r>
              <a:rPr lang="sk-SK" dirty="0" smtClean="0"/>
              <a:t>m(A)= 0,15 x 4</a:t>
            </a:r>
          </a:p>
          <a:p>
            <a:r>
              <a:rPr lang="sk-SK" dirty="0" smtClean="0"/>
              <a:t>m(A) = 0,6 kg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Odpoveď: V 4 kg bronzu je 0,6 kg cínu.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Bronz je tuhý roztok medi a cínu. Vypočítajte hmotnosť cínu v 4 kg bronzu, ak bronz obsahuje 15% cínu.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Riešenie: </a:t>
            </a:r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100 gramov roztoku...........20 g dusičnanu </a:t>
            </a:r>
          </a:p>
          <a:p>
            <a:pPr>
              <a:buNone/>
            </a:pPr>
            <a:r>
              <a:rPr lang="sk-SK" dirty="0" smtClean="0"/>
              <a:t>130 g.........................................x g dusičnanu </a:t>
            </a:r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X= 130.20/100 = 26 g</a:t>
            </a:r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Hmotnosť vody dopočítame 130-26= 104 g vody. </a:t>
            </a:r>
          </a:p>
          <a:p>
            <a:pPr>
              <a:buNone/>
            </a:pPr>
            <a:r>
              <a:rPr lang="sk-SK" dirty="0" smtClean="0"/>
              <a:t>Roztok je zložený z 26 gramov dusičnanu a 104 gramov vody. 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Koľko gramov dusičnanu vápenatého a vody je v 130 g 20% roztoku?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V/V </a:t>
            </a:r>
            <a:r>
              <a:rPr lang="sk-SK" baseline="-25000" dirty="0" smtClean="0"/>
              <a:t>roztoku</a:t>
            </a:r>
          </a:p>
          <a:p>
            <a:pPr>
              <a:buNone/>
            </a:pPr>
            <a:r>
              <a:rPr lang="sk-SK" dirty="0" smtClean="0"/>
              <a:t> 90 ml/150 ml = 0,6 .100 =60%</a:t>
            </a:r>
          </a:p>
          <a:p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Vodný roztok etanolu obsahuje 90 ml čistého liehu v 150 ml roztoku. Aké je objemové percento roztoku?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Aká hmotnosť </a:t>
            </a:r>
            <a:r>
              <a:rPr lang="sk-SK" dirty="0" err="1" smtClean="0"/>
              <a:t>manganistanu</a:t>
            </a:r>
            <a:r>
              <a:rPr lang="sk-SK" dirty="0" smtClean="0"/>
              <a:t> draselného KMnO</a:t>
            </a:r>
            <a:r>
              <a:rPr lang="sk-SK" baseline="-25000" dirty="0" smtClean="0"/>
              <a:t>4 </a:t>
            </a:r>
            <a:r>
              <a:rPr lang="sk-SK" dirty="0" smtClean="0"/>
              <a:t>sa nachádza v 25 ml 0,02 </a:t>
            </a:r>
            <a:r>
              <a:rPr lang="sk-SK" dirty="0" err="1" smtClean="0"/>
              <a:t>molárneho</a:t>
            </a:r>
            <a:r>
              <a:rPr lang="sk-SK" dirty="0" smtClean="0"/>
              <a:t> roztoku? 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Riešenie: </a:t>
            </a:r>
            <a:br>
              <a:rPr lang="sk-SK" dirty="0" smtClean="0"/>
            </a:br>
            <a:endParaRPr lang="sk-SK" dirty="0" smtClean="0"/>
          </a:p>
          <a:p>
            <a:r>
              <a:rPr lang="sk-SK" dirty="0" smtClean="0"/>
              <a:t>Využijeme upravený vzťah pre látkovú koncentráciu: </a:t>
            </a:r>
          </a:p>
          <a:p>
            <a:r>
              <a:rPr lang="sk-SK" dirty="0" smtClean="0"/>
              <a:t>m=c.M.V=0,02 .158,342 .0,025=0,0792g  </a:t>
            </a:r>
          </a:p>
          <a:p>
            <a:r>
              <a:rPr lang="sk-SK" dirty="0" smtClean="0"/>
              <a:t>Hmotnosť </a:t>
            </a:r>
            <a:r>
              <a:rPr lang="sk-SK" dirty="0" err="1" smtClean="0"/>
              <a:t>manganistanu</a:t>
            </a:r>
            <a:r>
              <a:rPr lang="sk-SK" dirty="0" smtClean="0"/>
              <a:t> je 0,0792g. 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525963"/>
          </a:xfrm>
        </p:spPr>
        <p:txBody>
          <a:bodyPr/>
          <a:lstStyle/>
          <a:p>
            <a:r>
              <a:rPr lang="sk-SK" dirty="0" smtClean="0"/>
              <a:t>Riešenie: </a:t>
            </a:r>
            <a:br>
              <a:rPr lang="sk-SK" dirty="0" smtClean="0"/>
            </a:br>
            <a:endParaRPr lang="sk-SK" dirty="0" smtClean="0"/>
          </a:p>
          <a:p>
            <a:r>
              <a:rPr lang="sk-SK" dirty="0" smtClean="0"/>
              <a:t>Mólová hmotnosť dusičnanu je 164,086 g.mol</a:t>
            </a:r>
            <a:r>
              <a:rPr lang="sk-SK" baseline="30000" dirty="0" smtClean="0"/>
              <a:t>-1</a:t>
            </a:r>
            <a:r>
              <a:rPr lang="sk-SK" dirty="0" smtClean="0"/>
              <a:t>. Relatívna atómová hmotnosť dusíka je 14,007. Logicky sa v 164,086 gramoch zlúčeniny nachádza 14,007 g dusíka. Pre zistenie percentuálneho obsahu je potrebné dať do pomeru hmotnosť dusíka a zlúčeniny: 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Koľko percent dusíka obsahuje dusičnan vápenatý </a:t>
            </a:r>
            <a:r>
              <a:rPr lang="sk-SK" dirty="0" err="1" smtClean="0"/>
              <a:t>Ca</a:t>
            </a:r>
            <a:r>
              <a:rPr lang="sk-SK" dirty="0" smtClean="0"/>
              <a:t>(NO</a:t>
            </a:r>
            <a:r>
              <a:rPr lang="sk-SK" baseline="-25000" dirty="0" smtClean="0"/>
              <a:t>3</a:t>
            </a:r>
            <a:r>
              <a:rPr lang="sk-SK" dirty="0" smtClean="0"/>
              <a:t>)</a:t>
            </a:r>
            <a:r>
              <a:rPr lang="sk-SK" baseline="-25000" dirty="0" smtClean="0"/>
              <a:t>2</a:t>
            </a:r>
            <a:r>
              <a:rPr lang="sk-SK" dirty="0" smtClean="0"/>
              <a:t>?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0625" t="24000" r="10625" b="36000"/>
          <a:stretch>
            <a:fillRect/>
          </a:stretch>
        </p:blipFill>
        <p:spPr bwMode="auto">
          <a:xfrm>
            <a:off x="457200" y="1219200"/>
            <a:ext cx="841629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23039" t="8146" r="6135"/>
          <a:stretch/>
        </p:blipFill>
        <p:spPr bwMode="auto">
          <a:xfrm>
            <a:off x="1344495" y="914400"/>
            <a:ext cx="6527754" cy="5092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24310" t="9075" r="4716" b="6397"/>
          <a:stretch/>
        </p:blipFill>
        <p:spPr bwMode="auto">
          <a:xfrm>
            <a:off x="454897" y="457200"/>
            <a:ext cx="8155703" cy="607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sk-SK" dirty="0" smtClean="0"/>
              <a:t>1.hmotnostným zlomkom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2.Objemovým zlomkom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3.látkovou koncentráciou</a:t>
            </a:r>
          </a:p>
          <a:p>
            <a:pPr marL="0" indent="0">
              <a:buNone/>
            </a:pPr>
            <a:r>
              <a:rPr lang="sk-SK" dirty="0" smtClean="0"/>
              <a:t>4. Zmiešavacou rovnicou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Opakovanie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Vyjadrenie zloženia roztokov: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59435" r="24195" b="37258"/>
          <a:stretch/>
        </p:blipFill>
        <p:spPr bwMode="auto">
          <a:xfrm>
            <a:off x="2592920" y="2542696"/>
            <a:ext cx="4720771" cy="25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62342" r="35153" b="35804"/>
          <a:stretch/>
        </p:blipFill>
        <p:spPr bwMode="auto">
          <a:xfrm>
            <a:off x="2743200" y="2898492"/>
            <a:ext cx="3349171" cy="22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1066800" y="2373141"/>
            <a:ext cx="1070429" cy="5978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56048" r="37472" b="40396"/>
          <a:stretch/>
        </p:blipFill>
        <p:spPr bwMode="auto">
          <a:xfrm>
            <a:off x="2592920" y="2144932"/>
            <a:ext cx="3058886" cy="27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7948" t="51915" r="36377" b="28634"/>
          <a:stretch/>
        </p:blipFill>
        <p:spPr bwMode="auto">
          <a:xfrm>
            <a:off x="5105400" y="3833660"/>
            <a:ext cx="3339662" cy="15812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0" t="50000" r="63857" b="37415"/>
          <a:stretch/>
        </p:blipFill>
        <p:spPr bwMode="auto">
          <a:xfrm>
            <a:off x="1830919" y="3833660"/>
            <a:ext cx="1524001" cy="8726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2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36937" t="14648" r="14876" b="8486"/>
          <a:stretch/>
        </p:blipFill>
        <p:spPr bwMode="auto">
          <a:xfrm>
            <a:off x="1143000" y="609600"/>
            <a:ext cx="5896303" cy="587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36211" t="12326" r="15022" b="17078"/>
          <a:stretch/>
        </p:blipFill>
        <p:spPr bwMode="auto">
          <a:xfrm>
            <a:off x="1295400" y="838200"/>
            <a:ext cx="6355024" cy="5749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 smtClean="0"/>
              <a:t>V kuchyni používame 8 % roztok octu. Koľko vody a kyseliny octovej obsahuje:</a:t>
            </a:r>
          </a:p>
          <a:p>
            <a:pPr marL="0" indent="0">
              <a:buNone/>
            </a:pPr>
            <a:r>
              <a:rPr lang="sk-SK" dirty="0" smtClean="0"/>
              <a:t>a)100g octu           b) 1000g octu</a:t>
            </a:r>
          </a:p>
          <a:p>
            <a:pPr marL="0" indent="0">
              <a:buNone/>
            </a:pPr>
            <a:r>
              <a:rPr lang="sk-SK" b="1" u="sng" dirty="0" smtClean="0"/>
              <a:t>1. Riešenie úvahou: </a:t>
            </a:r>
          </a:p>
          <a:p>
            <a:pPr marL="0" indent="0">
              <a:buNone/>
            </a:pPr>
            <a:r>
              <a:rPr lang="sk-SK" dirty="0" smtClean="0"/>
              <a:t>a) 8 % roztok octu obsahuje </a:t>
            </a:r>
            <a:r>
              <a:rPr lang="sk-SK" b="1" u="sng" dirty="0" smtClean="0"/>
              <a:t>v 100 g </a:t>
            </a:r>
            <a:r>
              <a:rPr lang="sk-SK" dirty="0" smtClean="0"/>
              <a:t>roztoku </a:t>
            </a:r>
          </a:p>
          <a:p>
            <a:pPr marL="0" indent="0">
              <a:buNone/>
            </a:pPr>
            <a:r>
              <a:rPr lang="sk-SK" b="1" dirty="0" smtClean="0"/>
              <a:t>                </a:t>
            </a:r>
          </a:p>
          <a:p>
            <a:pPr marL="0" indent="0">
              <a:buNone/>
            </a:pPr>
            <a:r>
              <a:rPr lang="sk-SK" b="1" dirty="0" smtClean="0"/>
              <a:t>              </a:t>
            </a:r>
            <a:r>
              <a:rPr lang="sk-SK" b="1" dirty="0" smtClean="0">
                <a:solidFill>
                  <a:srgbClr val="FF0000"/>
                </a:solidFill>
              </a:rPr>
              <a:t>8 g </a:t>
            </a:r>
            <a:r>
              <a:rPr lang="sk-SK" b="1" dirty="0" err="1" smtClean="0">
                <a:solidFill>
                  <a:srgbClr val="FF0000"/>
                </a:solidFill>
              </a:rPr>
              <a:t>kys</a:t>
            </a:r>
            <a:r>
              <a:rPr lang="sk-SK" b="1" dirty="0" smtClean="0">
                <a:solidFill>
                  <a:srgbClr val="FF0000"/>
                </a:solidFill>
              </a:rPr>
              <a:t>. octovej</a:t>
            </a:r>
            <a:r>
              <a:rPr lang="sk-SK" dirty="0" smtClean="0">
                <a:solidFill>
                  <a:srgbClr val="FF0000"/>
                </a:solidFill>
              </a:rPr>
              <a:t>   </a:t>
            </a:r>
            <a:r>
              <a:rPr lang="sk-SK" dirty="0" smtClean="0"/>
              <a:t>+   </a:t>
            </a:r>
            <a:r>
              <a:rPr lang="sk-SK" b="1" dirty="0" smtClean="0">
                <a:solidFill>
                  <a:schemeClr val="accent1"/>
                </a:solidFill>
              </a:rPr>
              <a:t>92 g vody</a:t>
            </a:r>
            <a:endParaRPr lang="sk-SK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sk-SK" dirty="0"/>
              <a:t>b) 8 % roztok octu </a:t>
            </a:r>
            <a:r>
              <a:rPr lang="sk-SK" dirty="0" smtClean="0"/>
              <a:t>v </a:t>
            </a:r>
            <a:r>
              <a:rPr lang="sk-SK" b="1" u="sng" dirty="0" smtClean="0"/>
              <a:t>1000 </a:t>
            </a:r>
            <a:r>
              <a:rPr lang="sk-SK" b="1" u="sng" dirty="0"/>
              <a:t>g </a:t>
            </a:r>
            <a:r>
              <a:rPr lang="sk-SK" dirty="0"/>
              <a:t>roztoku 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    80 </a:t>
            </a:r>
            <a:r>
              <a:rPr lang="sk-SK" b="1" dirty="0">
                <a:solidFill>
                  <a:srgbClr val="FF0000"/>
                </a:solidFill>
              </a:rPr>
              <a:t>g </a:t>
            </a:r>
            <a:r>
              <a:rPr lang="sk-SK" b="1" dirty="0" err="1">
                <a:solidFill>
                  <a:srgbClr val="FF0000"/>
                </a:solidFill>
              </a:rPr>
              <a:t>kys</a:t>
            </a:r>
            <a:r>
              <a:rPr lang="sk-SK" b="1" dirty="0">
                <a:solidFill>
                  <a:srgbClr val="FF0000"/>
                </a:solidFill>
              </a:rPr>
              <a:t>. octovej</a:t>
            </a:r>
            <a:r>
              <a:rPr lang="sk-SK" dirty="0">
                <a:solidFill>
                  <a:srgbClr val="FF0000"/>
                </a:solidFill>
              </a:rPr>
              <a:t>     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/>
              <a:t>+ </a:t>
            </a:r>
            <a:r>
              <a:rPr lang="sk-SK" b="1" dirty="0" smtClean="0">
                <a:solidFill>
                  <a:schemeClr val="accent1"/>
                </a:solidFill>
              </a:rPr>
              <a:t>920 </a:t>
            </a:r>
            <a:r>
              <a:rPr lang="sk-SK" b="1" dirty="0">
                <a:solidFill>
                  <a:schemeClr val="accent1"/>
                </a:solidFill>
              </a:rPr>
              <a:t>g vody</a:t>
            </a:r>
            <a:endParaRPr lang="sk-SK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k-SK" b="1" dirty="0" smtClean="0"/>
              <a:t>Príklad 1</a:t>
            </a:r>
            <a:endParaRPr lang="sk-SK" b="1" dirty="0"/>
          </a:p>
        </p:txBody>
      </p:sp>
      <p:sp>
        <p:nvSpPr>
          <p:cNvPr id="5" name="Šípka doprava 4"/>
          <p:cNvSpPr/>
          <p:nvPr/>
        </p:nvSpPr>
        <p:spPr>
          <a:xfrm rot="8599765">
            <a:off x="4047282" y="3373681"/>
            <a:ext cx="6899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rot="2554236">
            <a:off x="4980378" y="3383664"/>
            <a:ext cx="688509" cy="482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Vývojový diagram: magnetický disk 6"/>
          <p:cNvSpPr/>
          <p:nvPr/>
        </p:nvSpPr>
        <p:spPr>
          <a:xfrm>
            <a:off x="7010400" y="4114800"/>
            <a:ext cx="1371600" cy="1981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92 g</a:t>
            </a:r>
            <a:endParaRPr lang="sk-SK" sz="3600" dirty="0"/>
          </a:p>
        </p:txBody>
      </p:sp>
      <p:sp>
        <p:nvSpPr>
          <p:cNvPr id="8" name="Vývojový diagram: magnetický disk 7"/>
          <p:cNvSpPr/>
          <p:nvPr/>
        </p:nvSpPr>
        <p:spPr>
          <a:xfrm>
            <a:off x="7010400" y="5829300"/>
            <a:ext cx="1371600" cy="533400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8 g</a:t>
            </a:r>
            <a:endParaRPr lang="sk-SK" sz="3200" dirty="0"/>
          </a:p>
        </p:txBody>
      </p:sp>
      <p:sp>
        <p:nvSpPr>
          <p:cNvPr id="9" name="Pravá jednoduchá zátvorka 8"/>
          <p:cNvSpPr/>
          <p:nvPr/>
        </p:nvSpPr>
        <p:spPr>
          <a:xfrm>
            <a:off x="8382000" y="4419600"/>
            <a:ext cx="152400" cy="1828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na bublina 9"/>
          <p:cNvSpPr/>
          <p:nvPr/>
        </p:nvSpPr>
        <p:spPr>
          <a:xfrm>
            <a:off x="8229601" y="4674176"/>
            <a:ext cx="914400" cy="626999"/>
          </a:xfrm>
          <a:prstGeom prst="wedgeEllipseCallout">
            <a:avLst>
              <a:gd name="adj1" fmla="val -22441"/>
              <a:gd name="adj2" fmla="val 8148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100 g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 rot="2788435">
            <a:off x="4384356" y="4742992"/>
            <a:ext cx="634258" cy="394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prava 11"/>
          <p:cNvSpPr/>
          <p:nvPr/>
        </p:nvSpPr>
        <p:spPr>
          <a:xfrm rot="8079460">
            <a:off x="3669176" y="4751278"/>
            <a:ext cx="556584" cy="42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Pravá zložená zátvorka 12"/>
          <p:cNvSpPr/>
          <p:nvPr/>
        </p:nvSpPr>
        <p:spPr>
          <a:xfrm rot="5400000">
            <a:off x="4094158" y="4710605"/>
            <a:ext cx="400024" cy="223739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na bublina 13"/>
          <p:cNvSpPr/>
          <p:nvPr/>
        </p:nvSpPr>
        <p:spPr>
          <a:xfrm>
            <a:off x="3238850" y="6096001"/>
            <a:ext cx="1823949" cy="762000"/>
          </a:xfrm>
          <a:prstGeom prst="wedgeEllipseCallout">
            <a:avLst>
              <a:gd name="adj1" fmla="val -7052"/>
              <a:gd name="adj2" fmla="val -5632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1000 g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4674" y="1154663"/>
            <a:ext cx="9197926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 smtClean="0"/>
              <a:t>a)8%-ný roztok má w=8%  teda 8:100 = 0,08 !!!!!  (</a:t>
            </a:r>
            <a:r>
              <a:rPr lang="sk-SK" sz="2000" dirty="0" smtClean="0">
                <a:solidFill>
                  <a:srgbClr val="FF0000"/>
                </a:solidFill>
              </a:rPr>
              <a:t>nie 0,8!!!</a:t>
            </a:r>
          </a:p>
          <a:p>
            <a:pPr marL="0" indent="0">
              <a:buNone/>
            </a:pPr>
            <a:r>
              <a:rPr lang="sk-SK" sz="2000" dirty="0" smtClean="0"/>
              <a:t>   m(roztoku octu) = 100 g</a:t>
            </a:r>
          </a:p>
          <a:p>
            <a:pPr marL="0" indent="0">
              <a:buNone/>
            </a:pPr>
            <a:r>
              <a:rPr lang="sk-SK" sz="2000" dirty="0"/>
              <a:t> </a:t>
            </a:r>
            <a:r>
              <a:rPr lang="sk-SK" sz="2000" dirty="0" smtClean="0"/>
              <a:t>  m(A) (</a:t>
            </a:r>
            <a:r>
              <a:rPr lang="sk-SK" sz="2000" dirty="0" err="1" smtClean="0"/>
              <a:t>k.octovej</a:t>
            </a:r>
            <a:r>
              <a:rPr lang="sk-SK" sz="2000" dirty="0" smtClean="0"/>
              <a:t>) =?</a:t>
            </a:r>
          </a:p>
          <a:p>
            <a:pPr marL="0" indent="0">
              <a:buNone/>
            </a:pPr>
            <a:r>
              <a:rPr lang="sk-SK" sz="2000" dirty="0"/>
              <a:t> </a:t>
            </a:r>
            <a:r>
              <a:rPr lang="sk-SK" sz="2000" dirty="0" smtClean="0"/>
              <a:t>  m(vody) = ?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b) </a:t>
            </a:r>
            <a:r>
              <a:rPr lang="sk-SK" sz="2200" dirty="0"/>
              <a:t>a)8%-ný roztok má w=8%  teda 8:100 = 0,08 !!!!!</a:t>
            </a:r>
          </a:p>
          <a:p>
            <a:pPr marL="0" indent="0">
              <a:buNone/>
            </a:pPr>
            <a:r>
              <a:rPr lang="sk-SK" sz="2200" dirty="0"/>
              <a:t>   </a:t>
            </a:r>
            <a:r>
              <a:rPr lang="sk-SK" sz="2200" dirty="0" smtClean="0"/>
              <a:t>m(roztoku octu)=1000 </a:t>
            </a:r>
            <a:r>
              <a:rPr lang="sk-SK" sz="2200" dirty="0"/>
              <a:t>g</a:t>
            </a:r>
          </a:p>
          <a:p>
            <a:pPr marL="0" indent="0">
              <a:buNone/>
            </a:pPr>
            <a:r>
              <a:rPr lang="sk-SK" sz="2200" dirty="0"/>
              <a:t>   m(A) (</a:t>
            </a:r>
            <a:r>
              <a:rPr lang="sk-SK" sz="2200" dirty="0" err="1"/>
              <a:t>k.octovej</a:t>
            </a:r>
            <a:r>
              <a:rPr lang="sk-SK" sz="2200" dirty="0"/>
              <a:t>) =?</a:t>
            </a:r>
          </a:p>
          <a:p>
            <a:pPr marL="0" indent="0">
              <a:buNone/>
            </a:pPr>
            <a:r>
              <a:rPr lang="sk-SK" sz="2200" dirty="0"/>
              <a:t>   m(vody) = ?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7514"/>
            <a:ext cx="8229600" cy="1143000"/>
          </a:xfrm>
        </p:spPr>
        <p:txBody>
          <a:bodyPr/>
          <a:lstStyle/>
          <a:p>
            <a:r>
              <a:rPr lang="sk-SK" dirty="0" smtClean="0"/>
              <a:t>Riešenie použitím vzorca:</a:t>
            </a: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685800" y="2895600"/>
            <a:ext cx="1447799" cy="808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533400" y="5843009"/>
            <a:ext cx="1371600" cy="76609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Vývojový diagram: proces 5"/>
          <p:cNvSpPr/>
          <p:nvPr/>
        </p:nvSpPr>
        <p:spPr>
          <a:xfrm>
            <a:off x="3581400" y="1447800"/>
            <a:ext cx="5562600" cy="2057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Dosadíme:   0.08   = m(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) /  1OO g</a:t>
            </a:r>
          </a:p>
          <a:p>
            <a:pPr algn="ctr"/>
            <a:r>
              <a:rPr lang="sk-SK" sz="2000" b="1" dirty="0" smtClean="0"/>
              <a:t>m(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) = </a:t>
            </a:r>
            <a:r>
              <a:rPr lang="sk-SK" sz="2800" b="1" u="sng" dirty="0" smtClean="0">
                <a:solidFill>
                  <a:srgbClr val="FF0000"/>
                </a:solidFill>
              </a:rPr>
              <a:t>8 g</a:t>
            </a:r>
            <a:endParaRPr lang="sk-SK" sz="2000" b="1" u="sng" dirty="0" smtClean="0">
              <a:solidFill>
                <a:srgbClr val="FF0000"/>
              </a:solidFill>
            </a:endParaRPr>
          </a:p>
          <a:p>
            <a:pPr algn="ctr"/>
            <a:r>
              <a:rPr lang="sk-SK" sz="2000" b="1" dirty="0" smtClean="0"/>
              <a:t>Vypočítali sme hmotnosť 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, hmotnosť vody si odpočítame od hmotnosti celého roztoku, teda m(vody) je 100g-8g = 92 g </a:t>
            </a:r>
          </a:p>
        </p:txBody>
      </p:sp>
      <p:sp>
        <p:nvSpPr>
          <p:cNvPr id="7" name="Vývojový diagram: proces 6"/>
          <p:cNvSpPr/>
          <p:nvPr/>
        </p:nvSpPr>
        <p:spPr>
          <a:xfrm>
            <a:off x="2315308" y="3505200"/>
            <a:ext cx="6858000" cy="45720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100 g octu obsahuje 8 g kyseliny octovej a 92 g vody.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8" name="Vývojový diagram: proces 7"/>
          <p:cNvSpPr/>
          <p:nvPr/>
        </p:nvSpPr>
        <p:spPr>
          <a:xfrm>
            <a:off x="3810000" y="4346738"/>
            <a:ext cx="5356274" cy="2054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Dosadíme:  0.08   = m(k.octovej)/1OO0 g</a:t>
            </a:r>
          </a:p>
          <a:p>
            <a:pPr algn="ctr"/>
            <a:r>
              <a:rPr lang="sk-SK" sz="2000" b="1" dirty="0" smtClean="0"/>
              <a:t>m(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) = </a:t>
            </a:r>
            <a:r>
              <a:rPr lang="sk-SK" sz="3200" b="1" u="sng" dirty="0" smtClean="0">
                <a:solidFill>
                  <a:srgbClr val="FF0000"/>
                </a:solidFill>
              </a:rPr>
              <a:t>80 g</a:t>
            </a:r>
          </a:p>
          <a:p>
            <a:pPr algn="ctr"/>
            <a:r>
              <a:rPr lang="sk-SK" sz="2000" b="1" dirty="0" smtClean="0"/>
              <a:t>Vypočítali sme hmotnosť 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, hmotnosť vody si odpočítame od hmotnosti celého roztoku, teda m(vody) je 1000g-80g = 920 g </a:t>
            </a:r>
          </a:p>
        </p:txBody>
      </p:sp>
      <p:sp>
        <p:nvSpPr>
          <p:cNvPr id="9" name="Vývojový diagram: proces 8"/>
          <p:cNvSpPr/>
          <p:nvPr/>
        </p:nvSpPr>
        <p:spPr>
          <a:xfrm>
            <a:off x="2315308" y="6400799"/>
            <a:ext cx="6858000" cy="539539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1000 g octu obsahuje 80 g kyseliny octovej a 920 g vody.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983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 smtClean="0">
                <a:solidFill>
                  <a:srgbClr val="FF0000"/>
                </a:solidFill>
              </a:rPr>
              <a:t>Ako  má včelár pripraviť 50 % roztok cukru na kŕmenie včiel?</a:t>
            </a:r>
          </a:p>
          <a:p>
            <a:pPr marL="0" indent="0">
              <a:buNone/>
            </a:pPr>
            <a:r>
              <a:rPr lang="sk-SK" dirty="0" smtClean="0"/>
              <a:t>50 % vodný roztok cukru – zadali nám w=50%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   teda 50% : 100 = w=0,5 </a:t>
            </a:r>
          </a:p>
          <a:p>
            <a:pPr marL="0" indent="0">
              <a:buNone/>
            </a:pPr>
            <a:r>
              <a:rPr lang="sk-SK" dirty="0" smtClean="0"/>
              <a:t> Ak nám </a:t>
            </a:r>
            <a:r>
              <a:rPr lang="sk-SK" b="1" dirty="0" smtClean="0"/>
              <a:t>nezadajú koľko roztoku </a:t>
            </a:r>
            <a:r>
              <a:rPr lang="sk-SK" dirty="0" smtClean="0"/>
              <a:t>chceme, praktické je uvažovať o 100g roztoku!!!!!  Vtedy 100g je hmotnosť celého roztoku.</a:t>
            </a:r>
          </a:p>
          <a:p>
            <a:pPr marL="0" indent="0">
              <a:buNone/>
            </a:pPr>
            <a:r>
              <a:rPr lang="sk-SK" b="1" u="sng" dirty="0" smtClean="0"/>
              <a:t>Zápis: </a:t>
            </a:r>
          </a:p>
          <a:p>
            <a:pPr marL="0" indent="0">
              <a:buNone/>
            </a:pPr>
            <a:r>
              <a:rPr lang="sk-SK" dirty="0" smtClean="0"/>
              <a:t>w=50% = 0,5</a:t>
            </a:r>
          </a:p>
          <a:p>
            <a:pPr marL="0" indent="0">
              <a:buNone/>
            </a:pPr>
            <a:r>
              <a:rPr lang="sk-SK" dirty="0" smtClean="0"/>
              <a:t>m= 100g</a:t>
            </a:r>
          </a:p>
          <a:p>
            <a:pPr marL="0" indent="0">
              <a:buNone/>
            </a:pPr>
            <a:r>
              <a:rPr lang="sk-SK" dirty="0" smtClean="0"/>
              <a:t>m(cukru)= ?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-703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 </a:t>
            </a:r>
            <a:br>
              <a:rPr lang="sk-SK" b="1" dirty="0" smtClean="0"/>
            </a:br>
            <a:r>
              <a:rPr lang="sk-SK" b="1" dirty="0" smtClean="0"/>
              <a:t>Príklad 2</a:t>
            </a:r>
            <a:br>
              <a:rPr lang="sk-SK" b="1" dirty="0" smtClean="0"/>
            </a:b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3391438" y="4114800"/>
            <a:ext cx="1211845" cy="67686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Obdĺžnik 4"/>
          <p:cNvSpPr/>
          <p:nvPr/>
        </p:nvSpPr>
        <p:spPr>
          <a:xfrm>
            <a:off x="2514600" y="4953000"/>
            <a:ext cx="3429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0,5  =  m (cukru) / 100g</a:t>
            </a:r>
          </a:p>
          <a:p>
            <a:pPr algn="ctr"/>
            <a:r>
              <a:rPr lang="sk-SK" sz="2400" b="1" dirty="0">
                <a:solidFill>
                  <a:schemeClr val="tx1"/>
                </a:solidFill>
              </a:rPr>
              <a:t>m</a:t>
            </a:r>
            <a:r>
              <a:rPr lang="sk-SK" sz="2400" b="1" dirty="0" smtClean="0">
                <a:solidFill>
                  <a:schemeClr val="tx1"/>
                </a:solidFill>
              </a:rPr>
              <a:t>(cukru) = 50 g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dirty="0" smtClean="0">
                <a:solidFill>
                  <a:srgbClr val="FFFF00"/>
                </a:solidFill>
              </a:rPr>
              <a:t>Odpoveď:  Na prípravu 100 g roztoku cukru včelár použije 50 g  cukru a 50 g vody.   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7" name="Obdĺžniková bublina 6"/>
          <p:cNvSpPr/>
          <p:nvPr/>
        </p:nvSpPr>
        <p:spPr>
          <a:xfrm>
            <a:off x="6248400" y="3657600"/>
            <a:ext cx="2895600" cy="2133600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Pozor! Vypočítali sme množstvo cukru, množstvo </a:t>
            </a:r>
            <a:r>
              <a:rPr lang="sk-SK" sz="2400" b="1" u="sng" dirty="0" smtClean="0">
                <a:solidFill>
                  <a:schemeClr val="tx1"/>
                </a:solidFill>
              </a:rPr>
              <a:t>vody je</a:t>
            </a:r>
            <a:r>
              <a:rPr lang="sk-SK" sz="2400" dirty="0" smtClean="0">
                <a:solidFill>
                  <a:schemeClr val="tx1"/>
                </a:solidFill>
              </a:rPr>
              <a:t>: 100g-50g =50g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/>
              <a:t>V lekárničke máme 3 % roztok peroxidu vodíka (H</a:t>
            </a:r>
            <a:r>
              <a:rPr lang="sk-SK" b="1" baseline="-25000" dirty="0" smtClean="0"/>
              <a:t>2</a:t>
            </a:r>
            <a:r>
              <a:rPr lang="sk-SK" b="1" dirty="0" smtClean="0"/>
              <a:t>O</a:t>
            </a:r>
            <a:r>
              <a:rPr lang="sk-SK" b="1" baseline="-25000" dirty="0" smtClean="0"/>
              <a:t>2</a:t>
            </a:r>
            <a:r>
              <a:rPr lang="sk-SK" b="1" dirty="0" smtClean="0"/>
              <a:t>). Ako by sme ho pripravili?</a:t>
            </a:r>
          </a:p>
          <a:p>
            <a:r>
              <a:rPr lang="sk-SK" dirty="0" smtClean="0"/>
              <a:t>3 % vodný roztok peroxidu vodíka obsahuje:</a:t>
            </a:r>
          </a:p>
          <a:p>
            <a:pPr marL="109728" indent="0">
              <a:buNone/>
            </a:pPr>
            <a:endParaRPr lang="sk-SK" sz="2000" dirty="0" smtClean="0"/>
          </a:p>
          <a:p>
            <a:pPr marL="109728" indent="0">
              <a:buNone/>
            </a:pPr>
            <a:endParaRPr lang="sk-SK" sz="2000" dirty="0" smtClean="0"/>
          </a:p>
          <a:p>
            <a:pPr marL="109728" indent="0">
              <a:buNone/>
            </a:pPr>
            <a:r>
              <a:rPr lang="sk-SK" sz="2000" dirty="0" smtClean="0"/>
              <a:t>A)  v 100 g roztoku _______</a:t>
            </a:r>
            <a:r>
              <a:rPr lang="sk-SK" sz="2000" b="1" dirty="0" smtClean="0"/>
              <a:t>g peroxidu vodíka</a:t>
            </a:r>
            <a:r>
              <a:rPr lang="sk-SK" sz="2000" dirty="0" smtClean="0"/>
              <a:t> a ________</a:t>
            </a:r>
            <a:r>
              <a:rPr lang="sk-SK" sz="2000" b="1" dirty="0" smtClean="0"/>
              <a:t>g vody</a:t>
            </a:r>
          </a:p>
          <a:p>
            <a:pPr marL="566928" indent="-457200">
              <a:buAutoNum type="alphaUcParenR"/>
            </a:pPr>
            <a:endParaRPr lang="sk-SK" sz="2000" b="1" dirty="0"/>
          </a:p>
          <a:p>
            <a:pPr marL="566928" indent="-457200">
              <a:buAutoNum type="alphaUcParenR"/>
            </a:pPr>
            <a:endParaRPr lang="sk-SK" sz="2000" b="1" dirty="0" smtClean="0"/>
          </a:p>
          <a:p>
            <a:pPr marL="566928" indent="-457200">
              <a:buAutoNum type="alphaUcParenR"/>
            </a:pPr>
            <a:endParaRPr lang="sk-SK" sz="2000" dirty="0" smtClean="0"/>
          </a:p>
          <a:p>
            <a:pPr>
              <a:buNone/>
            </a:pPr>
            <a:r>
              <a:rPr lang="sk-SK" sz="2800" dirty="0" smtClean="0"/>
              <a:t>B) </a:t>
            </a:r>
            <a:r>
              <a:rPr lang="sk-SK" sz="2000" dirty="0" smtClean="0"/>
              <a:t>v 1000 </a:t>
            </a:r>
            <a:r>
              <a:rPr lang="sk-SK" sz="2000" dirty="0"/>
              <a:t>g roztoku _______</a:t>
            </a:r>
            <a:r>
              <a:rPr lang="sk-SK" sz="2000" b="1" dirty="0"/>
              <a:t>g peroxidu vodíka</a:t>
            </a:r>
            <a:r>
              <a:rPr lang="sk-SK" sz="2000" dirty="0"/>
              <a:t> a ________</a:t>
            </a:r>
            <a:r>
              <a:rPr lang="sk-SK" sz="2000" b="1" dirty="0"/>
              <a:t>g vody</a:t>
            </a:r>
          </a:p>
          <a:p>
            <a:pPr>
              <a:buNone/>
            </a:pP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Príklad 3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k-SK" dirty="0" smtClean="0"/>
              <a:t> 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Vodný roztok, ktorého hmotnosť je 200g, obsahuje 20g chloridu sodného. Vypočítajte hmotnostný zlomok chloridu sodného v tomto roztoku. </a:t>
            </a:r>
          </a:p>
          <a:p>
            <a:r>
              <a:rPr lang="sk-SK" dirty="0" smtClean="0"/>
              <a:t>m(A) = 20 g</a:t>
            </a:r>
          </a:p>
          <a:p>
            <a:r>
              <a:rPr lang="sk-SK" dirty="0" smtClean="0"/>
              <a:t>m = 200 g</a:t>
            </a:r>
          </a:p>
          <a:p>
            <a:r>
              <a:rPr lang="sk-SK" dirty="0" smtClean="0"/>
              <a:t>w (A) = ?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Použijeme vzťah pre výpočet w(A).</a:t>
            </a:r>
          </a:p>
          <a:p>
            <a:r>
              <a:rPr lang="sk-SK" dirty="0" smtClean="0"/>
              <a:t>w (A) = m(A) / m</a:t>
            </a:r>
          </a:p>
          <a:p>
            <a:r>
              <a:rPr lang="sk-SK" dirty="0" smtClean="0"/>
              <a:t>w (A) = 20 / 200</a:t>
            </a:r>
          </a:p>
          <a:p>
            <a:r>
              <a:rPr lang="sk-SK" dirty="0" smtClean="0"/>
              <a:t>w (A) = 0,10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Odpoveď: Hmotnostný zlomok chloridu sodného v roztoku je 0,10.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Príklad 1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w=m1/m ( hmotnosť rozpustenej látky / hmotnosť roztoku 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m1 (hmotnosť rozpustenej látky )= 45g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m ( hmotnosť roztoku )= 200 g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w = ?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_________________________________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w = m1 / m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w = 45 / 200 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w = 0,225 = 22,5% 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Hodnotu hmotnostného zlomku v percentách získame tak, že výsledok vynásobíme x100. 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Vypočítajte hmotnostný zlomok roztoku, ak v jeho 200 g je rozpustených 45g cukru.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pPr>
              <a:buNone/>
            </a:pPr>
            <a:r>
              <a:rPr lang="sk-SK" dirty="0" smtClean="0"/>
              <a:t>       w= 1,02/ (10+1,02) = 0,0926</a:t>
            </a:r>
          </a:p>
          <a:p>
            <a:endParaRPr lang="sk-SK" dirty="0" smtClean="0"/>
          </a:p>
          <a:p>
            <a:r>
              <a:rPr lang="sk-SK" dirty="0" smtClean="0"/>
              <a:t>hmotnostné percento=w.100=0,0926.100=9,26%  </a:t>
            </a:r>
          </a:p>
          <a:p>
            <a:r>
              <a:rPr lang="sk-SK" dirty="0" smtClean="0"/>
              <a:t>Hmotnostný zlomok rozpustenej látky je 0,0926, hmotnostné percento je 9,26%. 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sk-SK" sz="3600" dirty="0" smtClean="0"/>
              <a:t>Aký je hmotnostný zlomok a percentuálne zloženie roztoku, ktorý obsahuje v 10 ml vody 1,02 rozpustenej látky? 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168</TotalTime>
  <Words>664</Words>
  <Application>Microsoft Office PowerPoint</Application>
  <PresentationFormat>Prezentácia na obrazovke (4:3)</PresentationFormat>
  <Paragraphs>133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Hala</vt:lpstr>
      <vt:lpstr>Vzorové príklady výpočtov na zloženie roztokov</vt:lpstr>
      <vt:lpstr>Opakovanie Vyjadrenie zloženia roztokov:</vt:lpstr>
      <vt:lpstr>Príklad 1</vt:lpstr>
      <vt:lpstr>Riešenie použitím vzorca:</vt:lpstr>
      <vt:lpstr>  Príklad 2 </vt:lpstr>
      <vt:lpstr>Príklad 3</vt:lpstr>
      <vt:lpstr>Príklad 1 </vt:lpstr>
      <vt:lpstr>Vypočítajte hmotnostný zlomok roztoku, ak v jeho 200 g je rozpustených 45g cukru. </vt:lpstr>
      <vt:lpstr>Aký je hmotnostný zlomok a percentuálne zloženie roztoku, ktorý obsahuje v 10 ml vody 1,02 rozpustenej látky? </vt:lpstr>
      <vt:lpstr>Koľko g chloridu draselného a koľko ml vody potrebujeme na prípravu 245 g 2,5% roztoku?  </vt:lpstr>
      <vt:lpstr>Bronz je tuhý roztok medi a cínu. Vypočítajte hmotnosť cínu v 4 kg bronzu, ak bronz obsahuje 15% cínu. </vt:lpstr>
      <vt:lpstr>Koľko gramov dusičnanu vápenatého a vody je v 130 g 20% roztoku? </vt:lpstr>
      <vt:lpstr>Vodný roztok etanolu obsahuje 90 ml čistého liehu v 150 ml roztoku. Aké je objemové percento roztoku? </vt:lpstr>
      <vt:lpstr>Prezentácia programu PowerPoint</vt:lpstr>
      <vt:lpstr>Prezentácia programu PowerPoint</vt:lpstr>
      <vt:lpstr>Koľko percent dusíka obsahuje dusičnan vápenatý Ca(NO3)2?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ucitel</cp:lastModifiedBy>
  <cp:revision>18</cp:revision>
  <dcterms:created xsi:type="dcterms:W3CDTF">2016-11-17T15:47:01Z</dcterms:created>
  <dcterms:modified xsi:type="dcterms:W3CDTF">2022-05-17T05:49:24Z</dcterms:modified>
</cp:coreProperties>
</file>