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>
        <p:scale>
          <a:sx n="66" d="100"/>
          <a:sy n="66" d="100"/>
        </p:scale>
        <p:origin x="-1339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5105400" cy="2868168"/>
          </a:xfrm>
        </p:spPr>
        <p:txBody>
          <a:bodyPr/>
          <a:lstStyle/>
          <a:p>
            <a:pPr algn="ctr"/>
            <a:r>
              <a:rPr lang="sk-SK" sz="4400" b="0" i="1" dirty="0" smtClean="0">
                <a:solidFill>
                  <a:schemeClr val="tx1"/>
                </a:solidFill>
                <a:latin typeface="Bodoni MT Black" pitchFamily="18" charset="0"/>
              </a:rPr>
              <a:t>BIELKOVINY V </a:t>
            </a:r>
            <a:r>
              <a:rPr lang="sk-SK" sz="4400" b="0" i="1" dirty="0" err="1" smtClean="0">
                <a:solidFill>
                  <a:schemeClr val="tx1"/>
                </a:solidFill>
                <a:latin typeface="Bodoni MT Black" pitchFamily="18" charset="0"/>
              </a:rPr>
              <a:t>POTRAVINáCH</a:t>
            </a:r>
            <a:r>
              <a:rPr lang="sk-SK" sz="4400" b="0" i="1" dirty="0" smtClean="0">
                <a:solidFill>
                  <a:schemeClr val="tx1"/>
                </a:solidFill>
                <a:latin typeface="Bodoni MT Black" pitchFamily="18" charset="0"/>
              </a:rPr>
              <a:t> </a:t>
            </a:r>
            <a:endParaRPr lang="sk-SK" sz="4400" b="0" i="1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0" y="5756752"/>
            <a:ext cx="5114778" cy="1101248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Mária </a:t>
            </a:r>
            <a:r>
              <a:rPr lang="sk-SK" dirty="0" err="1" smtClean="0"/>
              <a:t>Kašická</a:t>
            </a:r>
            <a:r>
              <a:rPr lang="sk-SK" dirty="0" smtClean="0"/>
              <a:t> IV.O </a:t>
            </a:r>
            <a:endParaRPr lang="sk-SK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Čo sú to vlastne bielkoviny ?</a:t>
            </a:r>
            <a:endParaRPr lang="sk-SK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4800" y="5867400"/>
            <a:ext cx="3520440" cy="457200"/>
          </a:xfrm>
        </p:spPr>
        <p:txBody>
          <a:bodyPr/>
          <a:lstStyle/>
          <a:p>
            <a:r>
              <a:rPr lang="sk-SK" dirty="0" smtClean="0"/>
              <a:t>*sú to karboxylové kyseliny*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7620000" y="6858000"/>
            <a:ext cx="533400" cy="533400"/>
          </a:xfrm>
        </p:spPr>
        <p:txBody>
          <a:bodyPr/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Arial" pitchFamily="34" charset="0"/>
              <a:buChar char="•"/>
            </a:pPr>
            <a:r>
              <a:rPr lang="sk-SK" dirty="0" smtClean="0"/>
              <a:t>Bielkoviny sú veľmi </a:t>
            </a:r>
            <a:r>
              <a:rPr lang="sk-SK" b="1" u="sng" dirty="0" smtClean="0"/>
              <a:t>dôležitou a nenahraditeľnou </a:t>
            </a:r>
            <a:r>
              <a:rPr lang="sk-SK" dirty="0" smtClean="0"/>
              <a:t>zložkou v tele človeka</a:t>
            </a:r>
          </a:p>
          <a:p>
            <a:pPr lvl="0">
              <a:buFont typeface="Arial" pitchFamily="34" charset="0"/>
              <a:buChar char="•"/>
            </a:pPr>
            <a:r>
              <a:rPr lang="sk-SK" dirty="0" smtClean="0"/>
              <a:t>Tvoria </a:t>
            </a:r>
            <a:r>
              <a:rPr lang="sk-SK" b="1" u="sng" dirty="0" smtClean="0"/>
              <a:t>základný stavebný materiál</a:t>
            </a:r>
            <a:r>
              <a:rPr lang="sk-SK" dirty="0" smtClean="0"/>
              <a:t>  všetkých buniek </a:t>
            </a:r>
          </a:p>
          <a:p>
            <a:pPr lvl="0">
              <a:buFont typeface="Arial" pitchFamily="34" charset="0"/>
              <a:buChar char="•"/>
            </a:pPr>
            <a:r>
              <a:rPr lang="sk-SK" dirty="0" smtClean="0"/>
              <a:t>Sú </a:t>
            </a:r>
            <a:r>
              <a:rPr lang="sk-SK" b="1" u="sng" dirty="0" smtClean="0"/>
              <a:t>dusíkaté organické zlúčeniny</a:t>
            </a:r>
            <a:r>
              <a:rPr lang="sk-SK" dirty="0" smtClean="0"/>
              <a:t> skladajú sa z </a:t>
            </a:r>
            <a:r>
              <a:rPr lang="sk-SK" b="1" u="sng" dirty="0" smtClean="0"/>
              <a:t>aminokyselín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sú to zlúčeniny </a:t>
            </a:r>
            <a:r>
              <a:rPr lang="sk-SK" b="1" dirty="0" smtClean="0"/>
              <a:t>uhlíka, vodíka, kyslíka a dusíka, môžu obsahovať aj síru</a:t>
            </a:r>
            <a:endParaRPr lang="sk-SK" b="1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14800" y="1600200"/>
            <a:ext cx="3520440" cy="28956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AMINOKYSELINY: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sz="2000" dirty="0" smtClean="0"/>
              <a:t>V prírode sa nachádza </a:t>
            </a:r>
            <a:r>
              <a:rPr lang="sk-SK" sz="2000" b="1" u="sng" dirty="0" smtClean="0"/>
              <a:t>24aminokyselín</a:t>
            </a:r>
            <a:r>
              <a:rPr lang="sk-SK" sz="2000" dirty="0" smtClean="0"/>
              <a:t>, z toho je </a:t>
            </a:r>
            <a:r>
              <a:rPr lang="sk-SK" sz="2000" b="1" u="sng" dirty="0" smtClean="0"/>
              <a:t>10 vzácnych</a:t>
            </a:r>
            <a:r>
              <a:rPr lang="sk-SK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r>
              <a:rPr lang="sk-SK" sz="2000" dirty="0" smtClean="0"/>
              <a:t>Delia sa na esenciálne a neesenciálne </a:t>
            </a:r>
            <a:endParaRPr lang="sk-SK" sz="2000" dirty="0"/>
          </a:p>
        </p:txBody>
      </p:sp>
      <p:pic>
        <p:nvPicPr>
          <p:cNvPr id="1028" name="Picture 4" descr="Bílkoviny | E-ChemBook :: Multimediální učebnice chemie"/>
          <p:cNvPicPr>
            <a:picLocks noChangeAspect="1" noChangeArrowheads="1"/>
          </p:cNvPicPr>
          <p:nvPr/>
        </p:nvPicPr>
        <p:blipFill>
          <a:blip r:embed="rId2">
            <a:lum bright="100000" contrast="100000"/>
          </a:blip>
          <a:srcRect/>
          <a:stretch>
            <a:fillRect/>
          </a:stretch>
        </p:blipFill>
        <p:spPr bwMode="auto">
          <a:xfrm>
            <a:off x="4267200" y="4495800"/>
            <a:ext cx="3733800" cy="151670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emium Vector | A box of milk cartoon icon illustration"/>
          <p:cNvPicPr>
            <a:picLocks noChangeAspect="1" noChangeArrowheads="1"/>
          </p:cNvPicPr>
          <p:nvPr/>
        </p:nvPicPr>
        <p:blipFill>
          <a:blip r:embed="rId2" cstate="print">
            <a:lum contrast="22000"/>
          </a:blip>
          <a:srcRect/>
          <a:stretch>
            <a:fillRect/>
          </a:stretch>
        </p:blipFill>
        <p:spPr bwMode="auto">
          <a:xfrm rot="20574641">
            <a:off x="0" y="4800600"/>
            <a:ext cx="1600200" cy="1600200"/>
          </a:xfrm>
          <a:prstGeom prst="rect">
            <a:avLst/>
          </a:prstGeom>
          <a:noFill/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242048" cy="11430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Esenciálne = neesenciálne </a:t>
            </a:r>
            <a:endParaRPr lang="sk-S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>
          <a:xfrm>
            <a:off x="1676400" y="4267200"/>
            <a:ext cx="4114800" cy="1295400"/>
          </a:xfrm>
        </p:spPr>
        <p:txBody>
          <a:bodyPr>
            <a:normAutofit/>
          </a:bodyPr>
          <a:lstStyle/>
          <a:p>
            <a:r>
              <a:rPr lang="sk-SK" dirty="0" smtClean="0"/>
              <a:t>**syntetizovať znamená </a:t>
            </a:r>
            <a:r>
              <a:rPr lang="sk-SK" dirty="0" err="1" smtClean="0"/>
              <a:t>vyrabať</a:t>
            </a:r>
            <a:r>
              <a:rPr lang="sk-SK" dirty="0" smtClean="0"/>
              <a:t>, zlučovať, spájať 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half" idx="3"/>
          </p:nvPr>
        </p:nvSpPr>
        <p:spPr>
          <a:xfrm>
            <a:off x="7010400" y="5715000"/>
            <a:ext cx="612648" cy="228600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3520440" cy="4114800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r>
              <a:rPr lang="sk-SK" sz="2000" b="1" i="1" u="sng" dirty="0" smtClean="0"/>
              <a:t>Esenciálne: </a:t>
            </a:r>
            <a:r>
              <a:rPr lang="sk-SK" sz="2000" b="1" i="1" dirty="0" smtClean="0"/>
              <a:t>*nenahraditeľné</a:t>
            </a:r>
          </a:p>
          <a:p>
            <a:pPr algn="ctr">
              <a:buNone/>
            </a:pPr>
            <a:r>
              <a:rPr lang="sk-SK" sz="2000" dirty="0" smtClean="0"/>
              <a:t>    =</a:t>
            </a:r>
            <a:r>
              <a:rPr lang="sk-SK" sz="2000" i="1" dirty="0" err="1" smtClean="0"/>
              <a:t>org</a:t>
            </a:r>
            <a:r>
              <a:rPr lang="sk-SK" sz="2000" i="1" dirty="0" smtClean="0"/>
              <a:t>. ich nedokáže syntetizovať čiže si ich nedokáže/nevie vyrobiť, iba prijať zo živočíšnych potravín</a:t>
            </a:r>
          </a:p>
          <a:p>
            <a:pPr algn="ctr">
              <a:buFont typeface="Arial" pitchFamily="34" charset="0"/>
              <a:buChar char="•"/>
            </a:pPr>
            <a:r>
              <a:rPr lang="sk-SK" sz="2000" i="1" dirty="0" smtClean="0"/>
              <a:t>( mlieko, mäso..)</a:t>
            </a:r>
            <a:r>
              <a:rPr lang="sk-SK" sz="2000" dirty="0" smtClean="0"/>
              <a:t> </a:t>
            </a:r>
          </a:p>
          <a:p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191000" y="1295400"/>
            <a:ext cx="3520440" cy="4114800"/>
          </a:xfrm>
        </p:spPr>
        <p:txBody>
          <a:bodyPr/>
          <a:lstStyle/>
          <a:p>
            <a:pPr lvl="0" algn="ctr">
              <a:buFont typeface="Arial" pitchFamily="34" charset="0"/>
              <a:buChar char="•"/>
            </a:pPr>
            <a:r>
              <a:rPr lang="sk-SK" sz="2000" b="1" i="1" u="sng" dirty="0" smtClean="0"/>
              <a:t>Neesenciálne:</a:t>
            </a:r>
          </a:p>
          <a:p>
            <a:pPr lvl="0" algn="ctr">
              <a:buFont typeface="Arial" pitchFamily="34" charset="0"/>
              <a:buChar char="•"/>
            </a:pPr>
            <a:r>
              <a:rPr lang="sk-SK" sz="2000" b="1" i="1" dirty="0" smtClean="0"/>
              <a:t>*nahraditeľné</a:t>
            </a:r>
          </a:p>
          <a:p>
            <a:pPr lvl="0" algn="ctr">
              <a:buNone/>
            </a:pPr>
            <a:r>
              <a:rPr lang="sk-SK" sz="2000" b="1" i="1" dirty="0" smtClean="0"/>
              <a:t>    =</a:t>
            </a:r>
            <a:r>
              <a:rPr lang="sk-SK" sz="2000" i="1" dirty="0" smtClean="0"/>
              <a:t>naopak </a:t>
            </a:r>
            <a:r>
              <a:rPr lang="sk-SK" sz="2000" i="1" dirty="0" err="1" smtClean="0"/>
              <a:t>org</a:t>
            </a:r>
            <a:r>
              <a:rPr lang="sk-SK" sz="2000" i="1" dirty="0" smtClean="0"/>
              <a:t>. Ich dokáže/vie </a:t>
            </a:r>
            <a:r>
              <a:rPr lang="sk-SK" sz="2000" i="1" dirty="0" err="1" smtClean="0"/>
              <a:t>sytetizovať</a:t>
            </a:r>
            <a:r>
              <a:rPr lang="sk-SK" sz="2000" i="1" dirty="0" smtClean="0"/>
              <a:t> z iných látok, sú z rastlinných potravín ako napríklad strukoviny </a:t>
            </a:r>
            <a:endParaRPr lang="sk-SK" sz="2000" dirty="0" smtClean="0"/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15366" name="Picture 6" descr="Protein quality Food, Meat s, food, cartoon, shoe png | PNGW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978769"/>
            <a:ext cx="914400" cy="879231"/>
          </a:xfrm>
          <a:prstGeom prst="rect">
            <a:avLst/>
          </a:prstGeom>
          <a:noFill/>
        </p:spPr>
      </p:pic>
      <p:pic>
        <p:nvPicPr>
          <p:cNvPr id="15368" name="Picture 8" descr="Cartoon Green Green Bean Illustration, Beans Clipart, Green Green Beans,  Cartoon Green Beans PNG Transparent Clipart Image and PSD File for Free 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80218">
            <a:off x="7082551" y="4796553"/>
            <a:ext cx="1752600" cy="1752600"/>
          </a:xfrm>
          <a:prstGeom prst="rect">
            <a:avLst/>
          </a:prstGeom>
          <a:noFill/>
        </p:spPr>
      </p:pic>
      <p:pic>
        <p:nvPicPr>
          <p:cNvPr id="15370" name="Picture 10" descr="Cartoon fresh legumes and vegetables Royalty Free Vect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212784">
            <a:off x="5050263" y="4936633"/>
            <a:ext cx="2209800" cy="1723644"/>
          </a:xfrm>
          <a:prstGeom prst="rect">
            <a:avLst/>
          </a:prstGeom>
          <a:noFill/>
        </p:spPr>
      </p:pic>
      <p:pic>
        <p:nvPicPr>
          <p:cNvPr id="15364" name="Picture 4" descr="Sliced meat, Roast beef Meat Steak, Cartoon Steak s, love, food, beef png |  PNGW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93620">
            <a:off x="1232636" y="5107002"/>
            <a:ext cx="1828800" cy="83886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1430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auhaus 93" pitchFamily="82" charset="0"/>
              </a:rPr>
              <a:t>Rozdelenie bielkoviny </a:t>
            </a:r>
            <a:endParaRPr lang="sk-SK" dirty="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066800"/>
            <a:ext cx="7239000" cy="6019800"/>
          </a:xfrm>
        </p:spPr>
        <p:txBody>
          <a:bodyPr>
            <a:normAutofit/>
          </a:bodyPr>
          <a:lstStyle/>
          <a:p>
            <a:pPr lvl="0"/>
            <a:endParaRPr lang="sk-SK" sz="2300" b="1" i="1" u="sng" dirty="0" smtClean="0"/>
          </a:p>
          <a:p>
            <a:pPr marL="457200" lvl="0" indent="-457200">
              <a:buFont typeface="+mj-lt"/>
              <a:buAutoNum type="alphaUcPeriod"/>
            </a:pPr>
            <a:r>
              <a:rPr lang="sk-SK" sz="2300" b="1" i="1" u="sng" dirty="0" smtClean="0"/>
              <a:t>Jednoduché</a:t>
            </a:r>
            <a:r>
              <a:rPr lang="sk-SK" sz="2300" i="1" dirty="0" smtClean="0"/>
              <a:t>: </a:t>
            </a:r>
            <a:r>
              <a:rPr lang="sk-SK" sz="2300" dirty="0" smtClean="0"/>
              <a:t>podľa tvaru  a fyzikálnych  vlastností ich delíme na</a:t>
            </a:r>
            <a:r>
              <a:rPr lang="sk-SK" sz="2300" i="1" dirty="0" smtClean="0"/>
              <a:t> </a:t>
            </a:r>
            <a:endParaRPr lang="sk-SK" sz="2300" dirty="0" smtClean="0"/>
          </a:p>
          <a:p>
            <a:pPr lvl="3"/>
            <a:r>
              <a:rPr lang="sk-SK" sz="1900" b="1" dirty="0" smtClean="0"/>
              <a:t>Albumíny</a:t>
            </a:r>
            <a:r>
              <a:rPr lang="sk-SK" sz="1900" dirty="0" smtClean="0"/>
              <a:t>: koža na mlieku, taktiež nachádza v krvi, vajciach</a:t>
            </a:r>
          </a:p>
          <a:p>
            <a:pPr lvl="3"/>
            <a:r>
              <a:rPr lang="sk-SK" sz="1900" b="1" dirty="0" smtClean="0"/>
              <a:t>Globulíny</a:t>
            </a:r>
            <a:r>
              <a:rPr lang="sk-SK" sz="1900" dirty="0" smtClean="0"/>
              <a:t>: podieľajú sa na obranyschopnosti organizmu</a:t>
            </a:r>
          </a:p>
          <a:p>
            <a:pPr lvl="3"/>
            <a:r>
              <a:rPr lang="sk-SK" sz="1900" b="1" dirty="0" smtClean="0"/>
              <a:t>Kolagény</a:t>
            </a:r>
            <a:r>
              <a:rPr lang="sk-SK" sz="1900" dirty="0" smtClean="0"/>
              <a:t>: nachádza sa v koži, chrupavkách, kostiach </a:t>
            </a:r>
            <a:r>
              <a:rPr lang="sk-SK" sz="1900" dirty="0" err="1" smtClean="0"/>
              <a:t>atď</a:t>
            </a:r>
            <a:r>
              <a:rPr lang="sk-SK" sz="1900" dirty="0" smtClean="0"/>
              <a:t> – kolagény tvoria až 1/3 organizmov </a:t>
            </a:r>
          </a:p>
          <a:p>
            <a:pPr lvl="3"/>
            <a:r>
              <a:rPr lang="sk-SK" sz="1900" b="1" dirty="0" smtClean="0"/>
              <a:t>Keratíny</a:t>
            </a:r>
            <a:r>
              <a:rPr lang="sk-SK" sz="1900" dirty="0" smtClean="0"/>
              <a:t>: nachádzajú sa v nechtoch a vlasoch </a:t>
            </a:r>
          </a:p>
          <a:p>
            <a:pPr lvl="3"/>
            <a:r>
              <a:rPr lang="sk-SK" sz="1900" b="1" dirty="0" err="1" smtClean="0"/>
              <a:t>Elastíny</a:t>
            </a:r>
            <a:r>
              <a:rPr lang="sk-SK" sz="1900" dirty="0" smtClean="0"/>
              <a:t>: tvoria časť v šľachách, svaloch a cievach </a:t>
            </a:r>
          </a:p>
          <a:p>
            <a:pPr marL="457200" lvl="0" indent="-457200">
              <a:buFont typeface="+mj-lt"/>
              <a:buAutoNum type="alphaUcPeriod"/>
            </a:pPr>
            <a:r>
              <a:rPr lang="sk-SK" sz="2300" dirty="0" smtClean="0"/>
              <a:t> </a:t>
            </a:r>
            <a:r>
              <a:rPr lang="sk-SK" sz="2400" b="1" i="1" u="sng" dirty="0" smtClean="0"/>
              <a:t> zložené</a:t>
            </a:r>
            <a:r>
              <a:rPr lang="sk-SK" sz="2400" i="1" dirty="0" smtClean="0"/>
              <a:t>: zatiaľ čo jednoduché bielkoviny majú v sebe len jednu zložku, zložené majú nejaké na viac ako napríklad  </a:t>
            </a:r>
            <a:endParaRPr lang="sk-SK" sz="2400" dirty="0" smtClean="0"/>
          </a:p>
          <a:p>
            <a:pPr marL="1234440" lvl="3" indent="-457200">
              <a:buFont typeface="+mj-lt"/>
              <a:buAutoNum type="alphaLcParenR"/>
            </a:pPr>
            <a:r>
              <a:rPr lang="sk-SK" sz="1900" b="1" i="1" dirty="0" smtClean="0"/>
              <a:t>tuk</a:t>
            </a:r>
            <a:endParaRPr lang="sk-SK" sz="1900" dirty="0" smtClean="0"/>
          </a:p>
          <a:p>
            <a:pPr marL="1120140" lvl="3" indent="-342900">
              <a:buFont typeface="+mj-lt"/>
              <a:buAutoNum type="alphaLcParenR"/>
            </a:pPr>
            <a:r>
              <a:rPr lang="sk-SK" sz="1900" b="1" i="1" dirty="0" smtClean="0"/>
              <a:t>  vápnik</a:t>
            </a:r>
            <a:r>
              <a:rPr lang="sk-SK" sz="1900" dirty="0" smtClean="0"/>
              <a:t>- inak </a:t>
            </a:r>
            <a:r>
              <a:rPr lang="sk-SK" sz="1900" i="1" dirty="0" smtClean="0"/>
              <a:t>kazeín</a:t>
            </a:r>
            <a:r>
              <a:rPr lang="sk-SK" sz="1900" dirty="0" smtClean="0"/>
              <a:t> ktorý  sa nachádza v mliečnych výrobkoch</a:t>
            </a:r>
          </a:p>
          <a:p>
            <a:endParaRPr lang="sk-SK" dirty="0"/>
          </a:p>
        </p:txBody>
      </p:sp>
      <p:pic>
        <p:nvPicPr>
          <p:cNvPr id="17412" name="Picture 4" descr="Cute cartoon milk box characters: strawberry, chocolate and regular milk.  Kawaii milk cartons with drinking straw and smiling face. Isolated vector  cl Stock Vector Image &amp; Art - Alam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429000"/>
            <a:ext cx="1336674" cy="1206091"/>
          </a:xfrm>
          <a:prstGeom prst="rect">
            <a:avLst/>
          </a:prstGeom>
          <a:noFill/>
        </p:spPr>
      </p:pic>
      <p:pic>
        <p:nvPicPr>
          <p:cNvPr id="17410" name="Picture 2" descr="Cartoon fat guy Images, Stock Photos &amp; Vectors | Shutter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4419600"/>
            <a:ext cx="2057400" cy="2215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2. Rozdelenie </a:t>
            </a:r>
            <a:endParaRPr lang="sk-SK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sk-SK" sz="2400" i="1" dirty="0" smtClean="0"/>
              <a:t>C. </a:t>
            </a:r>
            <a:r>
              <a:rPr lang="sk-SK" sz="2400" i="1" u="sng" dirty="0" smtClean="0"/>
              <a:t>Plnohodnotné</a:t>
            </a:r>
            <a:r>
              <a:rPr lang="sk-SK" sz="2400" i="1" dirty="0" smtClean="0"/>
              <a:t>: </a:t>
            </a:r>
            <a:r>
              <a:rPr lang="sk-SK" sz="2400" dirty="0" smtClean="0"/>
              <a:t>obsahujú esenciálne čiže vzácne aminokyseliny </a:t>
            </a:r>
          </a:p>
          <a:p>
            <a:pPr>
              <a:buNone/>
            </a:pPr>
            <a:r>
              <a:rPr lang="sk-SK" sz="2400" i="1" dirty="0" smtClean="0"/>
              <a:t>   -nachádzajú sa    v živočíšnych potravinách (mäso, mlieko, vajcia...)</a:t>
            </a:r>
            <a:endParaRPr lang="sk-SK" sz="2400" dirty="0" smtClean="0"/>
          </a:p>
          <a:p>
            <a:pPr marL="514350" indent="-514350">
              <a:buFont typeface="+mj-lt"/>
              <a:buAutoNum type="alphaUcPeriod"/>
            </a:pPr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sk-SK" sz="2400" i="1" dirty="0" smtClean="0"/>
              <a:t>D. </a:t>
            </a:r>
            <a:r>
              <a:rPr lang="sk-SK" sz="2400" i="1" u="sng" dirty="0" err="1" smtClean="0"/>
              <a:t>Neplohodnotné</a:t>
            </a:r>
            <a:r>
              <a:rPr lang="sk-SK" sz="2400" i="1" u="sng" dirty="0" smtClean="0"/>
              <a:t>: </a:t>
            </a:r>
            <a:r>
              <a:rPr lang="sk-SK" sz="2400" i="1" dirty="0" smtClean="0"/>
              <a:t>neobsahujú esenciálne čiže  vzácne aminokyseliny </a:t>
            </a:r>
            <a:endParaRPr lang="sk-SK" sz="2400" dirty="0" smtClean="0"/>
          </a:p>
          <a:p>
            <a:pPr>
              <a:buNone/>
            </a:pPr>
            <a:r>
              <a:rPr lang="sk-SK" sz="2400" i="1" dirty="0" smtClean="0"/>
              <a:t>   -Nachádzajú sa v rastlinných potravinách (v strukovinách, orieškoch...)</a:t>
            </a:r>
            <a:endParaRPr lang="sk-SK" sz="24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Egg cartoon food design stock vector. Illustration of delicious - 772975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057400"/>
            <a:ext cx="1524000" cy="1524000"/>
          </a:xfrm>
          <a:prstGeom prst="rect">
            <a:avLst/>
          </a:prstGeom>
          <a:noFill/>
        </p:spPr>
      </p:pic>
      <p:pic>
        <p:nvPicPr>
          <p:cNvPr id="1034" name="Picture 10" descr="Bugs Bunny Porky Pig Looney Tunes Cartoon, PNG, 800x800px, Bugs Bunny,  Artwork, Black And White, Cartoon,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05200"/>
            <a:ext cx="1676400" cy="163551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1600" y="0"/>
            <a:ext cx="3962400" cy="2590800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tx1"/>
                </a:solidFill>
                <a:latin typeface="Bodoni MT Black" pitchFamily="18" charset="0"/>
              </a:rPr>
              <a:t>Bielkoviny zo živočíšnych potravín </a:t>
            </a:r>
            <a:endParaRPr lang="sk-SK" sz="3600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2"/>
          </p:nvPr>
        </p:nvSpPr>
        <p:spPr>
          <a:xfrm>
            <a:off x="5181600" y="2667000"/>
            <a:ext cx="396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2800" dirty="0" smtClean="0"/>
              <a:t>   Mäso: rybacie +-30g</a:t>
            </a:r>
          </a:p>
          <a:p>
            <a:r>
              <a:rPr lang="sk-SK" sz="2800" dirty="0" smtClean="0"/>
              <a:t>             Krevety </a:t>
            </a:r>
          </a:p>
          <a:p>
            <a:r>
              <a:rPr lang="sk-SK" sz="2800" dirty="0" smtClean="0"/>
              <a:t>             Zajačie 21%</a:t>
            </a:r>
          </a:p>
          <a:p>
            <a:r>
              <a:rPr lang="sk-SK" sz="2800" dirty="0" smtClean="0"/>
              <a:t>             Morčacie 20%</a:t>
            </a:r>
          </a:p>
          <a:p>
            <a:r>
              <a:rPr lang="sk-SK" sz="2800" dirty="0" smtClean="0"/>
              <a:t>             Kačacie 20%</a:t>
            </a:r>
          </a:p>
          <a:p>
            <a:r>
              <a:rPr lang="sk-SK" sz="2800" dirty="0" smtClean="0"/>
              <a:t>             Kuracie 20%</a:t>
            </a:r>
          </a:p>
          <a:p>
            <a:r>
              <a:rPr lang="sk-SK" sz="2800" dirty="0" smtClean="0"/>
              <a:t>             Divina 12%</a:t>
            </a:r>
          </a:p>
          <a:p>
            <a:r>
              <a:rPr lang="sk-SK" sz="2800" dirty="0" smtClean="0"/>
              <a:t>             Jahňacie12%</a:t>
            </a:r>
          </a:p>
          <a:p>
            <a:r>
              <a:rPr lang="sk-SK" sz="2800" dirty="0" smtClean="0"/>
              <a:t>+ vajíčka  13g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 </a:t>
            </a:r>
            <a:endParaRPr lang="sk-SK" dirty="0"/>
          </a:p>
        </p:txBody>
      </p:sp>
      <p:pic>
        <p:nvPicPr>
          <p:cNvPr id="1026" name="Picture 2" descr="96,224 Cartoon Fish Stock Photos, Pictures &amp; Royalty-Free Images - iSto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002262">
            <a:off x="596483" y="1059250"/>
            <a:ext cx="1828800" cy="1769600"/>
          </a:xfrm>
          <a:prstGeom prst="rect">
            <a:avLst/>
          </a:prstGeom>
          <a:noFill/>
        </p:spPr>
      </p:pic>
      <p:pic>
        <p:nvPicPr>
          <p:cNvPr id="1028" name="Picture 4" descr="Strong Cartoon Chicken Mascot Flexing Arm Stock Vector - Illustration of  layer, cartoon: 1446125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2113">
            <a:off x="2272201" y="1144905"/>
            <a:ext cx="1338600" cy="1698644"/>
          </a:xfrm>
          <a:prstGeom prst="rect">
            <a:avLst/>
          </a:prstGeom>
          <a:noFill/>
        </p:spPr>
      </p:pic>
      <p:pic>
        <p:nvPicPr>
          <p:cNvPr id="1030" name="Picture 6" descr="Cartoon Duck by GabiWolf | GraphicRi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925454">
            <a:off x="679058" y="2888858"/>
            <a:ext cx="1657350" cy="1657350"/>
          </a:xfrm>
          <a:prstGeom prst="rect">
            <a:avLst/>
          </a:prstGeom>
          <a:noFill/>
        </p:spPr>
      </p:pic>
      <p:pic>
        <p:nvPicPr>
          <p:cNvPr id="1032" name="Picture 8" descr="3 589 jelen Images Clipart | Strana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0791013">
            <a:off x="1975387" y="3700911"/>
            <a:ext cx="1190417" cy="139812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Bielkoviny z rastlinných potravín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2057400"/>
            <a:ext cx="3352800" cy="3331536"/>
          </a:xfrm>
        </p:spPr>
        <p:txBody>
          <a:bodyPr/>
          <a:lstStyle/>
          <a:p>
            <a:pPr lvl="0"/>
            <a:r>
              <a:rPr lang="sk-SK" dirty="0" err="1" smtClean="0"/>
              <a:t>Soya</a:t>
            </a:r>
            <a:endParaRPr lang="sk-SK" dirty="0" smtClean="0"/>
          </a:p>
          <a:p>
            <a:pPr lvl="0"/>
            <a:r>
              <a:rPr lang="sk-SK" dirty="0" smtClean="0"/>
              <a:t>Strukoviny</a:t>
            </a:r>
          </a:p>
          <a:p>
            <a:pPr lvl="0"/>
            <a:r>
              <a:rPr lang="sk-SK" dirty="0" smtClean="0"/>
              <a:t>Ryža</a:t>
            </a:r>
          </a:p>
          <a:p>
            <a:pPr lvl="0"/>
            <a:r>
              <a:rPr lang="sk-SK" dirty="0" smtClean="0"/>
              <a:t>Zemiaky</a:t>
            </a:r>
          </a:p>
          <a:p>
            <a:pPr lvl="0"/>
            <a:r>
              <a:rPr lang="sk-SK" dirty="0" smtClean="0"/>
              <a:t>Oriešky </a:t>
            </a:r>
          </a:p>
          <a:p>
            <a:pPr lvl="0"/>
            <a:r>
              <a:rPr lang="sk-SK" dirty="0" smtClean="0"/>
              <a:t>Mlieko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stiahnuť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4383">
            <a:off x="4938932" y="1905477"/>
            <a:ext cx="2727960" cy="1808756"/>
          </a:xfrm>
          <a:prstGeom prst="rect">
            <a:avLst/>
          </a:prstGeom>
        </p:spPr>
      </p:pic>
      <p:pic>
        <p:nvPicPr>
          <p:cNvPr id="21508" name="Picture 4" descr="Sušené plody, orechy a semená | Kešu oriešky 3000g | Zdrava-potravina.sk -  Kvalitné a zdravé potravi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98346">
            <a:off x="5960505" y="4281449"/>
            <a:ext cx="2619375" cy="1743076"/>
          </a:xfrm>
          <a:prstGeom prst="rect">
            <a:avLst/>
          </a:prstGeom>
          <a:noFill/>
        </p:spPr>
      </p:pic>
      <p:pic>
        <p:nvPicPr>
          <p:cNvPr id="21506" name="Picture 2" descr="Ryža – všetko čo o nej potrebujete vedieť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27051">
            <a:off x="3130362" y="3567561"/>
            <a:ext cx="3214100" cy="227933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Doplnky stravy</a:t>
            </a:r>
            <a:endParaRPr lang="sk-SK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828800"/>
            <a:ext cx="7239000" cy="4846320"/>
          </a:xfrm>
        </p:spPr>
        <p:txBody>
          <a:bodyPr/>
          <a:lstStyle/>
          <a:p>
            <a:pPr lvl="0"/>
            <a:r>
              <a:rPr lang="sk-SK" dirty="0" smtClean="0"/>
              <a:t>Proteínový mliečny nápoj *srvátkový proteín*</a:t>
            </a:r>
          </a:p>
          <a:p>
            <a:pPr lvl="0"/>
            <a:r>
              <a:rPr lang="sk-SK" dirty="0" smtClean="0"/>
              <a:t>BCAA </a:t>
            </a:r>
          </a:p>
          <a:p>
            <a:pPr lvl="0"/>
            <a:r>
              <a:rPr lang="sk-SK" dirty="0" smtClean="0"/>
              <a:t>Proteínová </a:t>
            </a:r>
            <a:r>
              <a:rPr lang="sk-SK" dirty="0" err="1" smtClean="0"/>
              <a:t>nutella</a:t>
            </a:r>
            <a:r>
              <a:rPr lang="sk-SK" dirty="0" smtClean="0"/>
              <a:t> </a:t>
            </a:r>
          </a:p>
          <a:p>
            <a:r>
              <a:rPr lang="sk-SK" dirty="0" smtClean="0"/>
              <a:t>Proteínové tyčinky </a:t>
            </a:r>
          </a:p>
          <a:p>
            <a:r>
              <a:rPr lang="sk-SK" dirty="0" smtClean="0"/>
              <a:t>Sušené vaječné bielka 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moticon Emoji Exercise Dumbbell Cartoon Cute Stock Vector (Royalty Free)  16322066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324600" cy="6811108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581400" y="3276600"/>
            <a:ext cx="7239000" cy="1143000"/>
          </a:xfrm>
        </p:spPr>
        <p:txBody>
          <a:bodyPr>
            <a:noAutofit/>
          </a:bodyPr>
          <a:lstStyle/>
          <a:p>
            <a:r>
              <a:rPr lang="sk-SK" sz="5400" dirty="0" smtClean="0">
                <a:solidFill>
                  <a:schemeClr val="tx1"/>
                </a:solidFill>
                <a:latin typeface="Bodoni MT Black" pitchFamily="18" charset="0"/>
              </a:rPr>
              <a:t>Ďakujem za pozornosť </a:t>
            </a:r>
            <a:endParaRPr lang="sk-SK" sz="5400" dirty="0">
              <a:solidFill>
                <a:schemeClr val="tx1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112</TotalTime>
  <Words>189</Words>
  <PresentationFormat>Prezentácia na obrazovke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Luxusný</vt:lpstr>
      <vt:lpstr>BIELKOVINY V POTRAVINáCH </vt:lpstr>
      <vt:lpstr>Čo sú to vlastne bielkoviny ?</vt:lpstr>
      <vt:lpstr>Esenciálne = neesenciálne </vt:lpstr>
      <vt:lpstr>Rozdelenie bielkoviny </vt:lpstr>
      <vt:lpstr>2. Rozdelenie </vt:lpstr>
      <vt:lpstr>Bielkoviny zo živočíšnych potravín </vt:lpstr>
      <vt:lpstr>Bielkoviny z rastlinných potravín </vt:lpstr>
      <vt:lpstr>Doplnky stravy</vt:lpstr>
      <vt:lpstr>Ďakujem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BIELKOVINY V POTRAVINáCH </dc:title>
  <dc:creator>Hp</dc:creator>
  <cp:lastModifiedBy>Hp</cp:lastModifiedBy>
  <cp:revision>4</cp:revision>
  <dcterms:created xsi:type="dcterms:W3CDTF">2022-03-17T16:20:11Z</dcterms:created>
  <dcterms:modified xsi:type="dcterms:W3CDTF">2022-03-23T21:07:55Z</dcterms:modified>
</cp:coreProperties>
</file>