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74" autoAdjust="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C4793-B808-4C78-B40C-9B9E3E6C47E0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20" name="Zástupný symbol päty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67DD4-1A3E-4FC7-AEB0-619A678AE857}" type="slidenum">
              <a:rPr lang="sk-SK" smtClean="0"/>
              <a:t>‹#›</a:t>
            </a:fld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C4793-B808-4C78-B40C-9B9E3E6C47E0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67DD4-1A3E-4FC7-AEB0-619A678AE85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C4793-B808-4C78-B40C-9B9E3E6C47E0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67DD4-1A3E-4FC7-AEB0-619A678AE85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C4793-B808-4C78-B40C-9B9E3E6C47E0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67DD4-1A3E-4FC7-AEB0-619A678AE85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C4793-B808-4C78-B40C-9B9E3E6C47E0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67DD4-1A3E-4FC7-AEB0-619A678AE857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C4793-B808-4C78-B40C-9B9E3E6C47E0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67DD4-1A3E-4FC7-AEB0-619A678AE85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C4793-B808-4C78-B40C-9B9E3E6C47E0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67DD4-1A3E-4FC7-AEB0-619A678AE85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C4793-B808-4C78-B40C-9B9E3E6C47E0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67DD4-1A3E-4FC7-AEB0-619A678AE85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C4793-B808-4C78-B40C-9B9E3E6C47E0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67DD4-1A3E-4FC7-AEB0-619A678AE857}" type="slidenum">
              <a:rPr lang="sk-SK" smtClean="0"/>
              <a:t>‹#›</a:t>
            </a:fld>
            <a:endParaRPr lang="sk-SK"/>
          </a:p>
        </p:txBody>
      </p:sp>
      <p:sp>
        <p:nvSpPr>
          <p:cNvPr id="6" name="Obdĺžni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C4793-B808-4C78-B40C-9B9E3E6C47E0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67DD4-1A3E-4FC7-AEB0-619A678AE85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C4793-B808-4C78-B40C-9B9E3E6C47E0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67DD4-1A3E-4FC7-AEB0-619A678AE857}" type="slidenum">
              <a:rPr lang="sk-SK" smtClean="0"/>
              <a:t>‹#›</a:t>
            </a:fld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9" name="Vývojový diagram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Vývojový diagram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láč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5AC4793-B808-4C78-B40C-9B9E3E6C47E0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F567DD4-1A3E-4FC7-AEB0-619A678AE857}" type="slidenum">
              <a:rPr lang="sk-SK" smtClean="0"/>
              <a:t>‹#›</a:t>
            </a:fld>
            <a:endParaRPr lang="sk-SK"/>
          </a:p>
        </p:txBody>
      </p:sp>
      <p:sp>
        <p:nvSpPr>
          <p:cNvPr id="15" name="Obdĺžni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k.wikipedia.org/wiki/Leteck%C3%A9_eso" TargetMode="External"/><Relationship Id="rId3" Type="http://schemas.openxmlformats.org/officeDocument/2006/relationships/hyperlink" Target="https://sk.wikipedia.org/wiki/1917" TargetMode="External"/><Relationship Id="rId7" Type="http://schemas.openxmlformats.org/officeDocument/2006/relationships/hyperlink" Target="https://sk.wikipedia.org/wiki/Slovensk%C3%A1_republika_(1939_%E2%80%93_1945)" TargetMode="External"/><Relationship Id="rId12" Type="http://schemas.openxmlformats.org/officeDocument/2006/relationships/image" Target="../media/image4.jpeg"/><Relationship Id="rId2" Type="http://schemas.openxmlformats.org/officeDocument/2006/relationships/hyperlink" Target="https://sk.wikipedia.org/wiki/29._marec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sk.wikipedia.org/wiki/1944" TargetMode="External"/><Relationship Id="rId11" Type="http://schemas.openxmlformats.org/officeDocument/2006/relationships/hyperlink" Target="https://sk.wikipedia.org/wiki/Slovensk%C3%A9_vzdu%C5%A1n%C3%A9_zbrane" TargetMode="External"/><Relationship Id="rId5" Type="http://schemas.openxmlformats.org/officeDocument/2006/relationships/hyperlink" Target="https://sk.wikipedia.org/wiki/11._j%C3%BAl" TargetMode="External"/><Relationship Id="rId10" Type="http://schemas.openxmlformats.org/officeDocument/2006/relationships/hyperlink" Target="https://sk.wikipedia.org/wiki/Ve%C4%BEk%C3%A1_vlasteneck%C3%A1_vojna" TargetMode="External"/><Relationship Id="rId4" Type="http://schemas.openxmlformats.org/officeDocument/2006/relationships/hyperlink" Target="https://sk.wikipedia.org/wiki/Kop%C4%8Dany_(okres_Skalica)" TargetMode="External"/><Relationship Id="rId9" Type="http://schemas.openxmlformats.org/officeDocument/2006/relationships/hyperlink" Target="https://sk.wikipedia.org/wiki/Druh%C3%A1_svetov%C3%A1_vojn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1943" TargetMode="External"/><Relationship Id="rId2" Type="http://schemas.openxmlformats.org/officeDocument/2006/relationships/hyperlink" Target="https://sk.wikipedia.org/wiki/28._janu%C3%A1r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hyperlink" Target="https://sk.wikipedia.org/wiki/%C5%BDelezn%C3%BD_kr%C3%AD%C5%BE" TargetMode="External"/><Relationship Id="rId4" Type="http://schemas.openxmlformats.org/officeDocument/2006/relationships/hyperlink" Target="https://sk.wikipedia.org/wiki/Polikarpov_I-1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J%C3%A1n_Re%C5%BE%C5%88%C3%A1k" TargetMode="External"/><Relationship Id="rId2" Type="http://schemas.openxmlformats.org/officeDocument/2006/relationships/hyperlink" Target="https://sk.wikipedia.org/wiki/14._marec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k.wikipedia.org/wiki/17._j%C3%BAl" TargetMode="External"/><Relationship Id="rId3" Type="http://schemas.openxmlformats.org/officeDocument/2006/relationships/hyperlink" Target="https://sk.wikipedia.org/wiki/Jakovlev_Jak-1" TargetMode="External"/><Relationship Id="rId7" Type="http://schemas.openxmlformats.org/officeDocument/2006/relationships/hyperlink" Target="https://sk.wikipedia.org/wiki/1._j%C3%BAl" TargetMode="External"/><Relationship Id="rId2" Type="http://schemas.openxmlformats.org/officeDocument/2006/relationships/hyperlink" Target="https://sk.wikipedia.org/wiki/29._m%C3%A1j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sk.wikipedia.org/wiki/Kub%C3%A1%C5%88_(regi%C3%B3n)" TargetMode="External"/><Relationship Id="rId5" Type="http://schemas.openxmlformats.org/officeDocument/2006/relationships/hyperlink" Target="https://sk.wikipedia.org/wiki/Kaukaz_(geografick%C3%A1_oblas%C5%A5)" TargetMode="External"/><Relationship Id="rId4" Type="http://schemas.openxmlformats.org/officeDocument/2006/relationships/hyperlink" Target="https://sk.wikipedia.org/wiki/17._j%C3%BAn" TargetMode="External"/><Relationship Id="rId9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/index.php?title=Gotha_Go_145&amp;action=edit&amp;redlink=1" TargetMode="External"/><Relationship Id="rId7" Type="http://schemas.openxmlformats.org/officeDocument/2006/relationships/image" Target="../media/image9.jpeg"/><Relationship Id="rId2" Type="http://schemas.openxmlformats.org/officeDocument/2006/relationships/hyperlink" Target="https://sk.wikipedia.org/wiki/11._j%C3%BAl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sk.wikipedia.org/wiki/Sabot%C3%A1%C5%BE" TargetMode="External"/><Relationship Id="rId5" Type="http://schemas.openxmlformats.org/officeDocument/2006/relationships/hyperlink" Target="https://sk.wikipedia.org/wiki/%C3%9Anava_materi%C3%A1lu" TargetMode="External"/><Relationship Id="rId4" Type="http://schemas.openxmlformats.org/officeDocument/2006/relationships/hyperlink" Target="https://sk.wikipedia.org/wiki/Zvole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sk.wikipedia.org/wiki/Kop%C4%8Dany_(okres_Skalica)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60" name="Picture 8" descr="Farby na hodváb | Piesková hneda 26 30 ml | Plstenie - Ovčia vlna -  textilné techniky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929190" cy="6858000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2782250" cy="1752600"/>
          </a:xfrm>
        </p:spPr>
        <p:txBody>
          <a:bodyPr>
            <a:normAutofit/>
          </a:bodyPr>
          <a:lstStyle/>
          <a:p>
            <a:r>
              <a:rPr lang="sk-SK" sz="4000" b="1" dirty="0" smtClean="0">
                <a:solidFill>
                  <a:schemeClr val="accent3">
                    <a:lumMod val="50000"/>
                  </a:schemeClr>
                </a:solidFill>
                <a:latin typeface="Algerian" pitchFamily="82" charset="0"/>
              </a:rPr>
              <a:t>Izidor </a:t>
            </a:r>
            <a:r>
              <a:rPr lang="sk-SK" sz="4000" b="1" dirty="0" err="1" smtClean="0">
                <a:solidFill>
                  <a:schemeClr val="accent3">
                    <a:lumMod val="50000"/>
                  </a:schemeClr>
                </a:solidFill>
                <a:latin typeface="Algerian" pitchFamily="82" charset="0"/>
              </a:rPr>
              <a:t>Kovárik</a:t>
            </a:r>
            <a:endParaRPr lang="sk-SK" sz="4000" b="1" dirty="0">
              <a:solidFill>
                <a:schemeClr val="accent3">
                  <a:lumMod val="50000"/>
                </a:schemeClr>
              </a:solidFill>
              <a:latin typeface="Algerian" pitchFamily="82" charset="0"/>
            </a:endParaRPr>
          </a:p>
        </p:txBody>
      </p:sp>
      <p:pic>
        <p:nvPicPr>
          <p:cNvPr id="23562" name="Picture 10" descr="Izidor Kovárik – Wikipéd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"/>
            <a:ext cx="4214810" cy="6827174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3794" name="Picture 2" descr="Gonzo - Who-was-wh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9144000" cy="608990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5842" name="Picture 2" descr="Gonzo - Nebeskí jazdc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714488"/>
            <a:ext cx="6096000" cy="4076701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b="1" dirty="0" smtClean="0"/>
              <a:t>Izidor </a:t>
            </a:r>
            <a:r>
              <a:rPr lang="sk-SK" b="1" dirty="0" smtClean="0"/>
              <a:t> </a:t>
            </a:r>
            <a:r>
              <a:rPr lang="sk-SK" b="1" dirty="0" err="1" smtClean="0"/>
              <a:t>Kovárik</a:t>
            </a:r>
            <a:r>
              <a:rPr lang="sk-SK" dirty="0" smtClean="0"/>
              <a:t> </a:t>
            </a:r>
            <a:endParaRPr lang="sk-SK" dirty="0" smtClean="0"/>
          </a:p>
          <a:p>
            <a:r>
              <a:rPr lang="sk-SK" dirty="0" smtClean="0">
                <a:solidFill>
                  <a:schemeClr val="accent3">
                    <a:lumMod val="50000"/>
                  </a:schemeClr>
                </a:solidFill>
              </a:rPr>
              <a:t>*</a:t>
            </a:r>
            <a:r>
              <a:rPr lang="sk-SK" dirty="0" smtClean="0">
                <a:solidFill>
                  <a:schemeClr val="accent3">
                    <a:lumMod val="50000"/>
                  </a:schemeClr>
                </a:solidFill>
              </a:rPr>
              <a:t> </a:t>
            </a:r>
            <a:r>
              <a:rPr lang="sk-SK" dirty="0" smtClean="0">
                <a:solidFill>
                  <a:schemeClr val="accent3">
                    <a:lumMod val="75000"/>
                  </a:schemeClr>
                </a:solidFill>
                <a:hlinkClick r:id="rId2" tooltip="29. marec"/>
              </a:rPr>
              <a:t>29. marec</a:t>
            </a:r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> </a:t>
            </a:r>
            <a:r>
              <a:rPr lang="sk-SK" dirty="0" smtClean="0">
                <a:solidFill>
                  <a:schemeClr val="accent3">
                    <a:lumMod val="75000"/>
                  </a:schemeClr>
                </a:solidFill>
                <a:hlinkClick r:id="rId3" tooltip="1917"/>
              </a:rPr>
              <a:t>1917</a:t>
            </a:r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>, </a:t>
            </a:r>
            <a:r>
              <a:rPr lang="sk-SK" dirty="0" smtClean="0">
                <a:solidFill>
                  <a:schemeClr val="accent3">
                    <a:lumMod val="75000"/>
                  </a:schemeClr>
                </a:solidFill>
                <a:hlinkClick r:id="rId4" tooltip="Kopčany (okres Skalica)"/>
              </a:rPr>
              <a:t>Kopčany</a:t>
            </a:r>
            <a:r>
              <a:rPr lang="sk-SK" dirty="0" smtClean="0">
                <a:solidFill>
                  <a:schemeClr val="accent3">
                    <a:lumMod val="50000"/>
                  </a:schemeClr>
                </a:solidFill>
              </a:rPr>
              <a:t> – † </a:t>
            </a:r>
            <a:r>
              <a:rPr lang="sk-SK" dirty="0" smtClean="0">
                <a:solidFill>
                  <a:schemeClr val="accent3">
                    <a:lumMod val="50000"/>
                  </a:schemeClr>
                </a:solidFill>
                <a:hlinkClick r:id="rId5" tooltip="11. júl"/>
              </a:rPr>
              <a:t>11. júl</a:t>
            </a:r>
            <a:r>
              <a:rPr lang="sk-SK" dirty="0" smtClean="0">
                <a:solidFill>
                  <a:schemeClr val="accent3">
                    <a:lumMod val="50000"/>
                  </a:schemeClr>
                </a:solidFill>
              </a:rPr>
              <a:t> </a:t>
            </a:r>
            <a:r>
              <a:rPr lang="sk-SK" dirty="0" smtClean="0">
                <a:solidFill>
                  <a:schemeClr val="accent3">
                    <a:lumMod val="50000"/>
                  </a:schemeClr>
                </a:solidFill>
                <a:hlinkClick r:id="rId6" tooltip="1944"/>
              </a:rPr>
              <a:t>1944</a:t>
            </a:r>
            <a:r>
              <a:rPr lang="sk-SK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r>
              <a:rPr lang="sk-SK" dirty="0" smtClean="0">
                <a:solidFill>
                  <a:schemeClr val="accent3">
                    <a:lumMod val="50000"/>
                  </a:schemeClr>
                </a:solidFill>
              </a:rPr>
              <a:t>bol</a:t>
            </a:r>
            <a:r>
              <a:rPr lang="sk-SK" dirty="0" smtClean="0">
                <a:solidFill>
                  <a:schemeClr val="accent3">
                    <a:lumMod val="50000"/>
                  </a:schemeClr>
                </a:solidFill>
              </a:rPr>
              <a:t> </a:t>
            </a:r>
            <a:r>
              <a:rPr lang="sk-SK" dirty="0" smtClean="0">
                <a:solidFill>
                  <a:schemeClr val="accent3">
                    <a:lumMod val="50000"/>
                  </a:schemeClr>
                </a:solidFill>
                <a:hlinkClick r:id="rId7" tooltip="Slovenská republika (1939 – 1945)"/>
              </a:rPr>
              <a:t>slovenský</a:t>
            </a:r>
            <a:r>
              <a:rPr lang="sk-SK" dirty="0" smtClean="0">
                <a:solidFill>
                  <a:schemeClr val="accent3">
                    <a:lumMod val="50000"/>
                  </a:schemeClr>
                </a:solidFill>
              </a:rPr>
              <a:t> stíhací pilot a </a:t>
            </a:r>
            <a:r>
              <a:rPr lang="sk-SK" dirty="0" smtClean="0">
                <a:solidFill>
                  <a:schemeClr val="accent3">
                    <a:lumMod val="50000"/>
                  </a:schemeClr>
                </a:solidFill>
                <a:hlinkClick r:id="rId8" tooltip="Letecké eso"/>
              </a:rPr>
              <a:t>letecké eso</a:t>
            </a:r>
            <a:r>
              <a:rPr lang="sk-SK" dirty="0" smtClean="0">
                <a:solidFill>
                  <a:schemeClr val="accent3">
                    <a:lumMod val="50000"/>
                  </a:schemeClr>
                </a:solidFill>
              </a:rPr>
              <a:t> počas </a:t>
            </a:r>
            <a:r>
              <a:rPr lang="sk-SK" dirty="0" smtClean="0">
                <a:solidFill>
                  <a:schemeClr val="accent3">
                    <a:lumMod val="50000"/>
                  </a:schemeClr>
                </a:solidFill>
                <a:hlinkClick r:id="rId9" tooltip="Druhá svetová vojna"/>
              </a:rPr>
              <a:t>druhej svetovej vojny</a:t>
            </a:r>
            <a:r>
              <a:rPr lang="sk-SK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endParaRPr lang="sk-SK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sk-SK" dirty="0" smtClean="0">
                <a:solidFill>
                  <a:schemeClr val="accent3">
                    <a:lumMod val="50000"/>
                  </a:schemeClr>
                </a:solidFill>
              </a:rPr>
              <a:t>Trikrát </a:t>
            </a:r>
            <a:r>
              <a:rPr lang="sk-SK" dirty="0" smtClean="0">
                <a:solidFill>
                  <a:schemeClr val="accent3">
                    <a:lumMod val="50000"/>
                  </a:schemeClr>
                </a:solidFill>
              </a:rPr>
              <a:t>bol nasadený na </a:t>
            </a:r>
            <a:r>
              <a:rPr lang="sk-SK" dirty="0" smtClean="0">
                <a:solidFill>
                  <a:schemeClr val="accent3">
                    <a:lumMod val="50000"/>
                  </a:schemeClr>
                </a:solidFill>
                <a:hlinkClick r:id="rId10" tooltip="Veľká vlastenecká vojna"/>
              </a:rPr>
              <a:t>východnom fronte</a:t>
            </a:r>
            <a:r>
              <a:rPr lang="sk-SK" dirty="0" smtClean="0">
                <a:solidFill>
                  <a:schemeClr val="accent3">
                    <a:lumMod val="50000"/>
                  </a:schemeClr>
                </a:solidFill>
              </a:rPr>
              <a:t> proti Sovietskemu </a:t>
            </a:r>
            <a:r>
              <a:rPr lang="sk-SK" dirty="0" smtClean="0">
                <a:solidFill>
                  <a:schemeClr val="accent3">
                    <a:lumMod val="50000"/>
                  </a:schemeClr>
                </a:solidFill>
              </a:rPr>
              <a:t>zväzu, </a:t>
            </a:r>
            <a:r>
              <a:rPr lang="sk-SK" dirty="0" smtClean="0">
                <a:solidFill>
                  <a:schemeClr val="accent3">
                    <a:lumMod val="50000"/>
                  </a:schemeClr>
                </a:solidFill>
              </a:rPr>
              <a:t>pričom sa stal druhým najúspešnejším stíhacím pilotom </a:t>
            </a:r>
            <a:r>
              <a:rPr lang="sk-SK" dirty="0" smtClean="0">
                <a:solidFill>
                  <a:schemeClr val="accent3">
                    <a:lumMod val="50000"/>
                  </a:schemeClr>
                </a:solidFill>
                <a:hlinkClick r:id="rId11" tooltip="Slovenské vzdušné zbrane"/>
              </a:rPr>
              <a:t>Slovenských vzdušných zbraní</a:t>
            </a:r>
            <a:r>
              <a:rPr lang="sk-SK" dirty="0" smtClean="0">
                <a:solidFill>
                  <a:schemeClr val="accent3">
                    <a:lumMod val="50000"/>
                  </a:schemeClr>
                </a:solidFill>
              </a:rPr>
              <a:t> a zároveň druhým najúspešnejším slovenským pilotom v druhej svetovej vojne. Oficiálne mu bolo priznaných 28 zostrelov nepriateľských lietadiel. </a:t>
            </a:r>
            <a:endParaRPr lang="sk-SK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sk-SK" dirty="0" smtClean="0">
                <a:solidFill>
                  <a:schemeClr val="accent3">
                    <a:lumMod val="50000"/>
                  </a:schemeClr>
                </a:solidFill>
              </a:rPr>
              <a:t>Zahynul </a:t>
            </a:r>
            <a:r>
              <a:rPr lang="sk-SK" dirty="0" smtClean="0">
                <a:solidFill>
                  <a:schemeClr val="accent3">
                    <a:lumMod val="50000"/>
                  </a:schemeClr>
                </a:solidFill>
              </a:rPr>
              <a:t>11. júla 1944 pri cvičnom lete neďaleko Zvolena.</a:t>
            </a:r>
            <a:endParaRPr lang="sk-SK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6626" name="Picture 2" descr="KOVÁRIK Izidor, vojenský pilot, letecké eso č. 2 armády slovenského štátu –  eMagazín – správy z regiónu Záhorie a oblasti Myjavské kopanice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000760" y="1"/>
            <a:ext cx="3143240" cy="2514592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Avia B.534 – Wikipé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57364"/>
            <a:ext cx="6743700" cy="4533900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186634" cy="39925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sk-SK" dirty="0" smtClean="0"/>
              <a:t> V apríli 1938 sa prihlásil do brannej akcie </a:t>
            </a:r>
            <a:r>
              <a:rPr lang="sk-SK" i="1" dirty="0" smtClean="0"/>
              <a:t>„1000 nových pilotov“</a:t>
            </a:r>
            <a:r>
              <a:rPr lang="sk-SK" dirty="0" smtClean="0"/>
              <a:t>, v rámci ktorej absolvoval základný pilotný výcvik. </a:t>
            </a:r>
            <a:endParaRPr lang="sk-SK" dirty="0" smtClean="0"/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Do </a:t>
            </a:r>
            <a:r>
              <a:rPr lang="sk-SK" dirty="0" smtClean="0"/>
              <a:t>armády </a:t>
            </a:r>
            <a:r>
              <a:rPr lang="sk-SK" dirty="0" smtClean="0"/>
              <a:t>školy </a:t>
            </a:r>
            <a:r>
              <a:rPr lang="sk-SK" dirty="0" err="1" smtClean="0"/>
              <a:t>v</a:t>
            </a:r>
            <a:r>
              <a:rPr lang="sk-SK" dirty="0" err="1" smtClean="0">
                <a:solidFill>
                  <a:schemeClr val="bg1"/>
                </a:solidFill>
              </a:rPr>
              <a:t>vstúpil</a:t>
            </a:r>
            <a:r>
              <a:rPr lang="sk-SK" dirty="0" smtClean="0">
                <a:solidFill>
                  <a:schemeClr val="bg1"/>
                </a:solidFill>
              </a:rPr>
              <a:t> v auguste toho istého </a:t>
            </a:r>
            <a:r>
              <a:rPr lang="sk-SK" dirty="0" smtClean="0"/>
              <a:t>roku a ná</a:t>
            </a:r>
            <a:r>
              <a:rPr lang="sk-SK" dirty="0" smtClean="0">
                <a:solidFill>
                  <a:schemeClr val="bg1"/>
                </a:solidFill>
              </a:rPr>
              <a:t>sledne bol </a:t>
            </a:r>
            <a:r>
              <a:rPr lang="sk-SK" dirty="0" smtClean="0"/>
              <a:t>poslaný do pilotnej  Spišskej Novej Vsi. </a:t>
            </a:r>
            <a:endParaRPr lang="sk-SK" dirty="0" smtClean="0"/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Dňa </a:t>
            </a:r>
            <a:r>
              <a:rPr lang="sk-SK" dirty="0" smtClean="0"/>
              <a:t>20. novembra </a:t>
            </a:r>
            <a:r>
              <a:rPr lang="sk-SK" dirty="0" smtClean="0">
                <a:solidFill>
                  <a:schemeClr val="bg1"/>
                </a:solidFill>
              </a:rPr>
              <a:t>1939 úspešne ukončil </a:t>
            </a:r>
            <a:r>
              <a:rPr lang="sk-SK" dirty="0" smtClean="0"/>
              <a:t>štúdium a </a:t>
            </a:r>
            <a:r>
              <a:rPr lang="sk-SK" dirty="0" smtClean="0">
                <a:solidFill>
                  <a:schemeClr val="bg1"/>
                </a:solidFill>
              </a:rPr>
              <a:t>výcvik ako tretí najlepší v poradí z celkových </a:t>
            </a:r>
            <a:r>
              <a:rPr lang="sk-SK" dirty="0" smtClean="0"/>
              <a:t>29</a:t>
            </a:r>
            <a:r>
              <a:rPr lang="sk-SK" dirty="0" smtClean="0">
                <a:solidFill>
                  <a:schemeClr val="bg1"/>
                </a:solidFill>
              </a:rPr>
              <a:t> </a:t>
            </a:r>
            <a:r>
              <a:rPr lang="sk-SK" dirty="0" smtClean="0"/>
              <a:t>absolventov, pričom </a:t>
            </a:r>
            <a:r>
              <a:rPr lang="sk-SK" dirty="0" smtClean="0">
                <a:solidFill>
                  <a:schemeClr val="bg1"/>
                </a:solidFill>
              </a:rPr>
              <a:t>už v decembri bol </a:t>
            </a:r>
            <a:r>
              <a:rPr lang="sk-SK" dirty="0" smtClean="0"/>
              <a:t>zaradený ku </a:t>
            </a:r>
            <a:r>
              <a:rPr lang="sk-SK" dirty="0" smtClean="0">
                <a:solidFill>
                  <a:schemeClr val="bg1"/>
                </a:solidFill>
              </a:rPr>
              <a:t>stíhacej letke 11, ktorá bola vyzbrojená stíhačkami </a:t>
            </a:r>
            <a:r>
              <a:rPr lang="sk-SK" dirty="0" err="1" smtClean="0">
                <a:solidFill>
                  <a:schemeClr val="bg1"/>
                </a:solidFill>
              </a:rPr>
              <a:t>Avia</a:t>
            </a:r>
            <a:r>
              <a:rPr lang="sk-SK" dirty="0" smtClean="0">
                <a:solidFill>
                  <a:schemeClr val="bg1"/>
                </a:solidFill>
              </a:rPr>
              <a:t> B.534 a velil jej npor. Ivan </a:t>
            </a:r>
            <a:r>
              <a:rPr lang="sk-SK" dirty="0" err="1" smtClean="0">
                <a:solidFill>
                  <a:schemeClr val="bg1"/>
                </a:solidFill>
              </a:rPr>
              <a:t>Haluzický</a:t>
            </a:r>
            <a:r>
              <a:rPr lang="sk-SK" dirty="0" smtClean="0">
                <a:solidFill>
                  <a:schemeClr val="bg1"/>
                </a:solidFill>
              </a:rPr>
              <a:t>.</a:t>
            </a:r>
            <a:endParaRPr lang="sk-S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sk-SK" dirty="0" smtClean="0"/>
              <a:t>Svoj prvý zostrel dosiahol </a:t>
            </a:r>
            <a:r>
              <a:rPr lang="sk-SK" dirty="0" smtClean="0">
                <a:hlinkClick r:id="rId2" tooltip="28. január"/>
              </a:rPr>
              <a:t>28. januára</a:t>
            </a:r>
            <a:r>
              <a:rPr lang="sk-SK" dirty="0" smtClean="0"/>
              <a:t> </a:t>
            </a:r>
            <a:r>
              <a:rPr lang="sk-SK" dirty="0" smtClean="0">
                <a:hlinkClick r:id="rId3" tooltip="1943"/>
              </a:rPr>
              <a:t>1943</a:t>
            </a:r>
            <a:r>
              <a:rPr lang="sk-SK" dirty="0" smtClean="0"/>
              <a:t> o 8:45 hod., kedy južne od obce </a:t>
            </a:r>
            <a:r>
              <a:rPr lang="sk-SK" dirty="0" err="1" smtClean="0"/>
              <a:t>Šapsugskaja</a:t>
            </a:r>
            <a:r>
              <a:rPr lang="sk-SK" dirty="0" smtClean="0"/>
              <a:t> zostrelil sovietske stíhacie lietadlo </a:t>
            </a:r>
            <a:r>
              <a:rPr lang="sk-SK" dirty="0" smtClean="0">
                <a:hlinkClick r:id="rId4" tooltip="Polikarpov I-16"/>
              </a:rPr>
              <a:t>I-16</a:t>
            </a:r>
            <a:r>
              <a:rPr lang="sk-SK" dirty="0" smtClean="0"/>
              <a:t> („Rata“). </a:t>
            </a:r>
            <a:endParaRPr lang="sk-SK" dirty="0" smtClean="0"/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Už </a:t>
            </a:r>
            <a:r>
              <a:rPr lang="sk-SK" dirty="0" smtClean="0"/>
              <a:t>po Novom roku 1943 bol povýšený do hodnosti </a:t>
            </a:r>
            <a:r>
              <a:rPr lang="sk-SK" dirty="0" err="1" smtClean="0"/>
              <a:t>rotník</a:t>
            </a:r>
            <a:r>
              <a:rPr lang="sk-SK" dirty="0" smtClean="0"/>
              <a:t>, ale kvôli nedostatočnému spojeniu letky s tylom sa o tejto skutočnosti dozvedel až v marci. </a:t>
            </a:r>
            <a:endParaRPr lang="sk-SK" dirty="0" smtClean="0"/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Celkovo </a:t>
            </a:r>
            <a:r>
              <a:rPr lang="sk-SK" dirty="0" smtClean="0"/>
              <a:t>sedemkrát dokázal zostreliť dve lietadlá pri jednom bojovom lete. </a:t>
            </a:r>
            <a:endParaRPr lang="sk-SK" dirty="0" smtClean="0"/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Veľmi </a:t>
            </a:r>
            <a:r>
              <a:rPr lang="sk-SK" dirty="0" smtClean="0"/>
              <a:t>úspešný bol pre </a:t>
            </a:r>
            <a:r>
              <a:rPr lang="sk-SK" dirty="0" err="1" smtClean="0"/>
              <a:t>Kovárika</a:t>
            </a:r>
            <a:r>
              <a:rPr lang="sk-SK" dirty="0" smtClean="0"/>
              <a:t> marec 1943, kedy dosiahol až 11 zostrelov. V tom istom mesiaci bol aj vyznamenaný nemeckým </a:t>
            </a:r>
            <a:r>
              <a:rPr lang="sk-SK" dirty="0" smtClean="0">
                <a:hlinkClick r:id="rId5" tooltip="Železný kríž"/>
              </a:rPr>
              <a:t>Železným krížom</a:t>
            </a:r>
            <a:r>
              <a:rPr lang="sk-SK" dirty="0" smtClean="0"/>
              <a:t> II. stupňa.</a:t>
            </a:r>
            <a:endParaRPr lang="sk-SK" dirty="0"/>
          </a:p>
        </p:txBody>
      </p:sp>
      <p:pic>
        <p:nvPicPr>
          <p:cNvPr id="32770" name="Picture 2" descr="Polikarpov I-16 examined by Germans | Aircraft of World War II -  WW2Aircraft.net Forum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472" y="0"/>
            <a:ext cx="4000528" cy="214311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sk-SK" dirty="0" smtClean="0"/>
              <a:t>Počas svojho pôsobenia na východnom fronte bol iba jedenkrát zostrelený, a to dňa </a:t>
            </a:r>
            <a:r>
              <a:rPr lang="sk-SK" dirty="0" smtClean="0">
                <a:hlinkClick r:id="rId2" tooltip="14. marec"/>
              </a:rPr>
              <a:t>14. marca</a:t>
            </a:r>
            <a:r>
              <a:rPr lang="sk-SK" dirty="0" smtClean="0"/>
              <a:t> 1943, kedy mal na konte už 8 zostrelov</a:t>
            </a:r>
            <a:r>
              <a:rPr lang="sk-SK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 </a:t>
            </a:r>
            <a:r>
              <a:rPr lang="sk-SK" dirty="0" err="1" smtClean="0"/>
              <a:t>Kovárik</a:t>
            </a:r>
            <a:r>
              <a:rPr lang="sk-SK" dirty="0" smtClean="0"/>
              <a:t> sa v ten deň spoločne s </a:t>
            </a:r>
            <a:r>
              <a:rPr lang="sk-SK" dirty="0" smtClean="0">
                <a:hlinkClick r:id="rId3" tooltip="Ján Režňák"/>
              </a:rPr>
              <a:t>Jánom </a:t>
            </a:r>
            <a:r>
              <a:rPr lang="sk-SK" dirty="0" err="1" smtClean="0">
                <a:hlinkClick r:id="rId3" tooltip="Ján Režňák"/>
              </a:rPr>
              <a:t>Režňákom</a:t>
            </a:r>
            <a:r>
              <a:rPr lang="sk-SK" dirty="0" smtClean="0"/>
              <a:t>, ktorý bol jeho najlepším priateľom, vracali z </a:t>
            </a:r>
            <a:r>
              <a:rPr lang="sk-SK" dirty="0" err="1" smtClean="0"/>
              <a:t>postreľovania</a:t>
            </a:r>
            <a:r>
              <a:rPr lang="sk-SK" dirty="0" smtClean="0"/>
              <a:t> pozemných cieľov, na ktoré spotreboval všetku muníciu.</a:t>
            </a:r>
            <a:endParaRPr lang="sk-SK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sk-SK" dirty="0" smtClean="0"/>
              <a:t> Keďže Izidor </a:t>
            </a:r>
            <a:r>
              <a:rPr lang="sk-SK" dirty="0" err="1" smtClean="0"/>
              <a:t>Kovárik</a:t>
            </a:r>
            <a:r>
              <a:rPr lang="sk-SK" dirty="0" smtClean="0"/>
              <a:t> už spotreboval všetku muníciu, útočil pritom simultánne tiež, aby klamnými útokmi odlákal časť nepriateľskej paľby od útočiaceho </a:t>
            </a:r>
            <a:r>
              <a:rPr lang="sk-SK" dirty="0" err="1" smtClean="0"/>
              <a:t>Režňáka</a:t>
            </a:r>
            <a:r>
              <a:rPr lang="sk-SK" dirty="0" smtClean="0"/>
              <a:t>. </a:t>
            </a:r>
            <a:endParaRPr lang="sk-SK" dirty="0" smtClean="0"/>
          </a:p>
          <a:p>
            <a:pPr>
              <a:buFont typeface="Wingdings" pitchFamily="2" charset="2"/>
              <a:buChar char="Ø"/>
            </a:pPr>
            <a:r>
              <a:rPr lang="sk-SK" dirty="0" err="1" smtClean="0"/>
              <a:t>Kovárikov</a:t>
            </a:r>
            <a:r>
              <a:rPr lang="sk-SK" dirty="0" smtClean="0"/>
              <a:t> </a:t>
            </a:r>
            <a:r>
              <a:rPr lang="sk-SK" dirty="0" err="1" smtClean="0"/>
              <a:t>Bf</a:t>
            </a:r>
            <a:r>
              <a:rPr lang="sk-SK" dirty="0" smtClean="0"/>
              <a:t> 109G-2 (</a:t>
            </a:r>
            <a:r>
              <a:rPr lang="sk-SK" dirty="0" err="1" smtClean="0"/>
              <a:t>W.Nr</a:t>
            </a:r>
            <a:r>
              <a:rPr lang="sk-SK" dirty="0" smtClean="0"/>
              <a:t>. 10473) však inkasoval množstvo zásahov, čím bolo na stroji poškodené olejové vedenie, a tak pilot bol nútený núdzovo pristáť neďaleko obce </a:t>
            </a:r>
            <a:r>
              <a:rPr lang="sk-SK" dirty="0" err="1" smtClean="0"/>
              <a:t>Achtanizovskaja</a:t>
            </a:r>
            <a:r>
              <a:rPr lang="sk-SK" dirty="0" smtClean="0"/>
              <a:t>. </a:t>
            </a:r>
            <a:endParaRPr lang="sk-SK" dirty="0" smtClean="0"/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Izidor </a:t>
            </a:r>
            <a:r>
              <a:rPr lang="sk-SK" dirty="0" err="1" smtClean="0"/>
              <a:t>Kovárik</a:t>
            </a:r>
            <a:r>
              <a:rPr lang="sk-SK" dirty="0" smtClean="0"/>
              <a:t> z tohto incidentu vyviazol bez zranení a z miesta havárie ho prišiel na lietadle </a:t>
            </a:r>
            <a:r>
              <a:rPr lang="sk-SK" dirty="0" err="1" smtClean="0"/>
              <a:t>Praga</a:t>
            </a:r>
            <a:r>
              <a:rPr lang="sk-SK" dirty="0" smtClean="0"/>
              <a:t> E.241 vyzdvihnúť Ján </a:t>
            </a:r>
            <a:r>
              <a:rPr lang="sk-SK" dirty="0" err="1" smtClean="0"/>
              <a:t>Režňák</a:t>
            </a:r>
            <a:r>
              <a:rPr lang="sk-SK" dirty="0" smtClean="0"/>
              <a:t>. </a:t>
            </a:r>
            <a:endParaRPr lang="sk-SK" dirty="0" smtClean="0"/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Podobná </a:t>
            </a:r>
            <a:r>
              <a:rPr lang="sk-SK" dirty="0" smtClean="0"/>
              <a:t>situácia sa zopakovala aj 25. marca, kedy pre </a:t>
            </a:r>
            <a:r>
              <a:rPr lang="sk-SK" dirty="0" err="1" smtClean="0"/>
              <a:t>Režňáka</a:t>
            </a:r>
            <a:r>
              <a:rPr lang="sk-SK" dirty="0" smtClean="0"/>
              <a:t> po núdzovom pristátí priletel Izidor </a:t>
            </a:r>
            <a:r>
              <a:rPr lang="sk-SK" dirty="0" err="1" smtClean="0"/>
              <a:t>Kovárik</a:t>
            </a:r>
            <a:r>
              <a:rPr lang="sk-SK" dirty="0" smtClean="0"/>
              <a:t>. </a:t>
            </a:r>
            <a:endParaRPr lang="sk-SK" dirty="0"/>
          </a:p>
        </p:txBody>
      </p:sp>
      <p:pic>
        <p:nvPicPr>
          <p:cNvPr id="30722" name="Picture 2" descr="Praga E-241 – Wikiped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9865" y="0"/>
            <a:ext cx="3754135" cy="1985946"/>
          </a:xfrm>
          <a:prstGeom prst="rect">
            <a:avLst/>
          </a:prstGeom>
          <a:noFill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sk-SK" dirty="0" smtClean="0"/>
              <a:t>Vôbec najúspešnejším dňom sa pre </a:t>
            </a:r>
            <a:r>
              <a:rPr lang="sk-SK" dirty="0" err="1" smtClean="0"/>
              <a:t>Kovárika</a:t>
            </a:r>
            <a:r>
              <a:rPr lang="sk-SK" dirty="0" smtClean="0"/>
              <a:t> stal </a:t>
            </a:r>
            <a:r>
              <a:rPr lang="sk-SK" dirty="0" smtClean="0">
                <a:hlinkClick r:id="rId2" tooltip="29. máj"/>
              </a:rPr>
              <a:t>29. máj</a:t>
            </a:r>
            <a:r>
              <a:rPr lang="sk-SK" dirty="0" smtClean="0"/>
              <a:t> 1943, kedy zostrelil štyri lietadlá </a:t>
            </a:r>
            <a:r>
              <a:rPr lang="sk-SK" dirty="0" smtClean="0">
                <a:hlinkClick r:id="rId3" tooltip="Jakovlev Jak-1"/>
              </a:rPr>
              <a:t>Jak-1</a:t>
            </a:r>
            <a:r>
              <a:rPr lang="sk-SK" dirty="0" smtClean="0"/>
              <a:t>. </a:t>
            </a:r>
            <a:endParaRPr lang="sk-SK" dirty="0" smtClean="0"/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Istý </a:t>
            </a:r>
            <a:r>
              <a:rPr lang="sk-SK" dirty="0" smtClean="0"/>
              <a:t>čas aj viedol v tabuľke počte zostrelov letky 13, než bol prekonaný Jánom </a:t>
            </a:r>
            <a:r>
              <a:rPr lang="sk-SK" dirty="0" err="1" smtClean="0"/>
              <a:t>Režňákom</a:t>
            </a:r>
            <a:r>
              <a:rPr lang="sk-SK" dirty="0" smtClean="0"/>
              <a:t>. </a:t>
            </a:r>
            <a:endParaRPr lang="sk-SK" dirty="0" smtClean="0"/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Svoj </a:t>
            </a:r>
            <a:r>
              <a:rPr lang="sk-SK" dirty="0" smtClean="0"/>
              <a:t>posledný zostrel dosiahol </a:t>
            </a:r>
            <a:r>
              <a:rPr lang="sk-SK" dirty="0" smtClean="0">
                <a:hlinkClick r:id="rId4" tooltip="17. jún"/>
              </a:rPr>
              <a:t>17. júna</a:t>
            </a:r>
            <a:r>
              <a:rPr lang="sk-SK" dirty="0" smtClean="0"/>
              <a:t> 1943, keď v ranných hodinách zostrelil stíhačku Jak-1. </a:t>
            </a:r>
            <a:endParaRPr lang="sk-SK" dirty="0" smtClean="0"/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Celkovo </a:t>
            </a:r>
            <a:r>
              <a:rPr lang="sk-SK" dirty="0" smtClean="0"/>
              <a:t>mu bolo v bojoch nad </a:t>
            </a:r>
            <a:r>
              <a:rPr lang="sk-SK" dirty="0" smtClean="0">
                <a:hlinkClick r:id="rId5" tooltip="Kaukaz (geografická oblasť)"/>
              </a:rPr>
              <a:t>Kaukazom</a:t>
            </a:r>
            <a:r>
              <a:rPr lang="sk-SK" dirty="0" smtClean="0"/>
              <a:t> a </a:t>
            </a:r>
            <a:r>
              <a:rPr lang="sk-SK" dirty="0" err="1" smtClean="0">
                <a:hlinkClick r:id="rId6" tooltip="Kubáň (región)"/>
              </a:rPr>
              <a:t>Kubáňou</a:t>
            </a:r>
            <a:r>
              <a:rPr lang="sk-SK" dirty="0" smtClean="0"/>
              <a:t> priznaných 28 zostrelov. </a:t>
            </a:r>
            <a:endParaRPr lang="sk-SK" dirty="0" smtClean="0"/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Za </a:t>
            </a:r>
            <a:r>
              <a:rPr lang="sk-SK" dirty="0" smtClean="0"/>
              <a:t>svoje výkony získal mnohé slovenské a nemecké vyznamenania, pričom </a:t>
            </a:r>
            <a:r>
              <a:rPr lang="sk-SK" dirty="0" smtClean="0">
                <a:hlinkClick r:id="rId7" tooltip="1. júl"/>
              </a:rPr>
              <a:t>1. júla</a:t>
            </a:r>
            <a:r>
              <a:rPr lang="sk-SK" dirty="0" smtClean="0"/>
              <a:t> 1943 bol mimoriadne povýšený z </a:t>
            </a:r>
            <a:r>
              <a:rPr lang="sk-SK" dirty="0" err="1" smtClean="0"/>
              <a:t>rotníka</a:t>
            </a:r>
            <a:r>
              <a:rPr lang="sk-SK" dirty="0" smtClean="0"/>
              <a:t> na zástavníka. </a:t>
            </a:r>
            <a:endParaRPr lang="sk-SK" dirty="0" smtClean="0"/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S </a:t>
            </a:r>
            <a:r>
              <a:rPr lang="sk-SK" dirty="0" smtClean="0"/>
              <a:t>prvou garnitúrou letky 13 sa nakoniec </a:t>
            </a:r>
            <a:r>
              <a:rPr lang="sk-SK" dirty="0" smtClean="0">
                <a:hlinkClick r:id="rId8" tooltip="17. júl"/>
              </a:rPr>
              <a:t>17. júla</a:t>
            </a:r>
            <a:r>
              <a:rPr lang="sk-SK" dirty="0" smtClean="0"/>
              <a:t> 1943 vrátil späť na Slovensko.</a:t>
            </a:r>
            <a:endParaRPr lang="sk-SK" dirty="0"/>
          </a:p>
        </p:txBody>
      </p:sp>
      <p:pic>
        <p:nvPicPr>
          <p:cNvPr id="29698" name="Picture 2" descr="Yak-1 family page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15008" y="500042"/>
            <a:ext cx="3019425" cy="1514475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sk-SK" dirty="0" smtClean="0"/>
              <a:t>Ráno </a:t>
            </a:r>
            <a:r>
              <a:rPr lang="sk-SK" dirty="0" smtClean="0"/>
              <a:t>dňa </a:t>
            </a:r>
            <a:r>
              <a:rPr lang="sk-SK" dirty="0" smtClean="0">
                <a:hlinkClick r:id="rId2" tooltip="11. júl"/>
              </a:rPr>
              <a:t>11. júla</a:t>
            </a:r>
            <a:r>
              <a:rPr lang="sk-SK" dirty="0" smtClean="0"/>
              <a:t> 1944 vykonával na cvičnom dvojplošníku </a:t>
            </a:r>
            <a:r>
              <a:rPr lang="sk-SK" dirty="0" err="1" smtClean="0">
                <a:hlinkClick r:id="rId3" tooltip="Gotha Go 145 (stránka neexistuje)"/>
              </a:rPr>
              <a:t>Gotha</a:t>
            </a:r>
            <a:r>
              <a:rPr lang="sk-SK" dirty="0" smtClean="0">
                <a:hlinkClick r:id="rId3" tooltip="Gotha Go 145 (stránka neexistuje)"/>
              </a:rPr>
              <a:t> </a:t>
            </a:r>
            <a:r>
              <a:rPr lang="sk-SK" dirty="0" err="1" smtClean="0">
                <a:hlinkClick r:id="rId3" tooltip="Gotha Go 145 (stránka neexistuje)"/>
              </a:rPr>
              <a:t>Go</a:t>
            </a:r>
            <a:r>
              <a:rPr lang="sk-SK" dirty="0" smtClean="0">
                <a:hlinkClick r:id="rId3" tooltip="Gotha Go 145 (stránka neexistuje)"/>
              </a:rPr>
              <a:t> 145</a:t>
            </a:r>
            <a:r>
              <a:rPr lang="sk-SK" dirty="0" smtClean="0"/>
              <a:t> výcvik Ladislava </a:t>
            </a:r>
            <a:r>
              <a:rPr lang="sk-SK" dirty="0" err="1" smtClean="0"/>
              <a:t>Cipriana</a:t>
            </a:r>
            <a:r>
              <a:rPr lang="sk-SK" dirty="0" smtClean="0"/>
              <a:t>, dvadsaťročného pilotného žiaka druhého ročníka. </a:t>
            </a:r>
            <a:endParaRPr lang="sk-SK" dirty="0" smtClean="0"/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Na </a:t>
            </a:r>
            <a:r>
              <a:rPr lang="sk-SK" dirty="0" smtClean="0"/>
              <a:t>lietadle sa pri nácviku bojových obratov a vyberania vývrtky vo výške 400 až 600 metrov náhle odtrhlo ľavé krídlo. </a:t>
            </a:r>
            <a:endParaRPr lang="sk-SK" dirty="0" smtClean="0"/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Obom </a:t>
            </a:r>
            <a:r>
              <a:rPr lang="sk-SK" dirty="0" smtClean="0"/>
              <a:t>pilotom sa podarilo z neovládateľného lietadla vyskočiť, ale šnúry ich padákov sa zachytili o smerové kormidlo lietadla, ktoré ich stiahlo so sebou k zemi</a:t>
            </a:r>
            <a:r>
              <a:rPr lang="sk-SK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 </a:t>
            </a:r>
            <a:r>
              <a:rPr lang="sk-SK" dirty="0" smtClean="0"/>
              <a:t>Stroj dopadol 2 až 3 kilometre východne od </a:t>
            </a:r>
            <a:r>
              <a:rPr lang="sk-SK" dirty="0" smtClean="0">
                <a:hlinkClick r:id="rId4" tooltip="Zvolen"/>
              </a:rPr>
              <a:t>Zvolena</a:t>
            </a:r>
            <a:r>
              <a:rPr lang="sk-SK" dirty="0" smtClean="0"/>
              <a:t> a obaja piloti boli nájdení mŕtvi neďaleko trosiek lietadla. </a:t>
            </a:r>
            <a:endParaRPr lang="sk-SK" dirty="0" smtClean="0"/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Nikdy </a:t>
            </a:r>
            <a:r>
              <a:rPr lang="sk-SK" dirty="0" smtClean="0"/>
              <a:t>nebolo úplne objasnené či bola príčinou nehody technická chyba konštrukcie krídla, </a:t>
            </a:r>
            <a:r>
              <a:rPr lang="sk-SK" dirty="0" smtClean="0">
                <a:hlinkClick r:id="rId5" tooltip="Únava materiálu"/>
              </a:rPr>
              <a:t>únava materiálu</a:t>
            </a:r>
            <a:r>
              <a:rPr lang="sk-SK" dirty="0" smtClean="0"/>
              <a:t> alebo </a:t>
            </a:r>
            <a:r>
              <a:rPr lang="sk-SK" dirty="0" smtClean="0">
                <a:hlinkClick r:id="rId6" tooltip="Sabotáž"/>
              </a:rPr>
              <a:t>sabotáž</a:t>
            </a:r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28674" name="Picture 2" descr="Gotha Go 145 - Wikiwan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53108" y="0"/>
            <a:ext cx="3190892" cy="2165248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/>
              <a:t>Izidor </a:t>
            </a:r>
            <a:r>
              <a:rPr lang="sk-SK" dirty="0" err="1" smtClean="0"/>
              <a:t>Kovárik</a:t>
            </a:r>
            <a:r>
              <a:rPr lang="sk-SK" dirty="0" smtClean="0"/>
              <a:t> je pochovaný na cintoríne v rodných </a:t>
            </a:r>
            <a:r>
              <a:rPr lang="sk-SK" dirty="0" smtClean="0">
                <a:hlinkClick r:id="rId2" tooltip="Kopčany (okres Skalica)"/>
              </a:rPr>
              <a:t>Kopčanoch</a:t>
            </a:r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34818" name="Picture 2" descr="Hrob Izidor Kovárik | Spolek pro vojenská pietní mís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45751" y="2809900"/>
            <a:ext cx="2798249" cy="4048100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novrat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Sl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l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74</TotalTime>
  <Words>39</Words>
  <Application>Microsoft Office PowerPoint</Application>
  <PresentationFormat>Prezentácia na obrazovke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Slnovrat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Malik</dc:creator>
  <cp:lastModifiedBy>Malik</cp:lastModifiedBy>
  <cp:revision>8</cp:revision>
  <dcterms:created xsi:type="dcterms:W3CDTF">2022-03-28T17:37:34Z</dcterms:created>
  <dcterms:modified xsi:type="dcterms:W3CDTF">2022-03-28T18:52:18Z</dcterms:modified>
</cp:coreProperties>
</file>