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82" autoAdjust="0"/>
    <p:restoredTop sz="94660"/>
  </p:normalViewPr>
  <p:slideViewPr>
    <p:cSldViewPr>
      <p:cViewPr varScale="1">
        <p:scale>
          <a:sx n="81" d="100"/>
          <a:sy n="81" d="100"/>
        </p:scale>
        <p:origin x="-98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E30D1-19B3-4514-B8E7-1284592E1C58}" type="doc">
      <dgm:prSet loTypeId="urn:microsoft.com/office/officeart/2005/8/layout/cycle6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sk-SK"/>
        </a:p>
      </dgm:t>
    </dgm:pt>
    <dgm:pt modelId="{36918795-4723-450E-8DA3-23B62658BCE2}">
      <dgm:prSet phldrT="[Text]" custT="1"/>
      <dgm:spPr/>
      <dgm:t>
        <a:bodyPr/>
        <a:lstStyle/>
        <a:p>
          <a:r>
            <a:rPr lang="sk-SK" sz="2400" dirty="0" smtClean="0">
              <a:solidFill>
                <a:schemeClr val="tx1"/>
              </a:solidFill>
            </a:rPr>
            <a:t>Reklama</a:t>
          </a:r>
          <a:endParaRPr lang="sk-SK" sz="2400" dirty="0">
            <a:solidFill>
              <a:schemeClr val="tx1"/>
            </a:solidFill>
          </a:endParaRPr>
        </a:p>
      </dgm:t>
    </dgm:pt>
    <dgm:pt modelId="{D34A2CF5-80DA-415A-9ABA-DF368881030E}" type="parTrans" cxnId="{75955C9B-581F-4E7F-B7B0-26CB8D52BFDA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3274E1E9-E675-4064-ADF7-E127EF1AB6C7}" type="sibTrans" cxnId="{75955C9B-581F-4E7F-B7B0-26CB8D52BFDA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FA69E660-39C0-4514-8216-3AFF51B3F0CE}">
      <dgm:prSet phldrT="[Text]" custT="1"/>
      <dgm:spPr/>
      <dgm:t>
        <a:bodyPr/>
        <a:lstStyle/>
        <a:p>
          <a:r>
            <a:rPr lang="sk-SK" sz="2400" dirty="0" smtClean="0">
              <a:solidFill>
                <a:schemeClr val="tx1"/>
              </a:solidFill>
            </a:rPr>
            <a:t>Podpora predaja</a:t>
          </a:r>
          <a:endParaRPr lang="sk-SK" sz="2400" dirty="0">
            <a:solidFill>
              <a:schemeClr val="tx1"/>
            </a:solidFill>
          </a:endParaRPr>
        </a:p>
      </dgm:t>
    </dgm:pt>
    <dgm:pt modelId="{ADE023E9-C5F2-46C7-9B09-BF8C2DFFEAA0}" type="parTrans" cxnId="{A60596AB-1BE6-47E2-843D-6234B8C32AB4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18DB8333-59B4-448C-B863-E91F1455ACC8}" type="sibTrans" cxnId="{A60596AB-1BE6-47E2-843D-6234B8C32AB4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10870FDB-0CEB-4FA1-B19E-C178488772E3}">
      <dgm:prSet phldrT="[Text]" custT="1"/>
      <dgm:spPr/>
      <dgm:t>
        <a:bodyPr/>
        <a:lstStyle/>
        <a:p>
          <a:r>
            <a:rPr lang="sk-SK" sz="2400" dirty="0" err="1" smtClean="0">
              <a:solidFill>
                <a:schemeClr val="tx1"/>
              </a:solidFill>
            </a:rPr>
            <a:t>Public</a:t>
          </a:r>
          <a:r>
            <a:rPr lang="sk-SK" sz="2400" dirty="0" smtClean="0">
              <a:solidFill>
                <a:schemeClr val="tx1"/>
              </a:solidFill>
            </a:rPr>
            <a:t> </a:t>
          </a:r>
          <a:r>
            <a:rPr lang="sk-SK" sz="2400" dirty="0" err="1" smtClean="0">
              <a:solidFill>
                <a:schemeClr val="tx1"/>
              </a:solidFill>
            </a:rPr>
            <a:t>relations</a:t>
          </a:r>
          <a:endParaRPr lang="sk-SK" sz="2400" dirty="0">
            <a:solidFill>
              <a:schemeClr val="tx1"/>
            </a:solidFill>
          </a:endParaRPr>
        </a:p>
      </dgm:t>
    </dgm:pt>
    <dgm:pt modelId="{F607EB9B-28EF-43CC-8A79-F41F366B5012}" type="parTrans" cxnId="{F5A4CB9A-5CA1-47EB-A60B-8E78A32139CD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F4232D78-DFE0-4684-B706-A7B1AA76440C}" type="sibTrans" cxnId="{F5A4CB9A-5CA1-47EB-A60B-8E78A32139CD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E39ED951-24CF-446B-9E0D-31A387631C27}">
      <dgm:prSet phldrT="[Text]" custT="1"/>
      <dgm:spPr/>
      <dgm:t>
        <a:bodyPr/>
        <a:lstStyle/>
        <a:p>
          <a:r>
            <a:rPr lang="sk-SK" sz="2400" dirty="0" smtClean="0">
              <a:solidFill>
                <a:schemeClr val="tx1"/>
              </a:solidFill>
            </a:rPr>
            <a:t>Osobný predaj</a:t>
          </a:r>
          <a:endParaRPr lang="sk-SK" sz="2400" dirty="0">
            <a:solidFill>
              <a:schemeClr val="tx1"/>
            </a:solidFill>
          </a:endParaRPr>
        </a:p>
      </dgm:t>
    </dgm:pt>
    <dgm:pt modelId="{FCF32633-2A5A-4A84-97D9-62BE7D47D846}" type="parTrans" cxnId="{A1196B09-DC16-4B7D-A4ED-AEC6EB1038D9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B3D3C454-CCF0-4B61-A3E4-673224971039}" type="sibTrans" cxnId="{A1196B09-DC16-4B7D-A4ED-AEC6EB1038D9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E0BF626D-97DD-48E8-89D5-CB507FA5F751}">
      <dgm:prSet phldrT="[Text]" custT="1"/>
      <dgm:spPr/>
      <dgm:t>
        <a:bodyPr/>
        <a:lstStyle/>
        <a:p>
          <a:r>
            <a:rPr lang="sk-SK" sz="2400" dirty="0" smtClean="0">
              <a:solidFill>
                <a:schemeClr val="tx1"/>
              </a:solidFill>
            </a:rPr>
            <a:t>Priamy marketing</a:t>
          </a:r>
          <a:endParaRPr lang="sk-SK" sz="2400" dirty="0">
            <a:solidFill>
              <a:schemeClr val="tx1"/>
            </a:solidFill>
          </a:endParaRPr>
        </a:p>
      </dgm:t>
    </dgm:pt>
    <dgm:pt modelId="{BDAF09F0-F74B-46B1-8342-974F7B14696A}" type="parTrans" cxnId="{E24F096E-E0B6-449F-B1E1-D4FEAE7D1C74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55E2C4DD-9AA3-4262-8AAE-9D417621FBB5}" type="sibTrans" cxnId="{E24F096E-E0B6-449F-B1E1-D4FEAE7D1C74}">
      <dgm:prSet/>
      <dgm:spPr/>
      <dgm:t>
        <a:bodyPr/>
        <a:lstStyle/>
        <a:p>
          <a:endParaRPr lang="sk-SK" sz="2400">
            <a:solidFill>
              <a:schemeClr val="tx1"/>
            </a:solidFill>
          </a:endParaRPr>
        </a:p>
      </dgm:t>
    </dgm:pt>
    <dgm:pt modelId="{FA80CE8F-F180-4525-908F-356B8B2998F4}" type="pres">
      <dgm:prSet presAssocID="{55BE30D1-19B3-4514-B8E7-1284592E1C58}" presName="cycle" presStyleCnt="0">
        <dgm:presLayoutVars>
          <dgm:dir/>
          <dgm:resizeHandles val="exact"/>
        </dgm:presLayoutVars>
      </dgm:prSet>
      <dgm:spPr/>
    </dgm:pt>
    <dgm:pt modelId="{E57DF43B-D1FC-427E-9244-8A423BF72E41}" type="pres">
      <dgm:prSet presAssocID="{36918795-4723-450E-8DA3-23B62658BCE2}" presName="node" presStyleLbl="node1" presStyleIdx="0" presStyleCnt="5">
        <dgm:presLayoutVars>
          <dgm:bulletEnabled val="1"/>
        </dgm:presLayoutVars>
      </dgm:prSet>
      <dgm:spPr/>
    </dgm:pt>
    <dgm:pt modelId="{D2D38899-B4E4-4188-8F57-0AE7681FA128}" type="pres">
      <dgm:prSet presAssocID="{36918795-4723-450E-8DA3-23B62658BCE2}" presName="spNode" presStyleCnt="0"/>
      <dgm:spPr/>
    </dgm:pt>
    <dgm:pt modelId="{5E5B42EB-0465-4266-B070-30165B6623B4}" type="pres">
      <dgm:prSet presAssocID="{3274E1E9-E675-4064-ADF7-E127EF1AB6C7}" presName="sibTrans" presStyleLbl="sibTrans1D1" presStyleIdx="0" presStyleCnt="5"/>
      <dgm:spPr/>
    </dgm:pt>
    <dgm:pt modelId="{7D41B4A8-288E-42C1-81BB-859C4C86865E}" type="pres">
      <dgm:prSet presAssocID="{FA69E660-39C0-4514-8216-3AFF51B3F0C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40A8780-77FE-4678-B222-3037B7F783AD}" type="pres">
      <dgm:prSet presAssocID="{FA69E660-39C0-4514-8216-3AFF51B3F0CE}" presName="spNode" presStyleCnt="0"/>
      <dgm:spPr/>
    </dgm:pt>
    <dgm:pt modelId="{BD075864-88E6-41C5-BF12-4A2743111E53}" type="pres">
      <dgm:prSet presAssocID="{18DB8333-59B4-448C-B863-E91F1455ACC8}" presName="sibTrans" presStyleLbl="sibTrans1D1" presStyleIdx="1" presStyleCnt="5"/>
      <dgm:spPr/>
    </dgm:pt>
    <dgm:pt modelId="{6FD34801-763C-4B00-87DB-8CDE2CC775BE}" type="pres">
      <dgm:prSet presAssocID="{10870FDB-0CEB-4FA1-B19E-C178488772E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1915928-798C-4721-A1FB-C49C005E9E81}" type="pres">
      <dgm:prSet presAssocID="{10870FDB-0CEB-4FA1-B19E-C178488772E3}" presName="spNode" presStyleCnt="0"/>
      <dgm:spPr/>
    </dgm:pt>
    <dgm:pt modelId="{8F49014A-B6A5-4E24-882C-AC018B057EE1}" type="pres">
      <dgm:prSet presAssocID="{F4232D78-DFE0-4684-B706-A7B1AA76440C}" presName="sibTrans" presStyleLbl="sibTrans1D1" presStyleIdx="2" presStyleCnt="5"/>
      <dgm:spPr/>
    </dgm:pt>
    <dgm:pt modelId="{703159D7-DC2A-41F4-93A0-86ECD598A452}" type="pres">
      <dgm:prSet presAssocID="{E39ED951-24CF-446B-9E0D-31A387631C2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E85F104-B7AB-4AF7-9236-AE0B6A6DA528}" type="pres">
      <dgm:prSet presAssocID="{E39ED951-24CF-446B-9E0D-31A387631C27}" presName="spNode" presStyleCnt="0"/>
      <dgm:spPr/>
    </dgm:pt>
    <dgm:pt modelId="{EDFC7327-1800-43CA-9E8C-72716159609F}" type="pres">
      <dgm:prSet presAssocID="{B3D3C454-CCF0-4B61-A3E4-673224971039}" presName="sibTrans" presStyleLbl="sibTrans1D1" presStyleIdx="3" presStyleCnt="5"/>
      <dgm:spPr/>
    </dgm:pt>
    <dgm:pt modelId="{F13CC4BC-1F3A-401A-A240-C69CB94F0D03}" type="pres">
      <dgm:prSet presAssocID="{E0BF626D-97DD-48E8-89D5-CB507FA5F751}" presName="node" presStyleLbl="node1" presStyleIdx="4" presStyleCnt="5">
        <dgm:presLayoutVars>
          <dgm:bulletEnabled val="1"/>
        </dgm:presLayoutVars>
      </dgm:prSet>
      <dgm:spPr/>
    </dgm:pt>
    <dgm:pt modelId="{C12518F5-2B6C-47CB-943A-0C4EF680CC4D}" type="pres">
      <dgm:prSet presAssocID="{E0BF626D-97DD-48E8-89D5-CB507FA5F751}" presName="spNode" presStyleCnt="0"/>
      <dgm:spPr/>
    </dgm:pt>
    <dgm:pt modelId="{AF51F0E4-ED12-4FF5-871C-156D1062739E}" type="pres">
      <dgm:prSet presAssocID="{55E2C4DD-9AA3-4262-8AAE-9D417621FBB5}" presName="sibTrans" presStyleLbl="sibTrans1D1" presStyleIdx="4" presStyleCnt="5"/>
      <dgm:spPr/>
    </dgm:pt>
  </dgm:ptLst>
  <dgm:cxnLst>
    <dgm:cxn modelId="{888D7540-5F14-4D29-A931-DF6447D3B0CE}" type="presOf" srcId="{B3D3C454-CCF0-4B61-A3E4-673224971039}" destId="{EDFC7327-1800-43CA-9E8C-72716159609F}" srcOrd="0" destOrd="0" presId="urn:microsoft.com/office/officeart/2005/8/layout/cycle6"/>
    <dgm:cxn modelId="{A1196B09-DC16-4B7D-A4ED-AEC6EB1038D9}" srcId="{55BE30D1-19B3-4514-B8E7-1284592E1C58}" destId="{E39ED951-24CF-446B-9E0D-31A387631C27}" srcOrd="3" destOrd="0" parTransId="{FCF32633-2A5A-4A84-97D9-62BE7D47D846}" sibTransId="{B3D3C454-CCF0-4B61-A3E4-673224971039}"/>
    <dgm:cxn modelId="{3499BBFB-B1BF-4C28-859C-24351AD35C9B}" type="presOf" srcId="{55BE30D1-19B3-4514-B8E7-1284592E1C58}" destId="{FA80CE8F-F180-4525-908F-356B8B2998F4}" srcOrd="0" destOrd="0" presId="urn:microsoft.com/office/officeart/2005/8/layout/cycle6"/>
    <dgm:cxn modelId="{75955C9B-581F-4E7F-B7B0-26CB8D52BFDA}" srcId="{55BE30D1-19B3-4514-B8E7-1284592E1C58}" destId="{36918795-4723-450E-8DA3-23B62658BCE2}" srcOrd="0" destOrd="0" parTransId="{D34A2CF5-80DA-415A-9ABA-DF368881030E}" sibTransId="{3274E1E9-E675-4064-ADF7-E127EF1AB6C7}"/>
    <dgm:cxn modelId="{5796B113-820B-48C4-84C0-3C3C4D2E8257}" type="presOf" srcId="{36918795-4723-450E-8DA3-23B62658BCE2}" destId="{E57DF43B-D1FC-427E-9244-8A423BF72E41}" srcOrd="0" destOrd="0" presId="urn:microsoft.com/office/officeart/2005/8/layout/cycle6"/>
    <dgm:cxn modelId="{F203B2B0-F633-4AF1-BA81-585BC21A1F81}" type="presOf" srcId="{18DB8333-59B4-448C-B863-E91F1455ACC8}" destId="{BD075864-88E6-41C5-BF12-4A2743111E53}" srcOrd="0" destOrd="0" presId="urn:microsoft.com/office/officeart/2005/8/layout/cycle6"/>
    <dgm:cxn modelId="{226F19E0-6936-4A0D-9AF8-32CE81A49E7A}" type="presOf" srcId="{E39ED951-24CF-446B-9E0D-31A387631C27}" destId="{703159D7-DC2A-41F4-93A0-86ECD598A452}" srcOrd="0" destOrd="0" presId="urn:microsoft.com/office/officeart/2005/8/layout/cycle6"/>
    <dgm:cxn modelId="{E2322899-F024-4AF6-A4E8-F9AE01EF9D74}" type="presOf" srcId="{55E2C4DD-9AA3-4262-8AAE-9D417621FBB5}" destId="{AF51F0E4-ED12-4FF5-871C-156D1062739E}" srcOrd="0" destOrd="0" presId="urn:microsoft.com/office/officeart/2005/8/layout/cycle6"/>
    <dgm:cxn modelId="{7276A462-8094-493E-9BC0-39EC7B9062C7}" type="presOf" srcId="{F4232D78-DFE0-4684-B706-A7B1AA76440C}" destId="{8F49014A-B6A5-4E24-882C-AC018B057EE1}" srcOrd="0" destOrd="0" presId="urn:microsoft.com/office/officeart/2005/8/layout/cycle6"/>
    <dgm:cxn modelId="{A60596AB-1BE6-47E2-843D-6234B8C32AB4}" srcId="{55BE30D1-19B3-4514-B8E7-1284592E1C58}" destId="{FA69E660-39C0-4514-8216-3AFF51B3F0CE}" srcOrd="1" destOrd="0" parTransId="{ADE023E9-C5F2-46C7-9B09-BF8C2DFFEAA0}" sibTransId="{18DB8333-59B4-448C-B863-E91F1455ACC8}"/>
    <dgm:cxn modelId="{6DEA3992-2E01-47AA-9BF0-ED93F6702993}" type="presOf" srcId="{E0BF626D-97DD-48E8-89D5-CB507FA5F751}" destId="{F13CC4BC-1F3A-401A-A240-C69CB94F0D03}" srcOrd="0" destOrd="0" presId="urn:microsoft.com/office/officeart/2005/8/layout/cycle6"/>
    <dgm:cxn modelId="{E24F096E-E0B6-449F-B1E1-D4FEAE7D1C74}" srcId="{55BE30D1-19B3-4514-B8E7-1284592E1C58}" destId="{E0BF626D-97DD-48E8-89D5-CB507FA5F751}" srcOrd="4" destOrd="0" parTransId="{BDAF09F0-F74B-46B1-8342-974F7B14696A}" sibTransId="{55E2C4DD-9AA3-4262-8AAE-9D417621FBB5}"/>
    <dgm:cxn modelId="{7F1361FF-2805-4961-BF6C-917E12E3D17F}" type="presOf" srcId="{3274E1E9-E675-4064-ADF7-E127EF1AB6C7}" destId="{5E5B42EB-0465-4266-B070-30165B6623B4}" srcOrd="0" destOrd="0" presId="urn:microsoft.com/office/officeart/2005/8/layout/cycle6"/>
    <dgm:cxn modelId="{F5A4CB9A-5CA1-47EB-A60B-8E78A32139CD}" srcId="{55BE30D1-19B3-4514-B8E7-1284592E1C58}" destId="{10870FDB-0CEB-4FA1-B19E-C178488772E3}" srcOrd="2" destOrd="0" parTransId="{F607EB9B-28EF-43CC-8A79-F41F366B5012}" sibTransId="{F4232D78-DFE0-4684-B706-A7B1AA76440C}"/>
    <dgm:cxn modelId="{D5BCE81C-78AB-41DF-95F8-EE17C4D2670E}" type="presOf" srcId="{10870FDB-0CEB-4FA1-B19E-C178488772E3}" destId="{6FD34801-763C-4B00-87DB-8CDE2CC775BE}" srcOrd="0" destOrd="0" presId="urn:microsoft.com/office/officeart/2005/8/layout/cycle6"/>
    <dgm:cxn modelId="{F2995DBE-990F-482E-875E-A3ABA5FCCC4A}" type="presOf" srcId="{FA69E660-39C0-4514-8216-3AFF51B3F0CE}" destId="{7D41B4A8-288E-42C1-81BB-859C4C86865E}" srcOrd="0" destOrd="0" presId="urn:microsoft.com/office/officeart/2005/8/layout/cycle6"/>
    <dgm:cxn modelId="{FC57C70D-0B74-4E5C-A7E0-C836500C1AEE}" type="presParOf" srcId="{FA80CE8F-F180-4525-908F-356B8B2998F4}" destId="{E57DF43B-D1FC-427E-9244-8A423BF72E41}" srcOrd="0" destOrd="0" presId="urn:microsoft.com/office/officeart/2005/8/layout/cycle6"/>
    <dgm:cxn modelId="{85E8A6F4-5F0C-4156-9087-D3A8A904FEE7}" type="presParOf" srcId="{FA80CE8F-F180-4525-908F-356B8B2998F4}" destId="{D2D38899-B4E4-4188-8F57-0AE7681FA128}" srcOrd="1" destOrd="0" presId="urn:microsoft.com/office/officeart/2005/8/layout/cycle6"/>
    <dgm:cxn modelId="{3B34E48E-2469-45E9-AD92-05A15EEAA710}" type="presParOf" srcId="{FA80CE8F-F180-4525-908F-356B8B2998F4}" destId="{5E5B42EB-0465-4266-B070-30165B6623B4}" srcOrd="2" destOrd="0" presId="urn:microsoft.com/office/officeart/2005/8/layout/cycle6"/>
    <dgm:cxn modelId="{2F40B4C2-04EC-4D81-BED3-36BE0DAA7A9C}" type="presParOf" srcId="{FA80CE8F-F180-4525-908F-356B8B2998F4}" destId="{7D41B4A8-288E-42C1-81BB-859C4C86865E}" srcOrd="3" destOrd="0" presId="urn:microsoft.com/office/officeart/2005/8/layout/cycle6"/>
    <dgm:cxn modelId="{48C8E93B-F01A-4947-9813-0B59348E8C0D}" type="presParOf" srcId="{FA80CE8F-F180-4525-908F-356B8B2998F4}" destId="{B40A8780-77FE-4678-B222-3037B7F783AD}" srcOrd="4" destOrd="0" presId="urn:microsoft.com/office/officeart/2005/8/layout/cycle6"/>
    <dgm:cxn modelId="{1A032F35-6532-4940-95CB-08B9961D7966}" type="presParOf" srcId="{FA80CE8F-F180-4525-908F-356B8B2998F4}" destId="{BD075864-88E6-41C5-BF12-4A2743111E53}" srcOrd="5" destOrd="0" presId="urn:microsoft.com/office/officeart/2005/8/layout/cycle6"/>
    <dgm:cxn modelId="{837CFD5F-8745-424D-AC9D-E8DA4F7BADCB}" type="presParOf" srcId="{FA80CE8F-F180-4525-908F-356B8B2998F4}" destId="{6FD34801-763C-4B00-87DB-8CDE2CC775BE}" srcOrd="6" destOrd="0" presId="urn:microsoft.com/office/officeart/2005/8/layout/cycle6"/>
    <dgm:cxn modelId="{841F9EBB-23BB-4C0B-842F-7D567C927CF7}" type="presParOf" srcId="{FA80CE8F-F180-4525-908F-356B8B2998F4}" destId="{C1915928-798C-4721-A1FB-C49C005E9E81}" srcOrd="7" destOrd="0" presId="urn:microsoft.com/office/officeart/2005/8/layout/cycle6"/>
    <dgm:cxn modelId="{8139A8BB-F53B-4FEE-A8B1-35D2E99726E5}" type="presParOf" srcId="{FA80CE8F-F180-4525-908F-356B8B2998F4}" destId="{8F49014A-B6A5-4E24-882C-AC018B057EE1}" srcOrd="8" destOrd="0" presId="urn:microsoft.com/office/officeart/2005/8/layout/cycle6"/>
    <dgm:cxn modelId="{FF9FB110-AB5D-431D-9654-57CDC749C9BF}" type="presParOf" srcId="{FA80CE8F-F180-4525-908F-356B8B2998F4}" destId="{703159D7-DC2A-41F4-93A0-86ECD598A452}" srcOrd="9" destOrd="0" presId="urn:microsoft.com/office/officeart/2005/8/layout/cycle6"/>
    <dgm:cxn modelId="{4CF1E6F6-9624-49CA-86BB-94F6BBA3C0C8}" type="presParOf" srcId="{FA80CE8F-F180-4525-908F-356B8B2998F4}" destId="{0E85F104-B7AB-4AF7-9236-AE0B6A6DA528}" srcOrd="10" destOrd="0" presId="urn:microsoft.com/office/officeart/2005/8/layout/cycle6"/>
    <dgm:cxn modelId="{A5A34C96-1AF5-4414-8A6B-AD19AE816FC3}" type="presParOf" srcId="{FA80CE8F-F180-4525-908F-356B8B2998F4}" destId="{EDFC7327-1800-43CA-9E8C-72716159609F}" srcOrd="11" destOrd="0" presId="urn:microsoft.com/office/officeart/2005/8/layout/cycle6"/>
    <dgm:cxn modelId="{3E51F89D-13AE-4EB0-AD6B-0E2DF0862C8D}" type="presParOf" srcId="{FA80CE8F-F180-4525-908F-356B8B2998F4}" destId="{F13CC4BC-1F3A-401A-A240-C69CB94F0D03}" srcOrd="12" destOrd="0" presId="urn:microsoft.com/office/officeart/2005/8/layout/cycle6"/>
    <dgm:cxn modelId="{9425663A-EFC2-45E5-BDE0-4A3E58C5D66F}" type="presParOf" srcId="{FA80CE8F-F180-4525-908F-356B8B2998F4}" destId="{C12518F5-2B6C-47CB-943A-0C4EF680CC4D}" srcOrd="13" destOrd="0" presId="urn:microsoft.com/office/officeart/2005/8/layout/cycle6"/>
    <dgm:cxn modelId="{2247727F-E6F3-47E9-AFFF-1A3E0A00CB9D}" type="presParOf" srcId="{FA80CE8F-F180-4525-908F-356B8B2998F4}" destId="{AF51F0E4-ED12-4FF5-871C-156D1062739E}" srcOrd="14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22. 10. 2019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6552" y="457200"/>
            <a:ext cx="7851648" cy="1828800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sk-SK" sz="6600" spc="150" dirty="0" smtClean="0">
                <a:ln w="1143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aiandra GD" pitchFamily="34" charset="0"/>
              </a:rPr>
              <a:t>REKLAMA </a:t>
            </a:r>
            <a:endParaRPr lang="sk-SK" sz="6600" spc="150" dirty="0">
              <a:ln w="1143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79704" y="1905000"/>
            <a:ext cx="7854696" cy="1752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sk-SK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aiandra GD" pitchFamily="34" charset="0"/>
              </a:rPr>
              <a:t>DANA KLEINOVÁ</a:t>
            </a:r>
            <a:endParaRPr lang="sk-SK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Maiandra GD" pitchFamily="34" charset="0"/>
            </a:endParaRPr>
          </a:p>
        </p:txBody>
      </p:sp>
      <p:pic>
        <p:nvPicPr>
          <p:cNvPr id="137218" name="Picture 2" descr="Súvisiaci obrázok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0" y="2316377"/>
            <a:ext cx="9144000" cy="4541623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Stanovenie reklamného rozpočtu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46482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Metóda stanovenia reklamného rozpočtu podľa možností firmy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Metóda </a:t>
            </a:r>
            <a:r>
              <a:rPr lang="sk-SK" dirty="0" smtClean="0"/>
              <a:t>stanovenia reklamného rozpočtu percentom z tržieb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Metóda </a:t>
            </a:r>
            <a:r>
              <a:rPr lang="sk-SK" dirty="0" smtClean="0"/>
              <a:t>konkurenčnej rovnosti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Metóda </a:t>
            </a:r>
            <a:r>
              <a:rPr lang="sk-SK" dirty="0" smtClean="0"/>
              <a:t>úloh a cieľov</a:t>
            </a:r>
            <a:endParaRPr lang="sk-SK" dirty="0"/>
          </a:p>
        </p:txBody>
      </p:sp>
      <p:pic>
        <p:nvPicPr>
          <p:cNvPr id="141314" name="Picture 2" descr="https://scontent.fbts2-1.fna.fbcdn.net/v/t1.15752-9/73370650_406844190008640_9095987966894931968_n.jpg?_nc_cat=106&amp;_nc_oc=AQkcVIju5xunrPyIozB1EosvsnDJaPklLxyHEOxb80eYT9PhEddc06nWjwVHkLa8PrE&amp;_nc_ht=scontent.fbts2-1.fna&amp;oh=696f52df147a90be58035a638ec0cb96&amp;oe=5E1C760D"/>
          <p:cNvPicPr>
            <a:picLocks noChangeAspect="1" noChangeArrowheads="1"/>
          </p:cNvPicPr>
          <p:nvPr/>
        </p:nvPicPr>
        <p:blipFill>
          <a:blip r:embed="rId2"/>
          <a:srcRect l="12000" r="15000"/>
          <a:stretch>
            <a:fillRect/>
          </a:stretch>
        </p:blipFill>
        <p:spPr bwMode="auto">
          <a:xfrm>
            <a:off x="4191000" y="2514600"/>
            <a:ext cx="4784344" cy="36865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Metóda stanovenia reklamného rozpočtu percentom z tržieb 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stanovenie </a:t>
            </a:r>
            <a:r>
              <a:rPr lang="sk-SK" dirty="0" smtClean="0"/>
              <a:t>rozpočtu percentom zo súčasných alebo plánovaných tržieb alebo z jednotkovej predajnej ceny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priama </a:t>
            </a:r>
            <a:r>
              <a:rPr lang="sk-SK" dirty="0" smtClean="0"/>
              <a:t>väzba medzi komunikačnou podporou, predajnou cenou a ziskom na jednotku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nevýhodou </a:t>
            </a:r>
            <a:r>
              <a:rPr lang="sk-SK" dirty="0" smtClean="0"/>
              <a:t>je, že tento postup neumožní investíciu prípadoch, kedy obrat klesá a značku treba podporiť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neumožňuje </a:t>
            </a:r>
            <a:r>
              <a:rPr lang="sk-SK" dirty="0" smtClean="0"/>
              <a:t>dlhodobé plánovanie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Metóda stanovenia reklamného rozpočtu podľa možností firmy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800" dirty="0" smtClean="0"/>
              <a:t>reklamný </a:t>
            </a:r>
            <a:r>
              <a:rPr lang="sk-SK" sz="2800" dirty="0" smtClean="0"/>
              <a:t>rozpočet je stanovený v takej výške, ktorú si podľa manažmentu môže firma dovoliť 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nevýhodou </a:t>
            </a:r>
            <a:r>
              <a:rPr lang="sk-SK" sz="2800" dirty="0" smtClean="0"/>
              <a:t>je, že zaraďuje reklamné náklady medzi </a:t>
            </a:r>
            <a:r>
              <a:rPr lang="sk-SK" sz="2800" dirty="0" err="1" smtClean="0"/>
              <a:t>postrádateľné</a:t>
            </a:r>
            <a:r>
              <a:rPr lang="sk-SK" sz="2800" dirty="0" smtClean="0"/>
              <a:t>, čo vedie k neistému ročnému rozpočtu a neumožňuje dlhodobú prácu s trhom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Metóda konkurenčnej rovnosti 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800" dirty="0" smtClean="0"/>
              <a:t>založená na stanovení rozpočtu podľa rozpočtu konkurentov 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má </a:t>
            </a:r>
            <a:r>
              <a:rPr lang="sk-SK" sz="2800" dirty="0" smtClean="0"/>
              <a:t>zaistiť porovnateľnú komunikáciu s konkurenciou 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teoreticky </a:t>
            </a:r>
            <a:r>
              <a:rPr lang="sk-SK" sz="2800" dirty="0" smtClean="0"/>
              <a:t>tento prístup bráni reklamným vojnám, v praxi však nie je preukázateľné, že by im vyrovnané rozpočty mohli zabrániť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Metóda úloh a cieľov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800" dirty="0" smtClean="0"/>
              <a:t>najlogickejší prístup 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najnáročnejší </a:t>
            </a:r>
            <a:r>
              <a:rPr lang="sk-SK" sz="2800" dirty="0" smtClean="0"/>
              <a:t>prístup 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stanovuje </a:t>
            </a:r>
            <a:r>
              <a:rPr lang="sk-SK" sz="2800" dirty="0" smtClean="0"/>
              <a:t>reklamný rozpočet podľa toho, čo chce firma dosiahnuť 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núti </a:t>
            </a:r>
            <a:r>
              <a:rPr lang="sk-SK" sz="2800" dirty="0" smtClean="0"/>
              <a:t>manažment vyjadriť presný odhad vzťahu medzi reklamnými výdajmi a očakávanými výsledkami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2362200" cy="1582621"/>
          </a:xfrm>
          <a:ln>
            <a:noFill/>
          </a:ln>
        </p:spPr>
        <p:txBody>
          <a:bodyPr>
            <a:noAutofit/>
          </a:bodyPr>
          <a:lstStyle/>
          <a:p>
            <a:r>
              <a:rPr lang="sk-SK" sz="4000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Príprava reklamnej stratégie</a:t>
            </a:r>
            <a:endParaRPr lang="sk-SK" sz="4000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2"/>
          </p:nvPr>
        </p:nvSpPr>
        <p:spPr>
          <a:xfrm>
            <a:off x="0" y="2828785"/>
            <a:ext cx="2895600" cy="2179320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sk-SK" sz="2800" dirty="0" smtClean="0"/>
              <a:t> </a:t>
            </a:r>
            <a:r>
              <a:rPr lang="sk-SK" sz="2800" dirty="0" smtClean="0"/>
              <a:t>tvorba reklamného posolstva </a:t>
            </a:r>
            <a:endParaRPr lang="sk-SK" sz="2800" dirty="0" smtClean="0"/>
          </a:p>
          <a:p>
            <a:pPr algn="ctr">
              <a:buFont typeface="Wingdings" pitchFamily="2" charset="2"/>
              <a:buChar char="Ø"/>
            </a:pPr>
            <a:r>
              <a:rPr lang="sk-SK" sz="2800" dirty="0" smtClean="0"/>
              <a:t> </a:t>
            </a:r>
            <a:r>
              <a:rPr lang="sk-SK" sz="2800" dirty="0" smtClean="0"/>
              <a:t>výber reklamného média</a:t>
            </a:r>
            <a:endParaRPr lang="sk-SK" sz="2800" dirty="0"/>
          </a:p>
        </p:txBody>
      </p:sp>
      <p:pic>
        <p:nvPicPr>
          <p:cNvPr id="5" name="Zástupný symbol obrázka 4" descr="plan-marketing-online-como-hacerlo-2019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257" r="1925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Tvorba reklamného posolstva 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sk-SK" sz="2800" dirty="0" smtClean="0"/>
              <a:t>identifikácia </a:t>
            </a:r>
            <a:r>
              <a:rPr lang="sk-SK" sz="2800" dirty="0" smtClean="0"/>
              <a:t>úžitku pre zákazníka 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800" dirty="0" smtClean="0"/>
              <a:t>plánovanie </a:t>
            </a:r>
            <a:r>
              <a:rPr lang="sk-SK" sz="2800" dirty="0" smtClean="0"/>
              <a:t>jeho stratégie 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800" dirty="0" smtClean="0"/>
              <a:t>príprava </a:t>
            </a:r>
            <a:r>
              <a:rPr lang="sk-SK" sz="2800" dirty="0" smtClean="0"/>
              <a:t>presvedčivej kreatívnej koncepcie nápadu 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800" dirty="0" smtClean="0"/>
              <a:t>výber </a:t>
            </a:r>
            <a:r>
              <a:rPr lang="sk-SK" sz="2800" dirty="0" smtClean="0"/>
              <a:t>reklamných apelov 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800" dirty="0" smtClean="0"/>
              <a:t>realizácia 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800" dirty="0" smtClean="0"/>
              <a:t>výber </a:t>
            </a:r>
            <a:r>
              <a:rPr lang="sk-SK" sz="2800" dirty="0" smtClean="0"/>
              <a:t>štýlu, podoby a formátu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Výber reklamného média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fáza rozhodnutia o dosahu, frekvencii a dopade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fáza </a:t>
            </a:r>
            <a:r>
              <a:rPr lang="sk-SK" dirty="0" smtClean="0"/>
              <a:t>výberu druhu média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fáza </a:t>
            </a:r>
            <a:r>
              <a:rPr lang="sk-SK" dirty="0" smtClean="0"/>
              <a:t>výberu mediálneho nosiča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fáza </a:t>
            </a:r>
            <a:r>
              <a:rPr lang="sk-SK" dirty="0" smtClean="0"/>
              <a:t>rozhodnutia o časovom harmonograme</a:t>
            </a:r>
          </a:p>
          <a:p>
            <a:pPr>
              <a:buFont typeface="Wingdings" pitchFamily="2" charset="2"/>
              <a:buChar char="Ø"/>
            </a:pPr>
            <a:endParaRPr lang="sk-SK" dirty="0"/>
          </a:p>
        </p:txBody>
      </p:sp>
      <p:pic>
        <p:nvPicPr>
          <p:cNvPr id="147458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7350" y="3514725"/>
            <a:ext cx="5734050" cy="3343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Vyhodnotenie </a:t>
            </a:r>
            <a:r>
              <a:rPr lang="sk-SK" sz="4800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/>
            </a:r>
            <a:br>
              <a:rPr lang="sk-SK" sz="4800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</a:br>
            <a:r>
              <a:rPr lang="sk-SK" sz="4800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reklamnej kampane</a:t>
            </a:r>
            <a:endParaRPr lang="sk-SK" sz="4800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Reklamný program by mal pravidelne hodnotiť komunikačné efekty a obchodné výsledky.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Meranie komunikačnej účinnosti rozhoduje o tom, či posolstvo komunikuje správne. </a:t>
            </a:r>
            <a:endParaRPr lang="sk-SK" dirty="0"/>
          </a:p>
        </p:txBody>
      </p:sp>
      <p:pic>
        <p:nvPicPr>
          <p:cNvPr id="154626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 l="11667"/>
          <a:stretch>
            <a:fillRect/>
          </a:stretch>
        </p:blipFill>
        <p:spPr bwMode="auto">
          <a:xfrm>
            <a:off x="5181600" y="2667000"/>
            <a:ext cx="40386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Organizácia reklamy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Rôzne firmy organizujú svoju reklamnú činnosť odlišne.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Veľké firmy majú reklamné oddelenia, no zároveň väčšinou spolupracujú s reklamnými agentúrami.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Veľké reklamné agentúry disponujú personálom aj rozpočtom, ktoré umožňujú realizovať celé reklamné kampane.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POSITIONING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800" dirty="0" smtClean="0"/>
              <a:t>„umiestňovanie“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jeho cieľom je zaujať určité postavenie na trhu s ohľadom na podvedomie zákazníka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je to vytváranie názorov, postojov a vnemov v mysliach zákazníkov spojených so značkou firmy alebo s produktmi </a:t>
            </a:r>
          </a:p>
        </p:txBody>
      </p:sp>
      <p:pic>
        <p:nvPicPr>
          <p:cNvPr id="138242" name="Picture 2" descr="Výsledok vyhľadávania obrázkov pre dopyt position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AE7"/>
              </a:clrFrom>
              <a:clrTo>
                <a:srgbClr val="EEEA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1143000"/>
            <a:ext cx="4657725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Medzinárodné </a:t>
            </a:r>
            <a:b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</a:br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reklamné rozhodnutia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Medzinárodní zadávatelia reklamy čelia mnohým nástrahám, s ktorými sa na domácom trhu nestretávajú.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Základná otázka sa týka rozhodnutia o miere adaptácie globálnej stratégie na mieste odlišnosti rôznych trhov.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Niektorí z nich sa pokúšajú podporiť svoje globálne značky vysoko štandardizovanou kampaňou.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Pri krajinách so zákonmi obmedzujúcimi firemné investície do reklamy, používanie médií či druhu reklamných posolstiev je potrebná presná adaptácia kampane.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Zdroje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KOTLER P. - ARMSTRONG G. 2004. </a:t>
            </a:r>
            <a:r>
              <a:rPr lang="en-US" sz="2000" i="1" dirty="0" smtClean="0"/>
              <a:t>Marketing</a:t>
            </a:r>
            <a:r>
              <a:rPr lang="en-US" sz="2000" dirty="0" smtClean="0"/>
              <a:t>. </a:t>
            </a:r>
            <a:r>
              <a:rPr lang="en-US" sz="2000" dirty="0" err="1" smtClean="0"/>
              <a:t>Praha</a:t>
            </a:r>
            <a:r>
              <a:rPr lang="en-US" sz="2000" dirty="0" smtClean="0"/>
              <a:t> : </a:t>
            </a:r>
            <a:r>
              <a:rPr lang="en-US" sz="2000" dirty="0" err="1" smtClean="0"/>
              <a:t>Grada</a:t>
            </a:r>
            <a:r>
              <a:rPr lang="en-US" sz="2000" dirty="0" smtClean="0"/>
              <a:t> </a:t>
            </a:r>
            <a:r>
              <a:rPr lang="en-US" sz="2000" dirty="0" smtClean="0"/>
              <a:t>Publishing,</a:t>
            </a:r>
            <a:r>
              <a:rPr lang="sk-SK" sz="2000" dirty="0" smtClean="0"/>
              <a:t> </a:t>
            </a:r>
            <a:r>
              <a:rPr lang="en-US" sz="2000" dirty="0" err="1" smtClean="0"/>
              <a:t>a.s</a:t>
            </a:r>
            <a:r>
              <a:rPr lang="en-US" sz="2000" dirty="0" smtClean="0"/>
              <a:t>., 2004. 627-678 s. ISBN 978-80-247-0513-2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ĎAKUJEM ZA POZORNOSŤ!</a:t>
            </a:r>
            <a:endParaRPr lang="sk-SK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5650" name="Picture 2" descr="https://scontent.fbts2-1.fna.fbcdn.net/v/t1.15752-9/68628214_1618326958303578_1656317883883454464_n.jpg?_nc_cat=100&amp;_nc_oc=AQkH19xqqqg6-JG8ge3JuYAbITuResd8n_ZJJifPmJI1V34oI0AHoGpYvrTEiejE54o&amp;_nc_ht=scontent.fbts2-1.fna&amp;oh=fcd95916f76ca5e63948aaa273a1c81c&amp;oe=5E2C2A3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ACEE"/>
              </a:clrFrom>
              <a:clrTo>
                <a:srgbClr val="00AC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-1428750" y="1428750"/>
            <a:ext cx="5715000" cy="2857500"/>
          </a:xfrm>
          <a:prstGeom prst="rect">
            <a:avLst/>
          </a:prstGeom>
          <a:noFill/>
        </p:spPr>
      </p:pic>
      <p:pic>
        <p:nvPicPr>
          <p:cNvPr id="5" name="Obrázok 4" descr="ad-agency-blog-pic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21ADBE"/>
              </a:clrFrom>
              <a:clrTo>
                <a:srgbClr val="21ADB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3881628"/>
            <a:ext cx="9144000" cy="2976372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Marketingový</a:t>
            </a:r>
            <a:b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</a:br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komunikačný</a:t>
            </a:r>
            <a:b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</a:br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mix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graphicFrame>
        <p:nvGraphicFramePr>
          <p:cNvPr id="8" name="Zástupný symbol obsahu 7"/>
          <p:cNvGraphicFramePr>
            <a:graphicFrameLocks noGrp="1"/>
          </p:cNvGraphicFramePr>
          <p:nvPr>
            <p:ph idx="1"/>
          </p:nvPr>
        </p:nvGraphicFramePr>
        <p:xfrm>
          <a:off x="1295400" y="1219200"/>
          <a:ext cx="8915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REKLAMA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5638800" cy="43891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je akákoľvek forma neosobnej platenej prezentácie a podpory predaja výrobkov, služieb či myšlienok určitého subjektu,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je schopná ovplyvniť vysoký počet geograficky rozptýlených zákazníkov s nízkymi nákladmi na kontakt,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vysiela pozitívne informácie o veľkosti, popularite a úspešnosti firmy. </a:t>
            </a:r>
            <a:endParaRPr lang="sk-SK" dirty="0"/>
          </a:p>
        </p:txBody>
      </p:sp>
      <p:pic>
        <p:nvPicPr>
          <p:cNvPr id="139266" name="Picture 2" descr="https://scontent.fbts2-1.fna.fbcdn.net/v/t1.15752-9/73416045_2342387312737927_5965522953520021504_n.jpg?_nc_cat=101&amp;_nc_oc=AQkuG5itryrQdUKqvGetdOGMJX5oB6SO8Mdt0354Y52iPAXJM1pE8UwMQTZ5zTF3GZc&amp;_nc_ht=scontent.fbts2-1.fna&amp;oh=b21c65cc39aca3f002e77d3658a94d83&amp;oe=5E5C73C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810000" y="1524000"/>
            <a:ext cx="7620000" cy="381000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3200400" cy="2226217"/>
          </a:xfrm>
        </p:spPr>
        <p:txBody>
          <a:bodyPr anchor="t">
            <a:noAutofit/>
          </a:bodyPr>
          <a:lstStyle/>
          <a:p>
            <a:r>
              <a:rPr lang="sk-SK" sz="3600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4 základné rozhodnutia v marketingovom konaní </a:t>
            </a:r>
            <a:endParaRPr lang="sk-SK" sz="36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2"/>
          </p:nvPr>
        </p:nvSpPr>
        <p:spPr>
          <a:xfrm>
            <a:off x="304800" y="2590800"/>
            <a:ext cx="2590800" cy="4038600"/>
          </a:xfrm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Char char="Ø"/>
            </a:pPr>
            <a:r>
              <a:rPr lang="sk-SK" sz="2400" dirty="0" smtClean="0"/>
              <a:t>stanoviť reklamné ciele</a:t>
            </a:r>
          </a:p>
          <a:p>
            <a:pPr algn="ctr">
              <a:buFont typeface="Wingdings" pitchFamily="2" charset="2"/>
              <a:buChar char="Ø"/>
            </a:pPr>
            <a:r>
              <a:rPr lang="sk-SK" sz="2400" dirty="0" smtClean="0"/>
              <a:t>stanoviť reklamný </a:t>
            </a:r>
            <a:r>
              <a:rPr lang="sk-SK" sz="2400" dirty="0" smtClean="0"/>
              <a:t>rozpočet</a:t>
            </a:r>
            <a:endParaRPr lang="sk-SK" sz="2400" dirty="0" smtClean="0"/>
          </a:p>
          <a:p>
            <a:pPr algn="ctr">
              <a:buFont typeface="Wingdings" pitchFamily="2" charset="2"/>
              <a:buChar char="Ø"/>
            </a:pPr>
            <a:r>
              <a:rPr lang="sk-SK" sz="2400" dirty="0" smtClean="0"/>
              <a:t>pripraviť reklamnú stratégiu</a:t>
            </a:r>
          </a:p>
          <a:p>
            <a:pPr algn="ctr">
              <a:buFont typeface="Wingdings" pitchFamily="2" charset="2"/>
              <a:buChar char="Ø"/>
            </a:pPr>
            <a:r>
              <a:rPr lang="sk-SK" sz="2400" dirty="0" smtClean="0"/>
              <a:t>určiť spôsob vyhodnotenia reklamnej kampane </a:t>
            </a:r>
          </a:p>
          <a:p>
            <a:pPr algn="ctr"/>
            <a:endParaRPr lang="sk-SK" dirty="0"/>
          </a:p>
        </p:txBody>
      </p:sp>
      <p:pic>
        <p:nvPicPr>
          <p:cNvPr id="5" name="Zástupný symbol obrázka 4" descr="customers_data_driven_advertising_thumb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8" r="1666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Stanovenie reklamných cieľov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400" y="1981200"/>
            <a:ext cx="4495800" cy="5029200"/>
          </a:xfrm>
        </p:spPr>
        <p:txBody>
          <a:bodyPr numCol="1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800" dirty="0" smtClean="0"/>
              <a:t>Reklamné ciele sú špecifickou komunikačnou úlohou, ktorá musí smerovať k cieľovej skupine v priebehu určitého času. </a:t>
            </a:r>
            <a:endParaRPr lang="sk-SK" sz="2800" dirty="0" smtClean="0"/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Dajú </a:t>
            </a:r>
            <a:r>
              <a:rPr lang="sk-SK" sz="2800" dirty="0" smtClean="0"/>
              <a:t>sa klasifikovať podľa primárneho účelu – informovať, presvedčiť alebo pripomenúť.</a:t>
            </a:r>
            <a:endParaRPr lang="sk-SK" sz="2800" dirty="0"/>
          </a:p>
        </p:txBody>
      </p:sp>
      <p:pic>
        <p:nvPicPr>
          <p:cNvPr id="7" name="Obrázok 6" descr="8-tendances-du-marketing-digital-en-jj2019.png"/>
          <p:cNvPicPr>
            <a:picLocks noChangeAspect="1"/>
          </p:cNvPicPr>
          <p:nvPr/>
        </p:nvPicPr>
        <p:blipFill>
          <a:blip r:embed="rId2"/>
          <a:srcRect l="21154" r="21154"/>
          <a:stretch>
            <a:fillRect/>
          </a:stretch>
        </p:blipFill>
        <p:spPr>
          <a:xfrm>
            <a:off x="4648200" y="2076450"/>
            <a:ext cx="4191000" cy="4400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INFORMATÍVNA REKLAMA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sk-SK" sz="2800" dirty="0" smtClean="0"/>
              <a:t>Používa sa pri uvedení nových kategórií tovarov, kde je cieľom vybudovať prvotný dopyt.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2700" b="1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Reklamné ciele:</a:t>
            </a:r>
          </a:p>
          <a:p>
            <a:pPr>
              <a:buFont typeface="Wingdings" pitchFamily="2" charset="2"/>
              <a:buChar char="Ø"/>
            </a:pPr>
            <a:r>
              <a:rPr lang="sk-SK" sz="2700" dirty="0" smtClean="0"/>
              <a:t>informovať </a:t>
            </a:r>
            <a:r>
              <a:rPr lang="sk-SK" sz="2700" dirty="0" smtClean="0"/>
              <a:t>trh o nových produktoch </a:t>
            </a:r>
            <a:r>
              <a:rPr lang="sk-SK" sz="27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sk-SK" sz="2700" dirty="0" smtClean="0"/>
              <a:t>vysvetliť </a:t>
            </a:r>
            <a:r>
              <a:rPr lang="sk-SK" sz="2700" dirty="0" smtClean="0"/>
              <a:t>ako výrobok funguje </a:t>
            </a:r>
          </a:p>
          <a:p>
            <a:pPr>
              <a:buFont typeface="Wingdings" pitchFamily="2" charset="2"/>
              <a:buChar char="Ø"/>
            </a:pPr>
            <a:r>
              <a:rPr lang="sk-SK" sz="2700" dirty="0" smtClean="0"/>
              <a:t>poskytnúť </a:t>
            </a:r>
            <a:r>
              <a:rPr lang="sk-SK" sz="2700" dirty="0" smtClean="0"/>
              <a:t>informácie o ponúkaných službách </a:t>
            </a:r>
          </a:p>
          <a:p>
            <a:pPr>
              <a:buFont typeface="Wingdings" pitchFamily="2" charset="2"/>
              <a:buChar char="Ø"/>
            </a:pPr>
            <a:r>
              <a:rPr lang="sk-SK" sz="2700" dirty="0" smtClean="0"/>
              <a:t>budovať </a:t>
            </a:r>
            <a:r>
              <a:rPr lang="sk-SK" sz="2700" dirty="0" smtClean="0"/>
              <a:t>firemný imidž </a:t>
            </a:r>
          </a:p>
          <a:p>
            <a:pPr>
              <a:buFont typeface="Wingdings" pitchFamily="2" charset="2"/>
              <a:buChar char="Ø"/>
            </a:pPr>
            <a:r>
              <a:rPr lang="sk-SK" sz="2700" dirty="0" smtClean="0"/>
              <a:t>informovať </a:t>
            </a:r>
            <a:r>
              <a:rPr lang="sk-SK" sz="2700" dirty="0" smtClean="0"/>
              <a:t>trh o zmene cien </a:t>
            </a:r>
          </a:p>
          <a:p>
            <a:pPr>
              <a:buFont typeface="Wingdings" pitchFamily="2" charset="2"/>
              <a:buChar char="Ø"/>
            </a:pPr>
            <a:r>
              <a:rPr lang="sk-SK" sz="2700" dirty="0" smtClean="0"/>
              <a:t>napraviť </a:t>
            </a:r>
            <a:r>
              <a:rPr lang="sk-SK" sz="2700" dirty="0" smtClean="0"/>
              <a:t>mylné predstavy o ponúkanom tovare</a:t>
            </a:r>
            <a:endParaRPr lang="sk-SK" sz="2700" b="1" dirty="0" smtClean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PRESVEDČOVACIA REKLAMA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Ide o presvedčovanie zákazníkov, že práve značka danej firmy ponúka najlepšiu kvalitu. V niektorých prípadoch mení svoju formu na porovnávaciu.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sk-SK" b="1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Reklamné ciele: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zvýšenie </a:t>
            </a:r>
            <a:r>
              <a:rPr lang="sk-SK" dirty="0" smtClean="0"/>
              <a:t>preferencie danej značky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podporenie </a:t>
            </a:r>
            <a:r>
              <a:rPr lang="sk-SK" dirty="0" smtClean="0"/>
              <a:t>rozhodnutia spotrebiteľov o zmene značky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zmena </a:t>
            </a:r>
            <a:r>
              <a:rPr lang="sk-SK" dirty="0" smtClean="0"/>
              <a:t>vnímania niektorých úžitkových vlastností daného tovaru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presvedčenie </a:t>
            </a:r>
            <a:r>
              <a:rPr lang="sk-SK" dirty="0" smtClean="0"/>
              <a:t>spotrebiteľov k okamžitému nákupu</a:t>
            </a:r>
            <a:endParaRPr lang="sk-SK" b="1" dirty="0">
              <a:ln>
                <a:solidFill>
                  <a:schemeClr val="bg2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iandra GD" pitchFamily="34" charset="0"/>
              </a:rPr>
              <a:t>PRIPOMÍNAJÚCA REKLAMA</a:t>
            </a:r>
            <a:endParaRPr lang="sk-SK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iandra GD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Pomáha zákazníkom myslieť na existujúcu ponuku.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>
                <a:ln>
                  <a:solidFill>
                    <a:schemeClr val="bg2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Reklamné ciele: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pripomenúť </a:t>
            </a:r>
            <a:r>
              <a:rPr lang="sk-SK" dirty="0" smtClean="0"/>
              <a:t>spotrebiteľovi, že by mohol výrobok v blízkej dobe potrebovať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pripomenúť</a:t>
            </a:r>
            <a:r>
              <a:rPr lang="sk-SK" dirty="0" smtClean="0"/>
              <a:t>, kde je možné výrobok zakúpiť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udržiavať </a:t>
            </a:r>
            <a:r>
              <a:rPr lang="sk-SK" dirty="0" smtClean="0"/>
              <a:t>povedomie o výrobku aj mimo </a:t>
            </a:r>
            <a:r>
              <a:rPr lang="sk-SK" dirty="0" smtClean="0"/>
              <a:t>sezóny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udržiavať </a:t>
            </a:r>
            <a:r>
              <a:rPr lang="sk-SK" dirty="0" smtClean="0"/>
              <a:t>známosť výrobku</a:t>
            </a:r>
            <a:endParaRPr lang="sk-SK" b="1" dirty="0">
              <a:ln>
                <a:solidFill>
                  <a:schemeClr val="bg2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</TotalTime>
  <Words>691</Words>
  <PresentationFormat>Prezentácia na obrazovke (4:3)</PresentationFormat>
  <Paragraphs>99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Tok</vt:lpstr>
      <vt:lpstr>REKLAMA </vt:lpstr>
      <vt:lpstr>POSITIONING</vt:lpstr>
      <vt:lpstr>Marketingový komunikačný mix</vt:lpstr>
      <vt:lpstr>REKLAMA</vt:lpstr>
      <vt:lpstr>4 základné rozhodnutia v marketingovom konaní </vt:lpstr>
      <vt:lpstr>Stanovenie reklamných cieľov</vt:lpstr>
      <vt:lpstr>INFORMATÍVNA REKLAMA</vt:lpstr>
      <vt:lpstr>PRESVEDČOVACIA REKLAMA</vt:lpstr>
      <vt:lpstr>PRIPOMÍNAJÚCA REKLAMA</vt:lpstr>
      <vt:lpstr>Stanovenie reklamného rozpočtu</vt:lpstr>
      <vt:lpstr>Metóda stanovenia reklamného rozpočtu percentom z tržieb </vt:lpstr>
      <vt:lpstr>Metóda stanovenia reklamného rozpočtu podľa možností firmy </vt:lpstr>
      <vt:lpstr>Metóda konkurenčnej rovnosti </vt:lpstr>
      <vt:lpstr>Metóda úloh a cieľov</vt:lpstr>
      <vt:lpstr>Príprava reklamnej stratégie</vt:lpstr>
      <vt:lpstr>Tvorba reklamného posolstva </vt:lpstr>
      <vt:lpstr>Výber reklamného média</vt:lpstr>
      <vt:lpstr>Vyhodnotenie  reklamnej kampane</vt:lpstr>
      <vt:lpstr>Organizácia reklamy</vt:lpstr>
      <vt:lpstr>Medzinárodné  reklamné rozhodnutia</vt:lpstr>
      <vt:lpstr>Zdroje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REKLAMA </dc:title>
  <dc:creator>Asus</dc:creator>
  <cp:lastModifiedBy>Asus</cp:lastModifiedBy>
  <cp:revision>15</cp:revision>
  <dcterms:created xsi:type="dcterms:W3CDTF">2019-10-22T06:40:49Z</dcterms:created>
  <dcterms:modified xsi:type="dcterms:W3CDTF">2019-10-22T08:31:53Z</dcterms:modified>
</cp:coreProperties>
</file>