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FFCC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Stredný štýl 2 - zvýrazneni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Stredný štýl 4 - zvýrazneni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Svetlý štýl 3 - zvýrazneni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05" autoAdjust="0"/>
    <p:restoredTop sz="94660"/>
  </p:normalViewPr>
  <p:slideViewPr>
    <p:cSldViewPr snapToGrid="0">
      <p:cViewPr varScale="1">
        <p:scale>
          <a:sx n="85" d="100"/>
          <a:sy n="85" d="100"/>
        </p:scale>
        <p:origin x="6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39353-C398-435F-8931-4D1C3585A454}" type="datetimeFigureOut">
              <a:rPr lang="sk-SK" smtClean="0"/>
              <a:t>01.03.2021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6F88-B508-476D-92FC-F8B87F9DC2D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37722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39353-C398-435F-8931-4D1C3585A454}" type="datetimeFigureOut">
              <a:rPr lang="sk-SK" smtClean="0"/>
              <a:t>01.03.2021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6F88-B508-476D-92FC-F8B87F9DC2D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3936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39353-C398-435F-8931-4D1C3585A454}" type="datetimeFigureOut">
              <a:rPr lang="sk-SK" smtClean="0"/>
              <a:t>01.03.2021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6F88-B508-476D-92FC-F8B87F9DC2D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3460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39353-C398-435F-8931-4D1C3585A454}" type="datetimeFigureOut">
              <a:rPr lang="sk-SK" smtClean="0"/>
              <a:t>01.03.2021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6F88-B508-476D-92FC-F8B87F9DC2D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42667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39353-C398-435F-8931-4D1C3585A454}" type="datetimeFigureOut">
              <a:rPr lang="sk-SK" smtClean="0"/>
              <a:t>01.03.2021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6F88-B508-476D-92FC-F8B87F9DC2D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4086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39353-C398-435F-8931-4D1C3585A454}" type="datetimeFigureOut">
              <a:rPr lang="sk-SK" smtClean="0"/>
              <a:t>01.03.2021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6F88-B508-476D-92FC-F8B87F9DC2D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52133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39353-C398-435F-8931-4D1C3585A454}" type="datetimeFigureOut">
              <a:rPr lang="sk-SK" smtClean="0"/>
              <a:t>01.03.2021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6F88-B508-476D-92FC-F8B87F9DC2D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7458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39353-C398-435F-8931-4D1C3585A454}" type="datetimeFigureOut">
              <a:rPr lang="sk-SK" smtClean="0"/>
              <a:t>01.03.2021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6F88-B508-476D-92FC-F8B87F9DC2D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5926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39353-C398-435F-8931-4D1C3585A454}" type="datetimeFigureOut">
              <a:rPr lang="sk-SK" smtClean="0"/>
              <a:t>01.03.2021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6F88-B508-476D-92FC-F8B87F9DC2D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2822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39353-C398-435F-8931-4D1C3585A454}" type="datetimeFigureOut">
              <a:rPr lang="sk-SK" smtClean="0"/>
              <a:t>01.03.2021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6F88-B508-476D-92FC-F8B87F9DC2D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3090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39353-C398-435F-8931-4D1C3585A454}" type="datetimeFigureOut">
              <a:rPr lang="sk-SK" smtClean="0"/>
              <a:t>01.03.2021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F6F88-B508-476D-92FC-F8B87F9DC2D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92818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39353-C398-435F-8931-4D1C3585A454}" type="datetimeFigureOut">
              <a:rPr lang="sk-SK" smtClean="0"/>
              <a:t>01.03.2021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F6F88-B508-476D-92FC-F8B87F9DC2D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7420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626533" y="914399"/>
            <a:ext cx="79671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6000" b="1" dirty="0">
                <a:solidFill>
                  <a:srgbClr val="002060"/>
                </a:solidFill>
                <a:latin typeface="Georgia" panose="02040502050405020303" pitchFamily="18" charset="0"/>
              </a:rPr>
              <a:t>Skloňovanie podstatných mien</a:t>
            </a:r>
          </a:p>
          <a:p>
            <a:pPr algn="ctr"/>
            <a:r>
              <a:rPr lang="sk-SK" sz="6000" b="1" dirty="0">
                <a:solidFill>
                  <a:srgbClr val="002060"/>
                </a:solidFill>
                <a:latin typeface="Georgia" panose="02040502050405020303" pitchFamily="18" charset="0"/>
              </a:rPr>
              <a:t>mužského rodu</a:t>
            </a:r>
            <a:endParaRPr lang="sk-SK" sz="4400" b="1" dirty="0">
              <a:solidFill>
                <a:srgbClr val="002060"/>
              </a:solidFill>
              <a:latin typeface="Georgia" panose="02040502050405020303" pitchFamily="18" charset="0"/>
            </a:endParaRPr>
          </a:p>
          <a:p>
            <a:pPr algn="ctr"/>
            <a:r>
              <a:rPr lang="sk-SK" sz="4400" b="1" dirty="0">
                <a:solidFill>
                  <a:srgbClr val="002060"/>
                </a:solidFill>
                <a:latin typeface="Georgia" panose="02040502050405020303" pitchFamily="18" charset="0"/>
              </a:rPr>
              <a:t>6</a:t>
            </a:r>
            <a:r>
              <a:rPr lang="sk-SK" sz="4400" b="1">
                <a:solidFill>
                  <a:srgbClr val="002060"/>
                </a:solidFill>
                <a:latin typeface="Georgia" panose="02040502050405020303" pitchFamily="18" charset="0"/>
              </a:rPr>
              <a:t>. </a:t>
            </a:r>
            <a:r>
              <a:rPr lang="sk-SK" sz="4400" b="1" dirty="0">
                <a:solidFill>
                  <a:srgbClr val="002060"/>
                </a:solidFill>
                <a:latin typeface="Georgia" panose="02040502050405020303" pitchFamily="18" charset="0"/>
              </a:rPr>
              <a:t>ročník</a:t>
            </a:r>
            <a:endParaRPr lang="sk-SK" sz="6000" b="1" dirty="0">
              <a:solidFill>
                <a:srgbClr val="002060"/>
              </a:solidFill>
              <a:latin typeface="Georgia" panose="02040502050405020303" pitchFamily="18" charset="0"/>
            </a:endParaRPr>
          </a:p>
        </p:txBody>
      </p:sp>
      <p:sp>
        <p:nvSpPr>
          <p:cNvPr id="2" name="BlokTextu 1"/>
          <p:cNvSpPr txBox="1"/>
          <p:nvPr/>
        </p:nvSpPr>
        <p:spPr>
          <a:xfrm>
            <a:off x="838200" y="5743546"/>
            <a:ext cx="746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k-SK" sz="2000" b="1" dirty="0">
              <a:solidFill>
                <a:srgbClr val="00206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295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keta 1"/>
          <p:cNvSpPr/>
          <p:nvPr/>
        </p:nvSpPr>
        <p:spPr>
          <a:xfrm>
            <a:off x="1888067" y="115487"/>
            <a:ext cx="5511800" cy="928694"/>
          </a:xfrm>
          <a:prstGeom prst="plaque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sk-SK" sz="3200" b="1" dirty="0">
                <a:solidFill>
                  <a:srgbClr val="FF0000"/>
                </a:solidFill>
                <a:latin typeface="Georgia" panose="02040502050405020303" pitchFamily="18" charset="0"/>
              </a:rPr>
              <a:t>VZOR  STROJ/STROJE </a:t>
            </a:r>
            <a:endParaRPr lang="sk-SK" sz="3200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3" name="Plaketa 2"/>
          <p:cNvSpPr/>
          <p:nvPr/>
        </p:nvSpPr>
        <p:spPr>
          <a:xfrm>
            <a:off x="327509" y="1182629"/>
            <a:ext cx="8412780" cy="928694"/>
          </a:xfrm>
          <a:prstGeom prst="plaque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sk-SK" sz="2800" dirty="0">
                <a:solidFill>
                  <a:schemeClr val="tx1"/>
                </a:solidFill>
                <a:latin typeface="Georgia" panose="02040502050405020303" pitchFamily="18" charset="0"/>
              </a:rPr>
              <a:t>- podľa vzoru stroj skloňujeme podstatné mená </a:t>
            </a:r>
            <a:r>
              <a:rPr lang="sk-SK" sz="2800" b="1" dirty="0">
                <a:solidFill>
                  <a:schemeClr val="tx1"/>
                </a:solidFill>
                <a:latin typeface="Georgia" panose="02040502050405020303" pitchFamily="18" charset="0"/>
              </a:rPr>
              <a:t>mužského rodu neživotné </a:t>
            </a:r>
            <a:r>
              <a:rPr lang="sk-SK" sz="2800" dirty="0">
                <a:solidFill>
                  <a:schemeClr val="tx1"/>
                </a:solidFill>
                <a:latin typeface="Georgia" panose="02040502050405020303" pitchFamily="18" charset="0"/>
              </a:rPr>
              <a:t>zakončené</a:t>
            </a:r>
          </a:p>
        </p:txBody>
      </p:sp>
      <p:sp>
        <p:nvSpPr>
          <p:cNvPr id="4" name="Zaoblený obdĺžnik 3"/>
          <p:cNvSpPr/>
          <p:nvPr/>
        </p:nvSpPr>
        <p:spPr>
          <a:xfrm>
            <a:off x="728704" y="2184742"/>
            <a:ext cx="7830525" cy="1017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endParaRPr lang="sk-SK" b="1" dirty="0">
              <a:solidFill>
                <a:srgbClr val="323E4F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v N singuláru  na </a:t>
            </a:r>
            <a:r>
              <a:rPr lang="sk-SK" sz="24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mäkkú spoluhlásku</a:t>
            </a:r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ver</a:t>
            </a:r>
            <a:r>
              <a:rPr lang="sk-SK" sz="24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š</a:t>
            </a:r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Ipe</a:t>
            </a:r>
            <a:r>
              <a:rPr lang="sk-SK" sz="24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ľ</a:t>
            </a:r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kô</a:t>
            </a:r>
            <a:r>
              <a:rPr lang="sk-SK" sz="24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š</a:t>
            </a:r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</a:p>
          <a:p>
            <a:pPr>
              <a:spcAft>
                <a:spcPts val="800"/>
              </a:spcAft>
            </a:pPr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</a:t>
            </a:r>
            <a:r>
              <a:rPr lang="sk-SK" sz="24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č</a:t>
            </a:r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ro</a:t>
            </a:r>
            <a:r>
              <a:rPr lang="sk-SK" sz="24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me</a:t>
            </a:r>
            <a:r>
              <a:rPr lang="sk-SK" sz="24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č</a:t>
            </a:r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počíta</a:t>
            </a:r>
            <a:r>
              <a:rPr lang="sk-SK" sz="24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č</a:t>
            </a:r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kra</a:t>
            </a:r>
            <a:r>
              <a:rPr lang="sk-SK" sz="24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nô</a:t>
            </a:r>
            <a:r>
              <a:rPr lang="sk-SK" sz="24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ž</a:t>
            </a:r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kro</a:t>
            </a:r>
            <a:r>
              <a:rPr lang="sk-SK" sz="24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dáž</a:t>
            </a:r>
            <a:r>
              <a:rPr lang="sk-SK" sz="24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ď</a:t>
            </a:r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cie</a:t>
            </a:r>
            <a:r>
              <a:rPr lang="sk-SK" sz="24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ľ</a:t>
            </a:r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pláš</a:t>
            </a:r>
            <a:r>
              <a:rPr lang="sk-SK" sz="24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ť</a:t>
            </a:r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sk-SK" sz="2400" dirty="0">
              <a:solidFill>
                <a:srgbClr val="FF0000"/>
              </a:solidFill>
            </a:endParaRPr>
          </a:p>
          <a:p>
            <a:endParaRPr lang="sk-SK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5" name="Tabuľ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841912"/>
              </p:ext>
            </p:extLst>
          </p:nvPr>
        </p:nvGraphicFramePr>
        <p:xfrm>
          <a:off x="601133" y="3339254"/>
          <a:ext cx="7865533" cy="3200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44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1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9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pád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singulár</a:t>
                      </a:r>
                      <a:endParaRPr lang="sk-SK" sz="2400" b="1" dirty="0">
                        <a:solidFill>
                          <a:schemeClr val="bg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plurál</a:t>
                      </a:r>
                      <a:endParaRPr lang="sk-SK" sz="2400" b="1" dirty="0">
                        <a:solidFill>
                          <a:schemeClr val="bg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4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N</a:t>
                      </a:r>
                      <a:endParaRPr lang="sk-SK" sz="24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sz="24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stroj</a:t>
                      </a:r>
                      <a:endParaRPr lang="sk-SK" sz="24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4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stroj</a:t>
                      </a:r>
                      <a:r>
                        <a:rPr lang="sk-SK" sz="24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4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G</a:t>
                      </a:r>
                      <a:endParaRPr lang="sk-SK" sz="24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4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stroj</a:t>
                      </a:r>
                      <a:r>
                        <a:rPr lang="sk-SK" sz="24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4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stroj</a:t>
                      </a:r>
                      <a:r>
                        <a:rPr lang="sk-SK" sz="24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ov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4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D</a:t>
                      </a:r>
                      <a:endParaRPr lang="sk-SK" sz="24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4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stroj</a:t>
                      </a:r>
                      <a:r>
                        <a:rPr lang="sk-SK" sz="24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4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stroj</a:t>
                      </a:r>
                      <a:r>
                        <a:rPr lang="sk-SK" sz="24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4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A</a:t>
                      </a:r>
                      <a:endParaRPr lang="sk-SK" sz="24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sz="24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stroj</a:t>
                      </a:r>
                      <a:endParaRPr lang="sk-SK" sz="24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sz="24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stroj</a:t>
                      </a:r>
                      <a:r>
                        <a:rPr lang="sk-SK" sz="24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4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L</a:t>
                      </a:r>
                      <a:endParaRPr lang="sk-SK" sz="24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4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stroj</a:t>
                      </a:r>
                      <a:r>
                        <a:rPr lang="sk-SK" sz="24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4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stroj</a:t>
                      </a:r>
                      <a:r>
                        <a:rPr lang="sk-SK" sz="24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och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313">
                <a:tc>
                  <a:txBody>
                    <a:bodyPr/>
                    <a:lstStyle/>
                    <a:p>
                      <a:pPr algn="ctr"/>
                      <a:r>
                        <a:rPr lang="sk-SK" sz="24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I</a:t>
                      </a:r>
                      <a:endParaRPr lang="sk-SK" sz="24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4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stroj</a:t>
                      </a:r>
                      <a:r>
                        <a:rPr lang="sk-SK" sz="24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4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stroj</a:t>
                      </a:r>
                      <a:r>
                        <a:rPr lang="sk-SK" sz="24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mi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6" name="Picture 4" descr="Ilustrační obrázek klipart Bagr, Auta zdarma ke stažení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773" y="4301067"/>
            <a:ext cx="2263007" cy="215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04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533401" y="1085914"/>
            <a:ext cx="672253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sk-SK" sz="2200" dirty="0">
                <a:latin typeface="Georgia" panose="02040502050405020303" pitchFamily="18" charset="0"/>
                <a:ea typeface="Times New Roman" panose="02020603050405020304" pitchFamily="18" charset="0"/>
              </a:rPr>
              <a:t>a) otec, motýľ, hrad, sudca	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sk-SK" sz="2200" dirty="0">
                <a:latin typeface="Georgia" panose="02040502050405020303" pitchFamily="18" charset="0"/>
                <a:ea typeface="Times New Roman" panose="02020603050405020304" pitchFamily="18" charset="0"/>
              </a:rPr>
              <a:t>b) strýko, učiteľ, ujo, kamarát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sk-SK" sz="2200" dirty="0">
                <a:latin typeface="Georgia" panose="02040502050405020303" pitchFamily="18" charset="0"/>
                <a:ea typeface="Times New Roman" panose="02020603050405020304" pitchFamily="18" charset="0"/>
              </a:rPr>
              <a:t>c) chlapec, hokejista, novinár, redaktor		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sk-SK" sz="2200" dirty="0">
                <a:latin typeface="Georgia" panose="02040502050405020303" pitchFamily="18" charset="0"/>
                <a:ea typeface="Times New Roman" panose="02020603050405020304" pitchFamily="18" charset="0"/>
              </a:rPr>
              <a:t>d) cisár, kráľ, pacient, chlieb</a:t>
            </a:r>
            <a:endParaRPr lang="sk-SK" sz="2200" dirty="0">
              <a:effectLst/>
              <a:latin typeface="Georgia" panose="02040502050405020303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Obdĺžnik 2"/>
          <p:cNvSpPr/>
          <p:nvPr/>
        </p:nvSpPr>
        <p:spPr>
          <a:xfrm>
            <a:off x="533401" y="4332237"/>
            <a:ext cx="6197599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sk-SK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(vzor: kamarátovi - MR, </a:t>
            </a:r>
            <a:r>
              <a:rPr lang="sk-SK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sg</a:t>
            </a:r>
            <a:r>
              <a:rPr lang="sk-SK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D, chlap, kamaráti)</a:t>
            </a:r>
            <a:endParaRPr lang="sk-SK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sk-SK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sk-SK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sk-SK" sz="2200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a) s rozhodcom</a:t>
            </a:r>
          </a:p>
          <a:p>
            <a:pPr>
              <a:spcAft>
                <a:spcPts val="0"/>
              </a:spcAft>
            </a:pPr>
            <a:r>
              <a:rPr lang="sk-SK" sz="2200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b) na dome</a:t>
            </a:r>
          </a:p>
          <a:p>
            <a:pPr>
              <a:spcAft>
                <a:spcPts val="0"/>
              </a:spcAft>
            </a:pPr>
            <a:r>
              <a:rPr lang="sk-SK" sz="2200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c) s maliarmi</a:t>
            </a:r>
          </a:p>
          <a:p>
            <a:pPr>
              <a:spcAft>
                <a:spcPts val="0"/>
              </a:spcAft>
            </a:pPr>
            <a:r>
              <a:rPr lang="sk-SK" sz="2200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d) zo zubov</a:t>
            </a:r>
            <a:endParaRPr lang="sk-SK" sz="2200" dirty="0"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Plaketa 3"/>
          <p:cNvSpPr/>
          <p:nvPr/>
        </p:nvSpPr>
        <p:spPr>
          <a:xfrm>
            <a:off x="333285" y="112905"/>
            <a:ext cx="8453150" cy="903096"/>
          </a:xfrm>
          <a:prstGeom prst="plaque">
            <a:avLst/>
          </a:prstGeom>
          <a:solidFill>
            <a:srgbClr val="FFCC99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sk-SK" sz="3600" b="1" dirty="0">
                <a:solidFill>
                  <a:srgbClr val="FF0000"/>
                </a:solidFill>
                <a:latin typeface="Georgia" panose="02040502050405020303" pitchFamily="18" charset="0"/>
              </a:rPr>
              <a:t> </a:t>
            </a:r>
            <a:r>
              <a:rPr lang="sk-SK" sz="2400" b="1" dirty="0">
                <a:solidFill>
                  <a:schemeClr val="tx1"/>
                </a:solidFill>
                <a:latin typeface="Georgia" panose="02040502050405020303" pitchFamily="18" charset="0"/>
              </a:rPr>
              <a:t>Úloha:</a:t>
            </a:r>
            <a:r>
              <a:rPr lang="sk-SK" sz="2400" dirty="0">
                <a:solidFill>
                  <a:schemeClr val="tx1"/>
                </a:solidFill>
                <a:latin typeface="Georgia" panose="02040502050405020303" pitchFamily="18" charset="0"/>
              </a:rPr>
              <a:t> vyber možnosť, v ktorej sa slová skloňujú podľa </a:t>
            </a:r>
          </a:p>
          <a:p>
            <a:pPr eaLnBrk="1" hangingPunct="1">
              <a:defRPr/>
            </a:pPr>
            <a:r>
              <a:rPr lang="sk-SK" sz="2400" dirty="0">
                <a:solidFill>
                  <a:schemeClr val="tx1"/>
                </a:solidFill>
                <a:latin typeface="Georgia" panose="02040502050405020303" pitchFamily="18" charset="0"/>
              </a:rPr>
              <a:t>                 vzoru chlap</a:t>
            </a:r>
          </a:p>
        </p:txBody>
      </p:sp>
      <p:sp>
        <p:nvSpPr>
          <p:cNvPr id="5" name="Plaketa 4"/>
          <p:cNvSpPr/>
          <p:nvPr/>
        </p:nvSpPr>
        <p:spPr>
          <a:xfrm>
            <a:off x="333285" y="3279486"/>
            <a:ext cx="8453150" cy="852248"/>
          </a:xfrm>
          <a:prstGeom prst="plaque">
            <a:avLst/>
          </a:prstGeom>
          <a:solidFill>
            <a:srgbClr val="FFCC99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sk-SK" sz="3600" b="1" dirty="0">
                <a:solidFill>
                  <a:srgbClr val="FF0000"/>
                </a:solidFill>
                <a:latin typeface="Georgia" panose="02040502050405020303" pitchFamily="18" charset="0"/>
              </a:rPr>
              <a:t> </a:t>
            </a:r>
            <a:r>
              <a:rPr lang="sk-SK" sz="2400" b="1" dirty="0">
                <a:solidFill>
                  <a:schemeClr val="tx1"/>
                </a:solidFill>
                <a:latin typeface="Georgia" panose="02040502050405020303" pitchFamily="18" charset="0"/>
              </a:rPr>
              <a:t>Úloha:</a:t>
            </a:r>
            <a:r>
              <a:rPr lang="sk-SK" sz="2400" dirty="0">
                <a:solidFill>
                  <a:schemeClr val="tx1"/>
                </a:solidFill>
                <a:latin typeface="Georgia" panose="02040502050405020303" pitchFamily="18" charset="0"/>
              </a:rPr>
              <a:t> urči rod, číslo, pád a vzor podstatných mien a </a:t>
            </a:r>
          </a:p>
          <a:p>
            <a:pPr eaLnBrk="1" hangingPunct="1">
              <a:defRPr/>
            </a:pPr>
            <a:r>
              <a:rPr lang="sk-SK" sz="2400" dirty="0">
                <a:solidFill>
                  <a:schemeClr val="tx1"/>
                </a:solidFill>
                <a:latin typeface="Georgia" panose="02040502050405020303" pitchFamily="18" charset="0"/>
              </a:rPr>
              <a:t>                 napíš ich v N plurálu.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2709333" y="4903912"/>
            <a:ext cx="5020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>
                <a:solidFill>
                  <a:srgbClr val="FF0000"/>
                </a:solidFill>
                <a:latin typeface="Georgia" panose="02040502050405020303" pitchFamily="18" charset="0"/>
              </a:rPr>
              <a:t>MR, </a:t>
            </a:r>
            <a:r>
              <a:rPr lang="sk-SK" sz="2000" b="1" dirty="0" err="1">
                <a:solidFill>
                  <a:srgbClr val="FF0000"/>
                </a:solidFill>
                <a:latin typeface="Georgia" panose="02040502050405020303" pitchFamily="18" charset="0"/>
              </a:rPr>
              <a:t>sg</a:t>
            </a:r>
            <a:r>
              <a:rPr lang="sk-SK" sz="2000" b="1" dirty="0">
                <a:solidFill>
                  <a:srgbClr val="FF0000"/>
                </a:solidFill>
                <a:latin typeface="Georgia" panose="02040502050405020303" pitchFamily="18" charset="0"/>
              </a:rPr>
              <a:t>, I, hrdina, rozhodcovia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2709334" y="5249016"/>
            <a:ext cx="391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>
                <a:solidFill>
                  <a:srgbClr val="FF0000"/>
                </a:solidFill>
                <a:latin typeface="Georgia" panose="02040502050405020303" pitchFamily="18" charset="0"/>
              </a:rPr>
              <a:t>MR, </a:t>
            </a:r>
            <a:r>
              <a:rPr lang="sk-SK" sz="2000" b="1" dirty="0" err="1">
                <a:solidFill>
                  <a:srgbClr val="FF0000"/>
                </a:solidFill>
                <a:latin typeface="Georgia" panose="02040502050405020303" pitchFamily="18" charset="0"/>
              </a:rPr>
              <a:t>sg</a:t>
            </a:r>
            <a:r>
              <a:rPr lang="sk-SK" sz="2000" b="1" dirty="0">
                <a:solidFill>
                  <a:srgbClr val="FF0000"/>
                </a:solidFill>
                <a:latin typeface="Georgia" panose="02040502050405020303" pitchFamily="18" charset="0"/>
              </a:rPr>
              <a:t>, L, dub, domy</a:t>
            </a:r>
          </a:p>
        </p:txBody>
      </p:sp>
      <p:sp>
        <p:nvSpPr>
          <p:cNvPr id="8" name="BlokTextu 7"/>
          <p:cNvSpPr txBox="1"/>
          <p:nvPr/>
        </p:nvSpPr>
        <p:spPr>
          <a:xfrm>
            <a:off x="2709334" y="5594120"/>
            <a:ext cx="391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>
                <a:solidFill>
                  <a:srgbClr val="FF0000"/>
                </a:solidFill>
                <a:latin typeface="Georgia" panose="02040502050405020303" pitchFamily="18" charset="0"/>
              </a:rPr>
              <a:t>MR, </a:t>
            </a:r>
            <a:r>
              <a:rPr lang="sk-SK" sz="2000" b="1" dirty="0" err="1">
                <a:solidFill>
                  <a:srgbClr val="FF0000"/>
                </a:solidFill>
                <a:latin typeface="Georgia" panose="02040502050405020303" pitchFamily="18" charset="0"/>
              </a:rPr>
              <a:t>pl</a:t>
            </a:r>
            <a:r>
              <a:rPr lang="sk-SK" sz="2000" b="1" dirty="0">
                <a:solidFill>
                  <a:srgbClr val="FF0000"/>
                </a:solidFill>
                <a:latin typeface="Georgia" panose="02040502050405020303" pitchFamily="18" charset="0"/>
              </a:rPr>
              <a:t>, I, chlap, maliari</a:t>
            </a:r>
          </a:p>
        </p:txBody>
      </p:sp>
      <p:sp>
        <p:nvSpPr>
          <p:cNvPr id="9" name="BlokTextu 8"/>
          <p:cNvSpPr txBox="1"/>
          <p:nvPr/>
        </p:nvSpPr>
        <p:spPr>
          <a:xfrm>
            <a:off x="2709334" y="5914996"/>
            <a:ext cx="391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>
                <a:solidFill>
                  <a:srgbClr val="FF0000"/>
                </a:solidFill>
                <a:latin typeface="Georgia" panose="02040502050405020303" pitchFamily="18" charset="0"/>
              </a:rPr>
              <a:t>MR, </a:t>
            </a:r>
            <a:r>
              <a:rPr lang="sk-SK" sz="2000" b="1" dirty="0" err="1">
                <a:solidFill>
                  <a:srgbClr val="FF0000"/>
                </a:solidFill>
                <a:latin typeface="Georgia" panose="02040502050405020303" pitchFamily="18" charset="0"/>
              </a:rPr>
              <a:t>pl</a:t>
            </a:r>
            <a:r>
              <a:rPr lang="sk-SK" sz="2000" b="1" dirty="0">
                <a:solidFill>
                  <a:srgbClr val="FF0000"/>
                </a:solidFill>
                <a:latin typeface="Georgia" panose="02040502050405020303" pitchFamily="18" charset="0"/>
              </a:rPr>
              <a:t>, G, dub, zuby</a:t>
            </a:r>
          </a:p>
        </p:txBody>
      </p:sp>
    </p:spTree>
    <p:extLst>
      <p:ext uri="{BB962C8B-B14F-4D97-AF65-F5344CB8AC3E}">
        <p14:creationId xmlns:p14="http://schemas.microsoft.com/office/powerpoint/2010/main" val="185490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5" dur="indefinit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/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uľk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582384"/>
              </p:ext>
            </p:extLst>
          </p:nvPr>
        </p:nvGraphicFramePr>
        <p:xfrm>
          <a:off x="1058333" y="1439335"/>
          <a:ext cx="7205132" cy="4320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{22838BEF-8BB2-4498-84A7-C5851F593DF1}</a:tableStyleId>
              </a:tblPr>
              <a:tblGrid>
                <a:gridCol w="14406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6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1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16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  <a:latin typeface="Georgia" panose="02040502050405020303" pitchFamily="18" charset="0"/>
                        </a:rPr>
                        <a:t>huslista</a:t>
                      </a:r>
                      <a:endParaRPr lang="sk-SK" sz="1800" dirty="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  <a:latin typeface="Georgia" panose="02040502050405020303" pitchFamily="18" charset="0"/>
                        </a:rPr>
                        <a:t>rozhodca</a:t>
                      </a:r>
                      <a:endParaRPr lang="sk-SK" sz="1800" dirty="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  <a:latin typeface="Georgia" panose="02040502050405020303" pitchFamily="18" charset="0"/>
                        </a:rPr>
                        <a:t>sprievodca</a:t>
                      </a:r>
                      <a:endParaRPr lang="sk-SK" sz="1800" dirty="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  <a:latin typeface="Georgia" panose="02040502050405020303" pitchFamily="18" charset="0"/>
                        </a:rPr>
                        <a:t>pasca</a:t>
                      </a:r>
                      <a:endParaRPr lang="sk-SK" sz="1800" dirty="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  <a:latin typeface="Georgia" panose="02040502050405020303" pitchFamily="18" charset="0"/>
                        </a:rPr>
                        <a:t>radca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uľk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328459"/>
              </p:ext>
            </p:extLst>
          </p:nvPr>
        </p:nvGraphicFramePr>
        <p:xfrm>
          <a:off x="1058333" y="2065868"/>
          <a:ext cx="7205132" cy="39723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{22838BEF-8BB2-4498-84A7-C5851F593DF1}</a:tableStyleId>
              </a:tblPr>
              <a:tblGrid>
                <a:gridCol w="14406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6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1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16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72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  <a:latin typeface="Georgia" panose="02040502050405020303" pitchFamily="18" charset="0"/>
                        </a:rPr>
                        <a:t>stĺpik</a:t>
                      </a:r>
                      <a:endParaRPr lang="sk-SK" sz="1800" dirty="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  <a:latin typeface="Georgia" panose="02040502050405020303" pitchFamily="18" charset="0"/>
                        </a:rPr>
                        <a:t>kĺb</a:t>
                      </a:r>
                      <a:endParaRPr lang="sk-SK" sz="1800" dirty="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klamár</a:t>
                      </a:r>
                      <a:endParaRPr lang="sk-SK" sz="1800" dirty="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tvar</a:t>
                      </a:r>
                      <a:endParaRPr lang="sk-SK" sz="1800" dirty="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  <a:latin typeface="Georgia" panose="02040502050405020303" pitchFamily="18" charset="0"/>
                        </a:rPr>
                        <a:t>krík</a:t>
                      </a:r>
                      <a:endParaRPr lang="sk-SK" sz="1800" dirty="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uľk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067327"/>
              </p:ext>
            </p:extLst>
          </p:nvPr>
        </p:nvGraphicFramePr>
        <p:xfrm>
          <a:off x="1058333" y="2640601"/>
          <a:ext cx="7205132" cy="4320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{22838BEF-8BB2-4498-84A7-C5851F593DF1}</a:tableStyleId>
              </a:tblPr>
              <a:tblGrid>
                <a:gridCol w="14406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6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1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16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kmotor</a:t>
                      </a:r>
                      <a:endParaRPr lang="sk-SK" sz="1800" dirty="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  <a:latin typeface="Georgia" panose="02040502050405020303" pitchFamily="18" charset="0"/>
                        </a:rPr>
                        <a:t>operátor</a:t>
                      </a:r>
                      <a:endParaRPr lang="sk-SK" sz="1800" dirty="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  <a:latin typeface="Georgia" panose="02040502050405020303" pitchFamily="18" charset="0"/>
                        </a:rPr>
                        <a:t>elektrikár</a:t>
                      </a:r>
                      <a:endParaRPr lang="sk-SK" sz="1800" dirty="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opravár</a:t>
                      </a:r>
                      <a:endParaRPr lang="sk-SK" sz="1800" dirty="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  <a:latin typeface="Georgia" panose="02040502050405020303" pitchFamily="18" charset="0"/>
                        </a:rPr>
                        <a:t>motor</a:t>
                      </a:r>
                      <a:endParaRPr lang="sk-SK" sz="1800" dirty="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uľk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501453"/>
              </p:ext>
            </p:extLst>
          </p:nvPr>
        </p:nvGraphicFramePr>
        <p:xfrm>
          <a:off x="1058333" y="3262851"/>
          <a:ext cx="7205132" cy="4320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{22838BEF-8BB2-4498-84A7-C5851F593DF1}</a:tableStyleId>
              </a:tblPr>
              <a:tblGrid>
                <a:gridCol w="14406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6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1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16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  <a:latin typeface="Georgia" panose="02040502050405020303" pitchFamily="18" charset="0"/>
                        </a:rPr>
                        <a:t>háj</a:t>
                      </a:r>
                      <a:endParaRPr lang="sk-SK" sz="1800" dirty="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  <a:latin typeface="Georgia" panose="02040502050405020303" pitchFamily="18" charset="0"/>
                        </a:rPr>
                        <a:t>daj</a:t>
                      </a:r>
                      <a:endParaRPr lang="sk-SK" sz="1800" dirty="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  <a:latin typeface="Georgia" panose="02040502050405020303" pitchFamily="18" charset="0"/>
                        </a:rPr>
                        <a:t>raj</a:t>
                      </a:r>
                      <a:endParaRPr lang="sk-SK" sz="1800" dirty="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  <a:latin typeface="Georgia" panose="02040502050405020303" pitchFamily="18" charset="0"/>
                        </a:rPr>
                        <a:t>koláč</a:t>
                      </a:r>
                      <a:endParaRPr lang="sk-SK" sz="1800" dirty="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  <a:latin typeface="Georgia" panose="02040502050405020303" pitchFamily="18" charset="0"/>
                        </a:rPr>
                        <a:t>čaj</a:t>
                      </a:r>
                      <a:endParaRPr lang="sk-SK" sz="1800" dirty="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uľk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835541"/>
              </p:ext>
            </p:extLst>
          </p:nvPr>
        </p:nvGraphicFramePr>
        <p:xfrm>
          <a:off x="1058333" y="3885101"/>
          <a:ext cx="7205132" cy="4320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{22838BEF-8BB2-4498-84A7-C5851F593DF1}</a:tableStyleId>
              </a:tblPr>
              <a:tblGrid>
                <a:gridCol w="14406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6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1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16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  <a:latin typeface="Georgia" panose="02040502050405020303" pitchFamily="18" charset="0"/>
                        </a:rPr>
                        <a:t>počítač</a:t>
                      </a:r>
                      <a:endParaRPr lang="sk-SK" sz="1800" dirty="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  <a:latin typeface="Georgia" panose="02040502050405020303" pitchFamily="18" charset="0"/>
                        </a:rPr>
                        <a:t>trezor</a:t>
                      </a:r>
                      <a:endParaRPr lang="sk-SK" sz="1800" dirty="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  <a:latin typeface="Georgia" panose="02040502050405020303" pitchFamily="18" charset="0"/>
                        </a:rPr>
                        <a:t>mobil</a:t>
                      </a:r>
                      <a:endParaRPr lang="sk-SK" sz="1800" dirty="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  <a:latin typeface="Georgia" panose="02040502050405020303" pitchFamily="18" charset="0"/>
                        </a:rPr>
                        <a:t>televízor</a:t>
                      </a:r>
                      <a:endParaRPr lang="sk-SK" sz="1800" dirty="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  <a:latin typeface="Georgia" panose="02040502050405020303" pitchFamily="18" charset="0"/>
                        </a:rPr>
                        <a:t>telefón</a:t>
                      </a:r>
                      <a:endParaRPr lang="sk-SK" sz="1800" dirty="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Plaketa 15"/>
          <p:cNvSpPr/>
          <p:nvPr/>
        </p:nvSpPr>
        <p:spPr>
          <a:xfrm>
            <a:off x="333285" y="112905"/>
            <a:ext cx="8453150" cy="928496"/>
          </a:xfrm>
          <a:prstGeom prst="plaque">
            <a:avLst/>
          </a:prstGeom>
          <a:solidFill>
            <a:srgbClr val="FFCC99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sk-SK" sz="3600" b="1" dirty="0">
                <a:solidFill>
                  <a:srgbClr val="FF0000"/>
                </a:solidFill>
                <a:latin typeface="Georgia" panose="02040502050405020303" pitchFamily="18" charset="0"/>
              </a:rPr>
              <a:t> </a:t>
            </a:r>
            <a:r>
              <a:rPr lang="sk-SK" sz="2400" b="1" dirty="0">
                <a:solidFill>
                  <a:schemeClr val="tx1"/>
                </a:solidFill>
                <a:latin typeface="Georgia" panose="02040502050405020303" pitchFamily="18" charset="0"/>
              </a:rPr>
              <a:t>Úloha:</a:t>
            </a:r>
            <a:r>
              <a:rPr lang="sk-SK" sz="2400" dirty="0">
                <a:solidFill>
                  <a:schemeClr val="tx1"/>
                </a:solidFill>
                <a:latin typeface="Georgia" panose="02040502050405020303" pitchFamily="18" charset="0"/>
              </a:rPr>
              <a:t> vypíš slovo, ktoré do radu nepatrí, a zdôvodni </a:t>
            </a:r>
          </a:p>
          <a:p>
            <a:pPr eaLnBrk="1" hangingPunct="1">
              <a:defRPr/>
            </a:pPr>
            <a:r>
              <a:rPr lang="sk-SK" sz="2400" dirty="0">
                <a:solidFill>
                  <a:schemeClr val="tx1"/>
                </a:solidFill>
                <a:latin typeface="Georgia" panose="02040502050405020303" pitchFamily="18" charset="0"/>
              </a:rPr>
              <a:t>                  prečo.</a:t>
            </a:r>
          </a:p>
        </p:txBody>
      </p:sp>
      <p:sp>
        <p:nvSpPr>
          <p:cNvPr id="17" name="BlokTextu 16"/>
          <p:cNvSpPr txBox="1"/>
          <p:nvPr/>
        </p:nvSpPr>
        <p:spPr>
          <a:xfrm>
            <a:off x="541867" y="4443522"/>
            <a:ext cx="6223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lphaUcParenR"/>
            </a:pPr>
            <a:r>
              <a:rPr lang="sk-SK" sz="2200" b="1" dirty="0">
                <a:solidFill>
                  <a:srgbClr val="FF0000"/>
                </a:solidFill>
                <a:latin typeface="Georgia" panose="02040502050405020303" pitchFamily="18" charset="0"/>
              </a:rPr>
              <a:t>pasca - ženský rod; </a:t>
            </a:r>
          </a:p>
          <a:p>
            <a:pPr marL="457200" indent="-457200">
              <a:buAutoNum type="alphaUcParenR"/>
            </a:pPr>
            <a:r>
              <a:rPr lang="sk-SK" sz="2200" b="1" dirty="0">
                <a:solidFill>
                  <a:srgbClr val="FF0000"/>
                </a:solidFill>
                <a:latin typeface="Georgia" panose="02040502050405020303" pitchFamily="18" charset="0"/>
              </a:rPr>
              <a:t>klamár - životné, vzor chlap; </a:t>
            </a:r>
          </a:p>
          <a:p>
            <a:pPr marL="457200" indent="-457200">
              <a:buAutoNum type="alphaUcParenR"/>
            </a:pPr>
            <a:r>
              <a:rPr lang="sk-SK" sz="2200" b="1" dirty="0">
                <a:solidFill>
                  <a:srgbClr val="FF0000"/>
                </a:solidFill>
                <a:latin typeface="Georgia" panose="02040502050405020303" pitchFamily="18" charset="0"/>
              </a:rPr>
              <a:t>motor - neživotné, vzor dub;  </a:t>
            </a:r>
          </a:p>
          <a:p>
            <a:pPr marL="457200" indent="-457200">
              <a:buAutoNum type="alphaUcParenR"/>
            </a:pPr>
            <a:r>
              <a:rPr lang="sk-SK" sz="2200" b="1" dirty="0">
                <a:solidFill>
                  <a:srgbClr val="FF0000"/>
                </a:solidFill>
                <a:latin typeface="Georgia" panose="02040502050405020303" pitchFamily="18" charset="0"/>
              </a:rPr>
              <a:t>daj- sloveso; </a:t>
            </a:r>
          </a:p>
          <a:p>
            <a:pPr marL="457200" indent="-457200">
              <a:buAutoNum type="alphaUcParenR"/>
            </a:pPr>
            <a:r>
              <a:rPr lang="sk-SK" sz="2200" b="1" dirty="0">
                <a:solidFill>
                  <a:srgbClr val="FF0000"/>
                </a:solidFill>
                <a:latin typeface="Georgia" panose="02040502050405020303" pitchFamily="18" charset="0"/>
              </a:rPr>
              <a:t>počítač - vzor stroj </a:t>
            </a:r>
          </a:p>
        </p:txBody>
      </p:sp>
      <p:sp>
        <p:nvSpPr>
          <p:cNvPr id="18" name="Obdĺžnik 17"/>
          <p:cNvSpPr/>
          <p:nvPr/>
        </p:nvSpPr>
        <p:spPr>
          <a:xfrm>
            <a:off x="423560" y="2564555"/>
            <a:ext cx="63477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2800" b="1" dirty="0">
                <a:ln w="0"/>
                <a:solidFill>
                  <a:srgbClr val="002060"/>
                </a:solidFill>
              </a:rPr>
              <a:t>C</a:t>
            </a:r>
            <a:r>
              <a:rPr lang="sk-SK" sz="2800" b="1" cap="none" spc="0" dirty="0">
                <a:ln w="0"/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19" name="Obdĺžnik 18"/>
          <p:cNvSpPr/>
          <p:nvPr/>
        </p:nvSpPr>
        <p:spPr>
          <a:xfrm>
            <a:off x="423559" y="2025831"/>
            <a:ext cx="63477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2800" b="1" dirty="0">
                <a:ln w="0"/>
                <a:solidFill>
                  <a:srgbClr val="002060"/>
                </a:solidFill>
              </a:rPr>
              <a:t>B</a:t>
            </a:r>
            <a:r>
              <a:rPr lang="sk-SK" sz="2800" b="1" cap="none" spc="0" dirty="0">
                <a:ln w="0"/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20" name="Obdĺžnik 19"/>
          <p:cNvSpPr/>
          <p:nvPr/>
        </p:nvSpPr>
        <p:spPr>
          <a:xfrm>
            <a:off x="423560" y="1413015"/>
            <a:ext cx="63477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A)</a:t>
            </a:r>
          </a:p>
        </p:txBody>
      </p:sp>
      <p:sp>
        <p:nvSpPr>
          <p:cNvPr id="21" name="Obdĺžnik 20"/>
          <p:cNvSpPr/>
          <p:nvPr/>
        </p:nvSpPr>
        <p:spPr>
          <a:xfrm>
            <a:off x="423560" y="1393725"/>
            <a:ext cx="63477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2800" b="1" cap="none" spc="0" dirty="0">
                <a:ln w="0"/>
                <a:solidFill>
                  <a:srgbClr val="002060"/>
                </a:solidFill>
              </a:rPr>
              <a:t>A)</a:t>
            </a:r>
          </a:p>
        </p:txBody>
      </p:sp>
      <p:sp>
        <p:nvSpPr>
          <p:cNvPr id="22" name="Obdĺžnik 21"/>
          <p:cNvSpPr/>
          <p:nvPr/>
        </p:nvSpPr>
        <p:spPr>
          <a:xfrm>
            <a:off x="423558" y="3131440"/>
            <a:ext cx="63477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2800" b="1" dirty="0">
                <a:ln w="0"/>
                <a:solidFill>
                  <a:srgbClr val="002060"/>
                </a:solidFill>
              </a:rPr>
              <a:t>D</a:t>
            </a:r>
            <a:r>
              <a:rPr lang="sk-SK" sz="2800" b="1" cap="none" spc="0" dirty="0">
                <a:ln w="0"/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23" name="Obdĺžnik 22"/>
          <p:cNvSpPr/>
          <p:nvPr/>
        </p:nvSpPr>
        <p:spPr>
          <a:xfrm>
            <a:off x="423558" y="3788454"/>
            <a:ext cx="63477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2800" b="1" dirty="0">
                <a:ln w="0"/>
                <a:solidFill>
                  <a:srgbClr val="002060"/>
                </a:solidFill>
              </a:rPr>
              <a:t>E</a:t>
            </a:r>
            <a:r>
              <a:rPr lang="sk-SK" sz="2800" b="1" cap="none" spc="0" dirty="0">
                <a:ln w="0"/>
                <a:solidFill>
                  <a:srgbClr val="00206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3152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511085" y="2219301"/>
            <a:ext cx="8294248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sk-SK" sz="2200" dirty="0">
                <a:latin typeface="Georgia" panose="02040502050405020303" pitchFamily="18" charset="0"/>
                <a:ea typeface="Times New Roman" panose="02020603050405020304" pitchFamily="18" charset="0"/>
              </a:rPr>
              <a:t>plynár__,  </a:t>
            </a:r>
            <a:r>
              <a:rPr lang="sk-SK" sz="2200" dirty="0" err="1">
                <a:latin typeface="Georgia" panose="02040502050405020303" pitchFamily="18" charset="0"/>
                <a:ea typeface="Times New Roman" panose="02020603050405020304" pitchFamily="18" charset="0"/>
              </a:rPr>
              <a:t>opask</a:t>
            </a:r>
            <a:r>
              <a:rPr lang="sk-SK" sz="2200" dirty="0">
                <a:latin typeface="Georgia" panose="02040502050405020303" pitchFamily="18" charset="0"/>
                <a:ea typeface="Times New Roman" panose="02020603050405020304" pitchFamily="18" charset="0"/>
              </a:rPr>
              <a:t>__,  vzor__, vo </a:t>
            </a:r>
            <a:r>
              <a:rPr lang="sk-SK" sz="2200" dirty="0" err="1">
                <a:latin typeface="Georgia" panose="02040502050405020303" pitchFamily="18" charset="0"/>
                <a:ea typeface="Times New Roman" panose="02020603050405020304" pitchFamily="18" charset="0"/>
              </a:rPr>
              <a:t>vzorc</a:t>
            </a:r>
            <a:r>
              <a:rPr lang="sk-SK" sz="2200" dirty="0">
                <a:latin typeface="Georgia" panose="02040502050405020303" pitchFamily="18" charset="0"/>
                <a:ea typeface="Times New Roman" panose="02020603050405020304" pitchFamily="18" charset="0"/>
              </a:rPr>
              <a:t>__,  pôdorys__,  otcov_, kamenár__,  tri kus__, účel__,  </a:t>
            </a:r>
            <a:r>
              <a:rPr lang="sk-SK" sz="2200" dirty="0" err="1">
                <a:latin typeface="Georgia" panose="02040502050405020303" pitchFamily="18" charset="0"/>
                <a:ea typeface="Times New Roman" panose="02020603050405020304" pitchFamily="18" charset="0"/>
              </a:rPr>
              <a:t>gitarist</a:t>
            </a:r>
            <a:r>
              <a:rPr lang="sk-SK" sz="2200" dirty="0">
                <a:latin typeface="Georgia" panose="02040502050405020303" pitchFamily="18" charset="0"/>
                <a:ea typeface="Times New Roman" panose="02020603050405020304" pitchFamily="18" charset="0"/>
              </a:rPr>
              <a:t>__,  záznam__, pult__, v </a:t>
            </a:r>
            <a:r>
              <a:rPr lang="sk-SK" sz="2200" dirty="0" err="1">
                <a:latin typeface="Georgia" panose="02040502050405020303" pitchFamily="18" charset="0"/>
                <a:ea typeface="Times New Roman" panose="02020603050405020304" pitchFamily="18" charset="0"/>
              </a:rPr>
              <a:t>dažd</a:t>
            </a:r>
            <a:r>
              <a:rPr lang="sk-SK" sz="2200" dirty="0">
                <a:latin typeface="Georgia" panose="02040502050405020303" pitchFamily="18" charset="0"/>
                <a:ea typeface="Times New Roman" panose="02020603050405020304" pitchFamily="18" charset="0"/>
              </a:rPr>
              <a:t>__, lodiar__, na </a:t>
            </a:r>
            <a:r>
              <a:rPr lang="sk-SK" sz="2200" dirty="0" err="1">
                <a:latin typeface="Georgia" panose="02040502050405020303" pitchFamily="18" charset="0"/>
                <a:ea typeface="Times New Roman" panose="02020603050405020304" pitchFamily="18" charset="0"/>
              </a:rPr>
              <a:t>štipc</a:t>
            </a:r>
            <a:r>
              <a:rPr lang="sk-SK" sz="2200" dirty="0">
                <a:latin typeface="Georgia" panose="02040502050405020303" pitchFamily="18" charset="0"/>
                <a:ea typeface="Times New Roman" panose="02020603050405020304" pitchFamily="18" charset="0"/>
              </a:rPr>
              <a:t>__,  plus__, podraz__, v </a:t>
            </a:r>
            <a:r>
              <a:rPr lang="sk-SK" sz="2200" dirty="0" err="1">
                <a:latin typeface="Georgia" panose="02040502050405020303" pitchFamily="18" charset="0"/>
                <a:ea typeface="Times New Roman" panose="02020603050405020304" pitchFamily="18" charset="0"/>
              </a:rPr>
              <a:t>tien</a:t>
            </a:r>
            <a:r>
              <a:rPr lang="sk-SK" sz="2200" dirty="0">
                <a:latin typeface="Georgia" panose="02040502050405020303" pitchFamily="18" charset="0"/>
                <a:ea typeface="Times New Roman" panose="02020603050405020304" pitchFamily="18" charset="0"/>
              </a:rPr>
              <a:t>__, zub__, škôlkar__, strýkov_, so </a:t>
            </a:r>
            <a:r>
              <a:rPr lang="sk-SK" sz="2200" dirty="0" err="1">
                <a:latin typeface="Georgia" panose="02040502050405020303" pitchFamily="18" charset="0"/>
                <a:ea typeface="Times New Roman" panose="02020603050405020304" pitchFamily="18" charset="0"/>
              </a:rPr>
              <a:t>synm</a:t>
            </a:r>
            <a:r>
              <a:rPr lang="sk-SK" sz="2200" dirty="0">
                <a:latin typeface="Georgia" panose="02040502050405020303" pitchFamily="18" charset="0"/>
                <a:ea typeface="Times New Roman" panose="02020603050405020304" pitchFamily="18" charset="0"/>
              </a:rPr>
              <a:t>_, pod </a:t>
            </a:r>
            <a:r>
              <a:rPr lang="sk-SK" sz="2200" dirty="0" err="1">
                <a:latin typeface="Georgia" panose="02040502050405020303" pitchFamily="18" charset="0"/>
                <a:ea typeface="Times New Roman" panose="02020603050405020304" pitchFamily="18" charset="0"/>
              </a:rPr>
              <a:t>odkvapm</a:t>
            </a:r>
            <a:r>
              <a:rPr lang="sk-SK" sz="2200" dirty="0">
                <a:latin typeface="Georgia" panose="02040502050405020303" pitchFamily="18" charset="0"/>
                <a:ea typeface="Times New Roman" panose="02020603050405020304" pitchFamily="18" charset="0"/>
              </a:rPr>
              <a:t>_, prút_,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sk-SK" sz="2200" dirty="0">
                <a:latin typeface="Georgia" panose="02040502050405020303" pitchFamily="18" charset="0"/>
                <a:ea typeface="Times New Roman" panose="02020603050405020304" pitchFamily="18" charset="0"/>
              </a:rPr>
              <a:t>na </a:t>
            </a:r>
            <a:r>
              <a:rPr lang="sk-SK" sz="2200" dirty="0" err="1">
                <a:latin typeface="Georgia" panose="02040502050405020303" pitchFamily="18" charset="0"/>
                <a:ea typeface="Times New Roman" panose="02020603050405020304" pitchFamily="18" charset="0"/>
              </a:rPr>
              <a:t>kopc</a:t>
            </a:r>
            <a:r>
              <a:rPr lang="sk-SK" sz="2200" dirty="0">
                <a:latin typeface="Georgia" panose="02040502050405020303" pitchFamily="18" charset="0"/>
                <a:ea typeface="Times New Roman" panose="02020603050405020304" pitchFamily="18" charset="0"/>
              </a:rPr>
              <a:t>_, voz_, </a:t>
            </a:r>
            <a:r>
              <a:rPr lang="sk-SK" sz="2200" dirty="0" err="1">
                <a:latin typeface="Georgia" panose="02040502050405020303" pitchFamily="18" charset="0"/>
                <a:ea typeface="Times New Roman" panose="02020603050405020304" pitchFamily="18" charset="0"/>
              </a:rPr>
              <a:t>stol</a:t>
            </a:r>
            <a:r>
              <a:rPr lang="sk-SK" sz="2200" dirty="0">
                <a:latin typeface="Georgia" panose="02040502050405020303" pitchFamily="18" charset="0"/>
                <a:ea typeface="Times New Roman" panose="02020603050405020304" pitchFamily="18" charset="0"/>
              </a:rPr>
              <a:t>_, v kraj_, obraz_, s </a:t>
            </a:r>
            <a:r>
              <a:rPr lang="sk-SK" sz="2200" dirty="0" err="1">
                <a:latin typeface="Georgia" panose="02040502050405020303" pitchFamily="18" charset="0"/>
                <a:ea typeface="Times New Roman" panose="02020603050405020304" pitchFamily="18" charset="0"/>
              </a:rPr>
              <a:t>priateľm</a:t>
            </a:r>
            <a:r>
              <a:rPr lang="sk-SK" sz="2200" dirty="0">
                <a:latin typeface="Georgia" panose="02040502050405020303" pitchFamily="18" charset="0"/>
                <a:ea typeface="Times New Roman" panose="02020603050405020304" pitchFamily="18" charset="0"/>
              </a:rPr>
              <a:t>_, sud_, zošit_ </a:t>
            </a:r>
            <a:endParaRPr lang="sk-SK" sz="2200" dirty="0">
              <a:effectLst/>
              <a:latin typeface="Georgia" panose="02040502050405020303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Plaketa 2"/>
          <p:cNvSpPr/>
          <p:nvPr/>
        </p:nvSpPr>
        <p:spPr>
          <a:xfrm>
            <a:off x="511085" y="483670"/>
            <a:ext cx="8453150" cy="928496"/>
          </a:xfrm>
          <a:prstGeom prst="plaque">
            <a:avLst/>
          </a:prstGeom>
          <a:solidFill>
            <a:srgbClr val="FFCC99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sk-SK" sz="3600" b="1" dirty="0">
                <a:solidFill>
                  <a:srgbClr val="FF0000"/>
                </a:solidFill>
                <a:latin typeface="Georgia" panose="02040502050405020303" pitchFamily="18" charset="0"/>
              </a:rPr>
              <a:t> </a:t>
            </a:r>
            <a:r>
              <a:rPr lang="sk-SK" sz="2400" b="1" dirty="0">
                <a:solidFill>
                  <a:schemeClr val="tx1"/>
                </a:solidFill>
                <a:latin typeface="Georgia" panose="02040502050405020303" pitchFamily="18" charset="0"/>
              </a:rPr>
              <a:t>Úloha:</a:t>
            </a:r>
            <a:r>
              <a:rPr lang="sk-SK" sz="2400" dirty="0">
                <a:solidFill>
                  <a:schemeClr val="tx1"/>
                </a:solidFill>
                <a:latin typeface="Georgia" panose="02040502050405020303" pitchFamily="18" charset="0"/>
              </a:rPr>
              <a:t> doplň i/y a slová napíš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3056467" y="4263429"/>
            <a:ext cx="33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200" b="1" dirty="0">
                <a:solidFill>
                  <a:srgbClr val="FF0000"/>
                </a:solidFill>
                <a:latin typeface="Georgia" panose="02040502050405020303" pitchFamily="18" charset="0"/>
              </a:rPr>
              <a:t>y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5198533" y="3307356"/>
            <a:ext cx="33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200" b="1" dirty="0">
                <a:solidFill>
                  <a:srgbClr val="FF0000"/>
                </a:solidFill>
                <a:latin typeface="Georgia" panose="02040502050405020303" pitchFamily="18" charset="0"/>
              </a:rPr>
              <a:t>y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7984067" y="2785534"/>
            <a:ext cx="33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200" b="1" dirty="0">
                <a:solidFill>
                  <a:srgbClr val="FF0000"/>
                </a:solidFill>
                <a:latin typeface="Georgia" panose="02040502050405020303" pitchFamily="18" charset="0"/>
              </a:rPr>
              <a:t>y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7040034" y="2785534"/>
            <a:ext cx="33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200" b="1" dirty="0">
                <a:solidFill>
                  <a:srgbClr val="FF0000"/>
                </a:solidFill>
                <a:latin typeface="Georgia" panose="02040502050405020303" pitchFamily="18" charset="0"/>
              </a:rPr>
              <a:t>y</a:t>
            </a:r>
          </a:p>
        </p:txBody>
      </p:sp>
      <p:sp>
        <p:nvSpPr>
          <p:cNvPr id="8" name="BlokTextu 7"/>
          <p:cNvSpPr txBox="1"/>
          <p:nvPr/>
        </p:nvSpPr>
        <p:spPr>
          <a:xfrm>
            <a:off x="4131733" y="2785534"/>
            <a:ext cx="3640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200" b="1" dirty="0">
                <a:solidFill>
                  <a:srgbClr val="FF0000"/>
                </a:solidFill>
                <a:latin typeface="Georgia" panose="02040502050405020303" pitchFamily="18" charset="0"/>
              </a:rPr>
              <a:t>y</a:t>
            </a:r>
          </a:p>
        </p:txBody>
      </p:sp>
      <p:sp>
        <p:nvSpPr>
          <p:cNvPr id="9" name="BlokTextu 8"/>
          <p:cNvSpPr txBox="1"/>
          <p:nvPr/>
        </p:nvSpPr>
        <p:spPr>
          <a:xfrm>
            <a:off x="3098800" y="2785534"/>
            <a:ext cx="33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200" b="1" dirty="0">
                <a:solidFill>
                  <a:srgbClr val="FF0000"/>
                </a:solidFill>
                <a:latin typeface="Georgia" panose="02040502050405020303" pitchFamily="18" charset="0"/>
              </a:rPr>
              <a:t>y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6874934" y="2275951"/>
            <a:ext cx="33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200" b="1" dirty="0">
                <a:solidFill>
                  <a:srgbClr val="FF0000"/>
                </a:solidFill>
                <a:latin typeface="Georgia" panose="02040502050405020303" pitchFamily="18" charset="0"/>
              </a:rPr>
              <a:t>y</a:t>
            </a:r>
          </a:p>
        </p:txBody>
      </p:sp>
      <p:sp>
        <p:nvSpPr>
          <p:cNvPr id="11" name="BlokTextu 10"/>
          <p:cNvSpPr txBox="1"/>
          <p:nvPr/>
        </p:nvSpPr>
        <p:spPr>
          <a:xfrm>
            <a:off x="3801533" y="2289108"/>
            <a:ext cx="33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200" b="1" dirty="0">
                <a:solidFill>
                  <a:srgbClr val="FF0000"/>
                </a:solidFill>
                <a:latin typeface="Georgia" panose="02040502050405020303" pitchFamily="18" charset="0"/>
              </a:rPr>
              <a:t>y</a:t>
            </a:r>
          </a:p>
        </p:txBody>
      </p:sp>
      <p:sp>
        <p:nvSpPr>
          <p:cNvPr id="12" name="BlokTextu 11"/>
          <p:cNvSpPr txBox="1"/>
          <p:nvPr/>
        </p:nvSpPr>
        <p:spPr>
          <a:xfrm>
            <a:off x="2726267" y="2275952"/>
            <a:ext cx="33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200" b="1" dirty="0">
                <a:solidFill>
                  <a:srgbClr val="FF0000"/>
                </a:solidFill>
                <a:latin typeface="Georgia" panose="02040502050405020303" pitchFamily="18" charset="0"/>
              </a:rPr>
              <a:t>y</a:t>
            </a:r>
          </a:p>
        </p:txBody>
      </p:sp>
      <p:sp>
        <p:nvSpPr>
          <p:cNvPr id="13" name="BlokTextu 12"/>
          <p:cNvSpPr txBox="1"/>
          <p:nvPr/>
        </p:nvSpPr>
        <p:spPr>
          <a:xfrm>
            <a:off x="2252134" y="4263430"/>
            <a:ext cx="33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200" b="1" dirty="0">
                <a:solidFill>
                  <a:srgbClr val="FF0000"/>
                </a:solidFill>
                <a:latin typeface="Georgia" panose="02040502050405020303" pitchFamily="18" charset="0"/>
              </a:rPr>
              <a:t>y</a:t>
            </a:r>
          </a:p>
        </p:txBody>
      </p:sp>
      <p:sp>
        <p:nvSpPr>
          <p:cNvPr id="14" name="BlokTextu 13"/>
          <p:cNvSpPr txBox="1"/>
          <p:nvPr/>
        </p:nvSpPr>
        <p:spPr>
          <a:xfrm>
            <a:off x="7967134" y="3794900"/>
            <a:ext cx="33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200" b="1" dirty="0">
                <a:solidFill>
                  <a:srgbClr val="FF0000"/>
                </a:solidFill>
                <a:latin typeface="Georgia" panose="02040502050405020303" pitchFamily="18" charset="0"/>
              </a:rPr>
              <a:t>y</a:t>
            </a:r>
          </a:p>
        </p:txBody>
      </p:sp>
      <p:sp>
        <p:nvSpPr>
          <p:cNvPr id="15" name="BlokTextu 14"/>
          <p:cNvSpPr txBox="1"/>
          <p:nvPr/>
        </p:nvSpPr>
        <p:spPr>
          <a:xfrm>
            <a:off x="1020234" y="3738243"/>
            <a:ext cx="33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200" b="1" dirty="0">
                <a:solidFill>
                  <a:srgbClr val="FF0000"/>
                </a:solidFill>
                <a:latin typeface="Georgia" panose="02040502050405020303" pitchFamily="18" charset="0"/>
              </a:rPr>
              <a:t>y</a:t>
            </a:r>
          </a:p>
        </p:txBody>
      </p:sp>
      <p:sp>
        <p:nvSpPr>
          <p:cNvPr id="16" name="BlokTextu 15"/>
          <p:cNvSpPr txBox="1"/>
          <p:nvPr/>
        </p:nvSpPr>
        <p:spPr>
          <a:xfrm>
            <a:off x="6544734" y="3294200"/>
            <a:ext cx="33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200" b="1" dirty="0">
                <a:solidFill>
                  <a:srgbClr val="FF0000"/>
                </a:solidFill>
                <a:latin typeface="Georgia" panose="02040502050405020303" pitchFamily="18" charset="0"/>
              </a:rPr>
              <a:t>y</a:t>
            </a:r>
          </a:p>
        </p:txBody>
      </p:sp>
      <p:sp>
        <p:nvSpPr>
          <p:cNvPr id="17" name="BlokTextu 16"/>
          <p:cNvSpPr txBox="1"/>
          <p:nvPr/>
        </p:nvSpPr>
        <p:spPr>
          <a:xfrm>
            <a:off x="7370234" y="4257213"/>
            <a:ext cx="33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200" b="1" dirty="0">
                <a:solidFill>
                  <a:srgbClr val="FF0000"/>
                </a:solidFill>
                <a:latin typeface="Georgia" panose="02040502050405020303" pitchFamily="18" charset="0"/>
              </a:rPr>
              <a:t>y</a:t>
            </a:r>
          </a:p>
        </p:txBody>
      </p:sp>
      <p:sp>
        <p:nvSpPr>
          <p:cNvPr id="18" name="BlokTextu 17"/>
          <p:cNvSpPr txBox="1"/>
          <p:nvPr/>
        </p:nvSpPr>
        <p:spPr>
          <a:xfrm>
            <a:off x="5033433" y="4263429"/>
            <a:ext cx="33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200" b="1" dirty="0">
                <a:solidFill>
                  <a:srgbClr val="FF0000"/>
                </a:solidFill>
                <a:latin typeface="Georgia" panose="02040502050405020303" pitchFamily="18" charset="0"/>
              </a:rPr>
              <a:t>y</a:t>
            </a:r>
          </a:p>
        </p:txBody>
      </p:sp>
      <p:sp>
        <p:nvSpPr>
          <p:cNvPr id="19" name="BlokTextu 18"/>
          <p:cNvSpPr txBox="1"/>
          <p:nvPr/>
        </p:nvSpPr>
        <p:spPr>
          <a:xfrm>
            <a:off x="8297334" y="4268173"/>
            <a:ext cx="33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200" b="1" dirty="0">
                <a:solidFill>
                  <a:srgbClr val="FF0000"/>
                </a:solidFill>
                <a:latin typeface="Georgia" panose="02040502050405020303" pitchFamily="18" charset="0"/>
              </a:rPr>
              <a:t>y</a:t>
            </a:r>
          </a:p>
        </p:txBody>
      </p:sp>
      <p:sp>
        <p:nvSpPr>
          <p:cNvPr id="20" name="BlokTextu 19"/>
          <p:cNvSpPr txBox="1"/>
          <p:nvPr/>
        </p:nvSpPr>
        <p:spPr>
          <a:xfrm>
            <a:off x="5151969" y="3826326"/>
            <a:ext cx="33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200" b="1" dirty="0">
                <a:solidFill>
                  <a:srgbClr val="FF0000"/>
                </a:solidFill>
                <a:latin typeface="Georgia" panose="02040502050405020303" pitchFamily="18" charset="0"/>
              </a:rPr>
              <a:t>i</a:t>
            </a:r>
          </a:p>
        </p:txBody>
      </p:sp>
      <p:sp>
        <p:nvSpPr>
          <p:cNvPr id="21" name="BlokTextu 20"/>
          <p:cNvSpPr txBox="1"/>
          <p:nvPr/>
        </p:nvSpPr>
        <p:spPr>
          <a:xfrm>
            <a:off x="2637367" y="3306444"/>
            <a:ext cx="33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200" b="1" dirty="0">
                <a:solidFill>
                  <a:srgbClr val="FF0000"/>
                </a:solidFill>
                <a:latin typeface="Georgia" panose="02040502050405020303" pitchFamily="18" charset="0"/>
              </a:rPr>
              <a:t>i</a:t>
            </a:r>
          </a:p>
        </p:txBody>
      </p:sp>
      <p:sp>
        <p:nvSpPr>
          <p:cNvPr id="22" name="BlokTextu 21"/>
          <p:cNvSpPr txBox="1"/>
          <p:nvPr/>
        </p:nvSpPr>
        <p:spPr>
          <a:xfrm>
            <a:off x="1422402" y="3306444"/>
            <a:ext cx="33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200" b="1" dirty="0">
                <a:solidFill>
                  <a:srgbClr val="FF0000"/>
                </a:solidFill>
                <a:latin typeface="Georgia" panose="02040502050405020303" pitchFamily="18" charset="0"/>
              </a:rPr>
              <a:t>i</a:t>
            </a:r>
          </a:p>
        </p:txBody>
      </p:sp>
      <p:sp>
        <p:nvSpPr>
          <p:cNvPr id="23" name="BlokTextu 22"/>
          <p:cNvSpPr txBox="1"/>
          <p:nvPr/>
        </p:nvSpPr>
        <p:spPr>
          <a:xfrm>
            <a:off x="5516034" y="2814221"/>
            <a:ext cx="33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200" b="1" dirty="0">
                <a:solidFill>
                  <a:srgbClr val="FF0000"/>
                </a:solidFill>
                <a:latin typeface="Georgia" panose="02040502050405020303" pitchFamily="18" charset="0"/>
              </a:rPr>
              <a:t>i</a:t>
            </a:r>
          </a:p>
        </p:txBody>
      </p:sp>
      <p:sp>
        <p:nvSpPr>
          <p:cNvPr id="24" name="BlokTextu 23"/>
          <p:cNvSpPr txBox="1"/>
          <p:nvPr/>
        </p:nvSpPr>
        <p:spPr>
          <a:xfrm>
            <a:off x="1710267" y="2797777"/>
            <a:ext cx="33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200" b="1" dirty="0">
                <a:solidFill>
                  <a:srgbClr val="FF0000"/>
                </a:solidFill>
                <a:latin typeface="Georgia" panose="02040502050405020303" pitchFamily="18" charset="0"/>
              </a:rPr>
              <a:t>i</a:t>
            </a:r>
          </a:p>
        </p:txBody>
      </p:sp>
      <p:sp>
        <p:nvSpPr>
          <p:cNvPr id="25" name="BlokTextu 24"/>
          <p:cNvSpPr txBox="1"/>
          <p:nvPr/>
        </p:nvSpPr>
        <p:spPr>
          <a:xfrm>
            <a:off x="8060268" y="2307931"/>
            <a:ext cx="33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200" b="1" dirty="0">
                <a:solidFill>
                  <a:srgbClr val="FF0000"/>
                </a:solidFill>
                <a:latin typeface="Georgia" panose="02040502050405020303" pitchFamily="18" charset="0"/>
              </a:rPr>
              <a:t>i</a:t>
            </a:r>
          </a:p>
        </p:txBody>
      </p:sp>
      <p:sp>
        <p:nvSpPr>
          <p:cNvPr id="26" name="BlokTextu 25"/>
          <p:cNvSpPr txBox="1"/>
          <p:nvPr/>
        </p:nvSpPr>
        <p:spPr>
          <a:xfrm>
            <a:off x="5350934" y="2321087"/>
            <a:ext cx="33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200" b="1" dirty="0">
                <a:solidFill>
                  <a:srgbClr val="FF0000"/>
                </a:solidFill>
                <a:latin typeface="Georgia" panose="02040502050405020303" pitchFamily="18" charset="0"/>
              </a:rPr>
              <a:t>i</a:t>
            </a:r>
          </a:p>
        </p:txBody>
      </p:sp>
      <p:sp>
        <p:nvSpPr>
          <p:cNvPr id="27" name="BlokTextu 26"/>
          <p:cNvSpPr txBox="1"/>
          <p:nvPr/>
        </p:nvSpPr>
        <p:spPr>
          <a:xfrm>
            <a:off x="1447801" y="2324557"/>
            <a:ext cx="33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200" b="1" dirty="0">
                <a:solidFill>
                  <a:srgbClr val="FF0000"/>
                </a:solidFill>
                <a:latin typeface="Georgia" panose="02040502050405020303" pitchFamily="18" charset="0"/>
              </a:rPr>
              <a:t>i</a:t>
            </a:r>
          </a:p>
        </p:txBody>
      </p:sp>
      <p:sp>
        <p:nvSpPr>
          <p:cNvPr id="28" name="BlokTextu 27"/>
          <p:cNvSpPr txBox="1"/>
          <p:nvPr/>
        </p:nvSpPr>
        <p:spPr>
          <a:xfrm>
            <a:off x="3801533" y="3812039"/>
            <a:ext cx="33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200" b="1" dirty="0">
                <a:solidFill>
                  <a:srgbClr val="FF0000"/>
                </a:solidFill>
                <a:latin typeface="Georgia" panose="02040502050405020303" pitchFamily="18" charset="0"/>
              </a:rPr>
              <a:t>i</a:t>
            </a:r>
          </a:p>
        </p:txBody>
      </p:sp>
      <p:sp>
        <p:nvSpPr>
          <p:cNvPr id="29" name="BlokTextu 28"/>
          <p:cNvSpPr txBox="1"/>
          <p:nvPr/>
        </p:nvSpPr>
        <p:spPr>
          <a:xfrm>
            <a:off x="2472267" y="3833571"/>
            <a:ext cx="33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200" b="1" dirty="0">
                <a:solidFill>
                  <a:srgbClr val="FF0000"/>
                </a:solidFill>
                <a:latin typeface="Georgia" panose="02040502050405020303" pitchFamily="18" charset="0"/>
              </a:rPr>
              <a:t>i</a:t>
            </a:r>
          </a:p>
        </p:txBody>
      </p:sp>
      <p:sp>
        <p:nvSpPr>
          <p:cNvPr id="30" name="BlokTextu 29"/>
          <p:cNvSpPr txBox="1"/>
          <p:nvPr/>
        </p:nvSpPr>
        <p:spPr>
          <a:xfrm>
            <a:off x="7759699" y="3312607"/>
            <a:ext cx="33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200" b="1" dirty="0">
                <a:solidFill>
                  <a:srgbClr val="FF0000"/>
                </a:solidFill>
                <a:latin typeface="Georgia" panose="02040502050405020303" pitchFamily="18" charset="0"/>
              </a:rPr>
              <a:t>i</a:t>
            </a:r>
          </a:p>
        </p:txBody>
      </p:sp>
      <p:sp>
        <p:nvSpPr>
          <p:cNvPr id="31" name="BlokTextu 30"/>
          <p:cNvSpPr txBox="1"/>
          <p:nvPr/>
        </p:nvSpPr>
        <p:spPr>
          <a:xfrm>
            <a:off x="4110567" y="3319603"/>
            <a:ext cx="33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200" b="1" dirty="0">
                <a:solidFill>
                  <a:srgbClr val="FF0000"/>
                </a:solidFill>
                <a:latin typeface="Georgia" panose="02040502050405020303" pitchFamily="18" charset="0"/>
              </a:rPr>
              <a:t>i</a:t>
            </a:r>
          </a:p>
        </p:txBody>
      </p:sp>
      <p:sp>
        <p:nvSpPr>
          <p:cNvPr id="32" name="BlokTextu 31"/>
          <p:cNvSpPr txBox="1"/>
          <p:nvPr/>
        </p:nvSpPr>
        <p:spPr>
          <a:xfrm>
            <a:off x="6663267" y="4312094"/>
            <a:ext cx="33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200" b="1" dirty="0">
                <a:solidFill>
                  <a:srgbClr val="FF0000"/>
                </a:solidFill>
                <a:latin typeface="Georgia" panose="02040502050405020303" pitchFamily="18" charset="0"/>
              </a:rPr>
              <a:t>i</a:t>
            </a:r>
          </a:p>
        </p:txBody>
      </p:sp>
      <p:sp>
        <p:nvSpPr>
          <p:cNvPr id="33" name="BlokTextu 32"/>
          <p:cNvSpPr txBox="1"/>
          <p:nvPr/>
        </p:nvSpPr>
        <p:spPr>
          <a:xfrm>
            <a:off x="4032251" y="4325292"/>
            <a:ext cx="33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200" b="1" dirty="0">
                <a:solidFill>
                  <a:srgbClr val="FF0000"/>
                </a:solidFill>
                <a:latin typeface="Georgia" panose="02040502050405020303" pitchFamily="18" charset="0"/>
              </a:rPr>
              <a:t>i</a:t>
            </a:r>
          </a:p>
        </p:txBody>
      </p:sp>
      <p:sp>
        <p:nvSpPr>
          <p:cNvPr id="34" name="BlokTextu 33"/>
          <p:cNvSpPr txBox="1"/>
          <p:nvPr/>
        </p:nvSpPr>
        <p:spPr>
          <a:xfrm>
            <a:off x="1519768" y="4312095"/>
            <a:ext cx="33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200" b="1" dirty="0">
                <a:solidFill>
                  <a:srgbClr val="FF0000"/>
                </a:solidFill>
                <a:latin typeface="Georgia" panose="02040502050405020303" pitchFamily="18" charset="0"/>
              </a:rPr>
              <a:t>i</a:t>
            </a:r>
          </a:p>
        </p:txBody>
      </p:sp>
      <p:sp>
        <p:nvSpPr>
          <p:cNvPr id="35" name="BlokTextu 34"/>
          <p:cNvSpPr txBox="1"/>
          <p:nvPr/>
        </p:nvSpPr>
        <p:spPr>
          <a:xfrm>
            <a:off x="7143753" y="3824497"/>
            <a:ext cx="33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200" b="1" dirty="0">
                <a:solidFill>
                  <a:srgbClr val="FF0000"/>
                </a:solidFill>
                <a:latin typeface="Georgia" panose="02040502050405020303" pitchFamily="18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397784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558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Obrázok 26" descr="Výsledok vyhľadávania obrázkov pre dopyt dievča kreslené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097" y="4666375"/>
            <a:ext cx="1027038" cy="1502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Obrázok 25" descr="Výsledok vyhľadávania obrázkov pre dopyt vysvedčenie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4" t="21320" r="18465" b="39655"/>
          <a:stretch/>
        </p:blipFill>
        <p:spPr bwMode="auto">
          <a:xfrm>
            <a:off x="3465712" y="5731364"/>
            <a:ext cx="1021182" cy="65542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Obrázok 22" descr="Výsledok vyhľadávania obrázkov pre dopyt mesto kreslené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805" y="4718366"/>
            <a:ext cx="1356829" cy="1039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Obrázok 18" descr="Výsledok vyhľadávania obrázkov pre dopyt ulica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26"/>
          <a:stretch/>
        </p:blipFill>
        <p:spPr bwMode="auto">
          <a:xfrm>
            <a:off x="2742556" y="3122370"/>
            <a:ext cx="939750" cy="139323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Obrázok 13" descr="Výsledok vyhľadávania obrázkov pre dopyt dub&quot;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596" y="1477304"/>
            <a:ext cx="1047707" cy="1396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Obrázok 11" descr="Samolepky na auto - Samolepka na auto - Muž v obleku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8" r="24282"/>
          <a:stretch/>
        </p:blipFill>
        <p:spPr bwMode="auto">
          <a:xfrm>
            <a:off x="1803638" y="1565334"/>
            <a:ext cx="770891" cy="130799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Plaketa 1"/>
          <p:cNvSpPr/>
          <p:nvPr/>
        </p:nvSpPr>
        <p:spPr>
          <a:xfrm>
            <a:off x="248619" y="242941"/>
            <a:ext cx="8453150" cy="1077966"/>
          </a:xfrm>
          <a:prstGeom prst="plaque">
            <a:avLst/>
          </a:prstGeom>
          <a:solidFill>
            <a:srgbClr val="FFCC99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sk-SK" sz="3200" b="1" dirty="0">
                <a:solidFill>
                  <a:srgbClr val="FF0000"/>
                </a:solidFill>
                <a:latin typeface="Georgia" panose="02040502050405020303" pitchFamily="18" charset="0"/>
              </a:rPr>
              <a:t>VZORY  PODSTATNÝCH  MIEN</a:t>
            </a:r>
            <a:endParaRPr lang="sk-SK" sz="3200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3" name="Ovál 2"/>
          <p:cNvSpPr/>
          <p:nvPr/>
        </p:nvSpPr>
        <p:spPr>
          <a:xfrm>
            <a:off x="341227" y="1765989"/>
            <a:ext cx="1867538" cy="118337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sk-SK" sz="2000" b="1" dirty="0">
                <a:latin typeface="Georgia" panose="02040502050405020303" pitchFamily="18" charset="0"/>
              </a:rPr>
              <a:t>mužský rod</a:t>
            </a:r>
          </a:p>
        </p:txBody>
      </p:sp>
      <p:sp>
        <p:nvSpPr>
          <p:cNvPr id="4" name="Ovál 3"/>
          <p:cNvSpPr/>
          <p:nvPr/>
        </p:nvSpPr>
        <p:spPr>
          <a:xfrm>
            <a:off x="341227" y="3245308"/>
            <a:ext cx="1833673" cy="118337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sk-SK" sz="2000" b="1" dirty="0">
                <a:latin typeface="Georgia" panose="02040502050405020303" pitchFamily="18" charset="0"/>
              </a:rPr>
              <a:t>ženský rod</a:t>
            </a:r>
          </a:p>
        </p:txBody>
      </p:sp>
      <p:sp>
        <p:nvSpPr>
          <p:cNvPr id="5" name="Ovál 4"/>
          <p:cNvSpPr/>
          <p:nvPr/>
        </p:nvSpPr>
        <p:spPr>
          <a:xfrm>
            <a:off x="341227" y="4878067"/>
            <a:ext cx="1938023" cy="121271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sk-SK" sz="2000" b="1" dirty="0">
                <a:latin typeface="Georgia" panose="02040502050405020303" pitchFamily="18" charset="0"/>
              </a:rPr>
              <a:t>stredný rod</a:t>
            </a:r>
          </a:p>
        </p:txBody>
      </p:sp>
      <p:sp>
        <p:nvSpPr>
          <p:cNvPr id="8" name="Šípka nahor 7"/>
          <p:cNvSpPr/>
          <p:nvPr/>
        </p:nvSpPr>
        <p:spPr>
          <a:xfrm rot="16200000">
            <a:off x="6132095" y="1577190"/>
            <a:ext cx="1139769" cy="4366928"/>
          </a:xfrm>
          <a:prstGeom prst="upArrow">
            <a:avLst>
              <a:gd name="adj1" fmla="val 65114"/>
              <a:gd name="adj2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206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softRound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vert" anchor="ctr"/>
          <a:lstStyle/>
          <a:p>
            <a:pPr eaLnBrk="1" hangingPunct="1">
              <a:defRPr/>
            </a:pPr>
            <a:r>
              <a:rPr lang="sk-SK" b="1" dirty="0">
                <a:solidFill>
                  <a:schemeClr val="tx1"/>
                </a:solidFill>
                <a:latin typeface="Georgia" panose="02040502050405020303" pitchFamily="18" charset="0"/>
              </a:rPr>
              <a:t>      ŽENA, ULICA, DLAŇ, KOSŤ</a:t>
            </a:r>
          </a:p>
        </p:txBody>
      </p:sp>
      <p:sp>
        <p:nvSpPr>
          <p:cNvPr id="9" name="Šípka nahor 8"/>
          <p:cNvSpPr/>
          <p:nvPr/>
        </p:nvSpPr>
        <p:spPr>
          <a:xfrm rot="16200000">
            <a:off x="5911096" y="3236222"/>
            <a:ext cx="1397000" cy="4410723"/>
          </a:xfrm>
          <a:prstGeom prst="upArrow">
            <a:avLst>
              <a:gd name="adj1" fmla="val 59504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206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softRound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vert" anchor="ctr"/>
          <a:lstStyle/>
          <a:p>
            <a:pPr algn="ctr" eaLnBrk="1" hangingPunct="1">
              <a:defRPr/>
            </a:pPr>
            <a:r>
              <a:rPr lang="sk-SK" b="1" dirty="0">
                <a:solidFill>
                  <a:schemeClr val="tx1"/>
                </a:solidFill>
                <a:latin typeface="Georgia" panose="02040502050405020303" pitchFamily="18" charset="0"/>
              </a:rPr>
              <a:t>MESTO, SRDCE, VYSVEDČENIE, DIEVČA</a:t>
            </a:r>
          </a:p>
        </p:txBody>
      </p:sp>
      <p:pic>
        <p:nvPicPr>
          <p:cNvPr id="13" name="Obrázok 12" descr="Výsledok vyhľadávania obrázkov pre dopyt hrdina&quot;"/>
          <p:cNvPicPr/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4" t="5474" r="15592"/>
          <a:stretch/>
        </p:blipFill>
        <p:spPr bwMode="auto">
          <a:xfrm>
            <a:off x="2412310" y="1559594"/>
            <a:ext cx="677333" cy="1480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Ilustrační obrázek klipart Bagr, Auta zdarma ke stažení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097" y="1670390"/>
            <a:ext cx="1246561" cy="118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Šípka nahor 6"/>
          <p:cNvSpPr/>
          <p:nvPr/>
        </p:nvSpPr>
        <p:spPr>
          <a:xfrm rot="16200000">
            <a:off x="6065530" y="218974"/>
            <a:ext cx="1207041" cy="4301071"/>
          </a:xfrm>
          <a:prstGeom prst="upArrow">
            <a:avLst>
              <a:gd name="adj1" fmla="val 59736"/>
              <a:gd name="adj2" fmla="val 4796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206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softRound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vert" anchor="ctr"/>
          <a:lstStyle/>
          <a:p>
            <a:pPr algn="ctr" eaLnBrk="1" hangingPunct="1">
              <a:defRPr/>
            </a:pPr>
            <a:r>
              <a:rPr lang="sk-SK" b="1" dirty="0">
                <a:solidFill>
                  <a:srgbClr val="002060"/>
                </a:solidFill>
                <a:latin typeface="Georgia" panose="02040502050405020303" pitchFamily="18" charset="0"/>
              </a:rPr>
              <a:t>CHLAP, HRDINA, DUB, STROJ</a:t>
            </a:r>
          </a:p>
        </p:txBody>
      </p:sp>
      <p:pic>
        <p:nvPicPr>
          <p:cNvPr id="1032" name="Picture 8" descr="Business woman, business woman avatar, business woman holding ...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99" r="27888"/>
          <a:stretch/>
        </p:blipFill>
        <p:spPr bwMode="auto">
          <a:xfrm>
            <a:off x="2023732" y="3061281"/>
            <a:ext cx="726516" cy="149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Obrázok 23" descr="Výsledok vyhľadávania obrázkov pre dopyt srdce"/>
          <p:cNvPicPr/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0" r="15149"/>
          <a:stretch/>
        </p:blipFill>
        <p:spPr bwMode="auto">
          <a:xfrm>
            <a:off x="2279841" y="5782373"/>
            <a:ext cx="1090645" cy="61681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38" name="Picture 14" descr="Psí Kost Kreslená Ilustrace Psí Kosti — Stock Vektor © larryrains ...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69" b="32227"/>
          <a:stretch/>
        </p:blipFill>
        <p:spPr bwMode="auto">
          <a:xfrm>
            <a:off x="3661457" y="4007857"/>
            <a:ext cx="1177010" cy="445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učné, Print, Dlaň, Modrá, Človek, Maľovať, Prst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769" y="3220233"/>
            <a:ext cx="860386" cy="81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82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keta 4"/>
          <p:cNvSpPr/>
          <p:nvPr/>
        </p:nvSpPr>
        <p:spPr>
          <a:xfrm>
            <a:off x="248619" y="130964"/>
            <a:ext cx="8453150" cy="1038115"/>
          </a:xfrm>
          <a:prstGeom prst="plaque">
            <a:avLst/>
          </a:prstGeom>
          <a:solidFill>
            <a:srgbClr val="FFCC99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sk-SK" sz="3600" b="1" dirty="0">
                <a:solidFill>
                  <a:srgbClr val="FF0000"/>
                </a:solidFill>
                <a:latin typeface="Georgia" panose="02040502050405020303" pitchFamily="18" charset="0"/>
              </a:rPr>
              <a:t> Podstatné mená </a:t>
            </a:r>
            <a:r>
              <a:rPr lang="sk-SK" sz="3200" b="1" dirty="0">
                <a:solidFill>
                  <a:srgbClr val="FF0000"/>
                </a:solidFill>
                <a:latin typeface="Georgia" panose="02040502050405020303" pitchFamily="18" charset="0"/>
              </a:rPr>
              <a:t>mužského rodu</a:t>
            </a:r>
            <a:r>
              <a:rPr lang="sk-SK" sz="3200" dirty="0">
                <a:solidFill>
                  <a:srgbClr val="FF0000"/>
                </a:solidFill>
                <a:latin typeface="Georgia" panose="02040502050405020303" pitchFamily="18" charset="0"/>
              </a:rPr>
              <a:t> delíme na:</a:t>
            </a:r>
          </a:p>
        </p:txBody>
      </p:sp>
      <p:sp>
        <p:nvSpPr>
          <p:cNvPr id="7" name="Ovál 6"/>
          <p:cNvSpPr/>
          <p:nvPr/>
        </p:nvSpPr>
        <p:spPr>
          <a:xfrm>
            <a:off x="5051816" y="1319959"/>
            <a:ext cx="2929464" cy="132001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sk-SK" sz="2800" b="1" dirty="0">
                <a:latin typeface="Georgia" panose="02040502050405020303" pitchFamily="18" charset="0"/>
              </a:rPr>
              <a:t>neživotné</a:t>
            </a:r>
          </a:p>
        </p:txBody>
      </p:sp>
      <p:sp>
        <p:nvSpPr>
          <p:cNvPr id="8" name="Ovál 7"/>
          <p:cNvSpPr/>
          <p:nvPr/>
        </p:nvSpPr>
        <p:spPr>
          <a:xfrm>
            <a:off x="838202" y="1322515"/>
            <a:ext cx="2929464" cy="132001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sk-SK" sz="2800" b="1" dirty="0">
                <a:latin typeface="Georgia" panose="02040502050405020303" pitchFamily="18" charset="0"/>
              </a:rPr>
              <a:t>životné</a:t>
            </a:r>
          </a:p>
        </p:txBody>
      </p:sp>
      <p:sp>
        <p:nvSpPr>
          <p:cNvPr id="6" name="Zaoblený obdĺžnik 5"/>
          <p:cNvSpPr/>
          <p:nvPr/>
        </p:nvSpPr>
        <p:spPr>
          <a:xfrm>
            <a:off x="550334" y="2793413"/>
            <a:ext cx="3903133" cy="9742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>
                <a:solidFill>
                  <a:schemeClr val="tx1"/>
                </a:solidFill>
                <a:latin typeface="Georgia" panose="02040502050405020303" pitchFamily="18" charset="0"/>
              </a:rPr>
              <a:t>vzory</a:t>
            </a:r>
          </a:p>
          <a:p>
            <a:pPr algn="ctr"/>
            <a:r>
              <a:rPr lang="sk-SK" b="1" dirty="0">
                <a:solidFill>
                  <a:schemeClr val="tx1"/>
                </a:solidFill>
                <a:latin typeface="Georgia" panose="02040502050405020303" pitchFamily="18" charset="0"/>
              </a:rPr>
              <a:t> CHLA</a:t>
            </a:r>
            <a:r>
              <a:rPr lang="sk-SK" b="1" dirty="0">
                <a:solidFill>
                  <a:srgbClr val="FF0000"/>
                </a:solidFill>
                <a:latin typeface="Georgia" panose="02040502050405020303" pitchFamily="18" charset="0"/>
              </a:rPr>
              <a:t>P</a:t>
            </a:r>
            <a:r>
              <a:rPr lang="sk-SK" b="1" dirty="0">
                <a:solidFill>
                  <a:schemeClr val="tx1"/>
                </a:solidFill>
                <a:latin typeface="Georgia" panose="02040502050405020303" pitchFamily="18" charset="0"/>
              </a:rPr>
              <a:t>, HRDIN</a:t>
            </a:r>
            <a:r>
              <a:rPr lang="sk-SK" b="1" dirty="0">
                <a:solidFill>
                  <a:srgbClr val="FF0000"/>
                </a:solidFill>
                <a:latin typeface="Georgia" panose="02040502050405020303" pitchFamily="18" charset="0"/>
              </a:rPr>
              <a:t>A</a:t>
            </a:r>
          </a:p>
        </p:txBody>
      </p:sp>
      <p:sp>
        <p:nvSpPr>
          <p:cNvPr id="10" name="Zaoblený obdĺžnik 9"/>
          <p:cNvSpPr/>
          <p:nvPr/>
        </p:nvSpPr>
        <p:spPr>
          <a:xfrm>
            <a:off x="550334" y="3943039"/>
            <a:ext cx="3903134" cy="98614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sk-SK" sz="1600" dirty="0">
                <a:solidFill>
                  <a:schemeClr val="tx1"/>
                </a:solidFill>
                <a:latin typeface="Georgia" panose="02040502050405020303" pitchFamily="18" charset="0"/>
              </a:rPr>
              <a:t>ote</a:t>
            </a:r>
            <a:r>
              <a:rPr lang="sk-SK" sz="1600" b="1" dirty="0">
                <a:solidFill>
                  <a:srgbClr val="FF0000"/>
                </a:solidFill>
                <a:latin typeface="Georgia" panose="02040502050405020303" pitchFamily="18" charset="0"/>
              </a:rPr>
              <a:t>c</a:t>
            </a:r>
            <a:r>
              <a:rPr lang="sk-SK" sz="1600" dirty="0">
                <a:solidFill>
                  <a:schemeClr val="tx1"/>
                </a:solidFill>
                <a:latin typeface="Georgia" panose="02040502050405020303" pitchFamily="18" charset="0"/>
              </a:rPr>
              <a:t>, strýk</a:t>
            </a:r>
            <a:r>
              <a:rPr lang="sk-SK" sz="1600" b="1" dirty="0">
                <a:solidFill>
                  <a:srgbClr val="FF0000"/>
                </a:solidFill>
                <a:latin typeface="Georgia" panose="02040502050405020303" pitchFamily="18" charset="0"/>
              </a:rPr>
              <a:t>o</a:t>
            </a:r>
            <a:r>
              <a:rPr lang="sk-SK" sz="1600" dirty="0">
                <a:solidFill>
                  <a:schemeClr val="tx1"/>
                </a:solidFill>
                <a:latin typeface="Georgia" panose="02040502050405020303" pitchFamily="18" charset="0"/>
              </a:rPr>
              <a:t>, murá</a:t>
            </a:r>
            <a:r>
              <a:rPr lang="sk-SK" sz="1600" b="1" dirty="0">
                <a:solidFill>
                  <a:srgbClr val="FF0000"/>
                </a:solidFill>
                <a:latin typeface="Georgia" panose="02040502050405020303" pitchFamily="18" charset="0"/>
              </a:rPr>
              <a:t>r</a:t>
            </a:r>
            <a:r>
              <a:rPr lang="sk-SK" sz="1600" dirty="0">
                <a:solidFill>
                  <a:schemeClr val="tx1"/>
                </a:solidFill>
                <a:latin typeface="Georgia" panose="02040502050405020303" pitchFamily="18" charset="0"/>
              </a:rPr>
              <a:t>, učite</a:t>
            </a:r>
            <a:r>
              <a:rPr lang="sk-SK" sz="1600" b="1" dirty="0">
                <a:solidFill>
                  <a:srgbClr val="FF0000"/>
                </a:solidFill>
                <a:latin typeface="Georgia" panose="02040502050405020303" pitchFamily="18" charset="0"/>
              </a:rPr>
              <a:t>ľ</a:t>
            </a:r>
            <a:r>
              <a:rPr lang="sk-SK" sz="1600" dirty="0">
                <a:solidFill>
                  <a:schemeClr val="tx1"/>
                </a:solidFill>
                <a:latin typeface="Georgia" panose="02040502050405020303" pitchFamily="18" charset="0"/>
              </a:rPr>
              <a:t>, sy</a:t>
            </a:r>
            <a:r>
              <a:rPr lang="sk-SK" sz="1600" b="1" dirty="0">
                <a:solidFill>
                  <a:srgbClr val="FF0000"/>
                </a:solidFill>
                <a:latin typeface="Georgia" panose="02040502050405020303" pitchFamily="18" charset="0"/>
              </a:rPr>
              <a:t>n</a:t>
            </a:r>
            <a:r>
              <a:rPr lang="sk-SK" sz="1600">
                <a:solidFill>
                  <a:schemeClr val="tx1"/>
                </a:solidFill>
                <a:latin typeface="Georgia" panose="02040502050405020303" pitchFamily="18" charset="0"/>
              </a:rPr>
              <a:t>, Mišk</a:t>
            </a:r>
            <a:r>
              <a:rPr lang="sk-SK" sz="1600" b="1">
                <a:solidFill>
                  <a:srgbClr val="FF0000"/>
                </a:solidFill>
                <a:latin typeface="Georgia" panose="02040502050405020303" pitchFamily="18" charset="0"/>
              </a:rPr>
              <a:t>o,</a:t>
            </a:r>
            <a:endParaRPr lang="sk-SK" sz="1600" b="1" dirty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sk-SK" sz="1600" dirty="0">
                <a:solidFill>
                  <a:schemeClr val="tx1"/>
                </a:solidFill>
                <a:latin typeface="Georgia" panose="02040502050405020303" pitchFamily="18" charset="0"/>
              </a:rPr>
              <a:t>sudc</a:t>
            </a:r>
            <a:r>
              <a:rPr lang="sk-SK" sz="1600" b="1" dirty="0">
                <a:solidFill>
                  <a:srgbClr val="FF0000"/>
                </a:solidFill>
                <a:latin typeface="Georgia" panose="02040502050405020303" pitchFamily="18" charset="0"/>
              </a:rPr>
              <a:t>a</a:t>
            </a:r>
            <a:r>
              <a:rPr lang="sk-SK" sz="1600" dirty="0">
                <a:solidFill>
                  <a:schemeClr val="tx1"/>
                </a:solidFill>
                <a:latin typeface="Georgia" panose="02040502050405020303" pitchFamily="18" charset="0"/>
              </a:rPr>
              <a:t>, starost</a:t>
            </a:r>
            <a:r>
              <a:rPr lang="sk-SK" sz="1600" b="1" dirty="0">
                <a:solidFill>
                  <a:srgbClr val="FF0000"/>
                </a:solidFill>
                <a:latin typeface="Georgia" panose="02040502050405020303" pitchFamily="18" charset="0"/>
              </a:rPr>
              <a:t>a</a:t>
            </a:r>
            <a:r>
              <a:rPr lang="sk-SK" sz="1600" dirty="0">
                <a:solidFill>
                  <a:schemeClr val="tx1"/>
                </a:solidFill>
                <a:latin typeface="Georgia" panose="02040502050405020303" pitchFamily="18" charset="0"/>
              </a:rPr>
              <a:t>, rozhodc</a:t>
            </a:r>
            <a:r>
              <a:rPr lang="sk-SK" sz="1600" dirty="0">
                <a:solidFill>
                  <a:srgbClr val="FF0000"/>
                </a:solidFill>
                <a:latin typeface="Georgia" panose="02040502050405020303" pitchFamily="18" charset="0"/>
              </a:rPr>
              <a:t>a</a:t>
            </a:r>
            <a:r>
              <a:rPr lang="sk-SK" sz="1600" dirty="0">
                <a:solidFill>
                  <a:schemeClr val="tx1"/>
                </a:solidFill>
                <a:latin typeface="Georgia" panose="02040502050405020303" pitchFamily="18" charset="0"/>
              </a:rPr>
              <a:t>, huslist</a:t>
            </a:r>
            <a:r>
              <a:rPr lang="sk-SK" sz="1600" b="1" dirty="0">
                <a:solidFill>
                  <a:srgbClr val="FF0000"/>
                </a:solidFill>
                <a:latin typeface="Georgia" panose="02040502050405020303" pitchFamily="18" charset="0"/>
              </a:rPr>
              <a:t>a</a:t>
            </a:r>
          </a:p>
        </p:txBody>
      </p:sp>
      <p:sp>
        <p:nvSpPr>
          <p:cNvPr id="11" name="Zaoblený obdĺžnik 10"/>
          <p:cNvSpPr/>
          <p:nvPr/>
        </p:nvSpPr>
        <p:spPr>
          <a:xfrm>
            <a:off x="4892108" y="2788301"/>
            <a:ext cx="3903133" cy="9793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b="1" dirty="0">
                <a:solidFill>
                  <a:schemeClr val="tx1"/>
                </a:solidFill>
                <a:latin typeface="Georgia" panose="02040502050405020303" pitchFamily="18" charset="0"/>
              </a:rPr>
              <a:t>vzory </a:t>
            </a:r>
          </a:p>
          <a:p>
            <a:pPr algn="ctr"/>
            <a:r>
              <a:rPr lang="sk-SK" b="1" dirty="0">
                <a:solidFill>
                  <a:schemeClr val="tx1"/>
                </a:solidFill>
                <a:latin typeface="Georgia" panose="02040502050405020303" pitchFamily="18" charset="0"/>
              </a:rPr>
              <a:t>DU</a:t>
            </a:r>
            <a:r>
              <a:rPr lang="sk-SK" b="1" dirty="0">
                <a:solidFill>
                  <a:srgbClr val="FF0000"/>
                </a:solidFill>
                <a:latin typeface="Georgia" panose="02040502050405020303" pitchFamily="18" charset="0"/>
              </a:rPr>
              <a:t>B</a:t>
            </a:r>
            <a:r>
              <a:rPr lang="sk-SK" b="1" dirty="0">
                <a:solidFill>
                  <a:schemeClr val="tx1"/>
                </a:solidFill>
                <a:latin typeface="Georgia" panose="02040502050405020303" pitchFamily="18" charset="0"/>
              </a:rPr>
              <a:t>, STRO</a:t>
            </a:r>
            <a:r>
              <a:rPr lang="sk-SK" b="1" dirty="0">
                <a:solidFill>
                  <a:srgbClr val="FF0000"/>
                </a:solidFill>
                <a:latin typeface="Georgia" panose="02040502050405020303" pitchFamily="18" charset="0"/>
              </a:rPr>
              <a:t>J</a:t>
            </a:r>
          </a:p>
        </p:txBody>
      </p:sp>
      <p:sp>
        <p:nvSpPr>
          <p:cNvPr id="12" name="Zaoblený obdĺžnik 11"/>
          <p:cNvSpPr/>
          <p:nvPr/>
        </p:nvSpPr>
        <p:spPr>
          <a:xfrm>
            <a:off x="4978400" y="3926483"/>
            <a:ext cx="3816841" cy="98614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sk-SK" sz="1600" dirty="0">
                <a:solidFill>
                  <a:schemeClr val="tx1"/>
                </a:solidFill>
                <a:latin typeface="Georgia" panose="02040502050405020303" pitchFamily="18" charset="0"/>
              </a:rPr>
              <a:t>do</a:t>
            </a:r>
            <a:r>
              <a:rPr lang="sk-SK" sz="1600" b="1" dirty="0">
                <a:solidFill>
                  <a:srgbClr val="FF0000"/>
                </a:solidFill>
                <a:latin typeface="Georgia" panose="02040502050405020303" pitchFamily="18" charset="0"/>
              </a:rPr>
              <a:t>m</a:t>
            </a:r>
            <a:r>
              <a:rPr lang="sk-SK" sz="1600" dirty="0">
                <a:solidFill>
                  <a:schemeClr val="tx1"/>
                </a:solidFill>
                <a:latin typeface="Georgia" panose="02040502050405020303" pitchFamily="18" charset="0"/>
              </a:rPr>
              <a:t>, sta</a:t>
            </a:r>
            <a:r>
              <a:rPr lang="sk-SK" sz="1600" b="1" dirty="0">
                <a:solidFill>
                  <a:srgbClr val="FF0000"/>
                </a:solidFill>
                <a:latin typeface="Georgia" panose="02040502050405020303" pitchFamily="18" charset="0"/>
              </a:rPr>
              <a:t>v,</a:t>
            </a:r>
            <a:r>
              <a:rPr lang="sk-SK" sz="1600" dirty="0">
                <a:solidFill>
                  <a:schemeClr val="tx1"/>
                </a:solidFill>
                <a:latin typeface="Georgia" panose="02040502050405020303" pitchFamily="18" charset="0"/>
              </a:rPr>
              <a:t>  kve</a:t>
            </a:r>
            <a:r>
              <a:rPr lang="sk-SK" sz="1600" b="1" dirty="0">
                <a:solidFill>
                  <a:srgbClr val="FF0000"/>
                </a:solidFill>
                <a:latin typeface="Georgia" panose="02040502050405020303" pitchFamily="18" charset="0"/>
              </a:rPr>
              <a:t>t</a:t>
            </a:r>
            <a:r>
              <a:rPr lang="sk-SK" sz="1600" dirty="0">
                <a:solidFill>
                  <a:schemeClr val="tx1"/>
                </a:solidFill>
                <a:latin typeface="Georgia" panose="02040502050405020303" pitchFamily="18" charset="0"/>
              </a:rPr>
              <a:t>, plo</a:t>
            </a:r>
            <a:r>
              <a:rPr lang="sk-SK" sz="1600" b="1" dirty="0">
                <a:solidFill>
                  <a:srgbClr val="FF0000"/>
                </a:solidFill>
                <a:latin typeface="Georgia" panose="02040502050405020303" pitchFamily="18" charset="0"/>
              </a:rPr>
              <a:t>t</a:t>
            </a:r>
            <a:r>
              <a:rPr lang="sk-SK" sz="1600" dirty="0">
                <a:solidFill>
                  <a:schemeClr val="tx1"/>
                </a:solidFill>
                <a:latin typeface="Georgia" panose="02040502050405020303" pitchFamily="18" charset="0"/>
              </a:rPr>
              <a:t>, plo</a:t>
            </a:r>
            <a:r>
              <a:rPr lang="sk-SK" sz="1600" b="1" dirty="0">
                <a:solidFill>
                  <a:srgbClr val="FF0000"/>
                </a:solidFill>
                <a:latin typeface="Georgia" panose="02040502050405020303" pitchFamily="18" charset="0"/>
              </a:rPr>
              <a:t>d</a:t>
            </a:r>
            <a:r>
              <a:rPr lang="sk-SK" sz="1600" dirty="0">
                <a:solidFill>
                  <a:schemeClr val="tx1"/>
                </a:solidFill>
                <a:latin typeface="Georgia" panose="02040502050405020303" pitchFamily="18" charset="0"/>
              </a:rPr>
              <a:t>, dvo</a:t>
            </a:r>
            <a:r>
              <a:rPr lang="sk-SK" sz="1600" b="1" dirty="0">
                <a:solidFill>
                  <a:srgbClr val="FF0000"/>
                </a:solidFill>
                <a:latin typeface="Georgia" panose="02040502050405020303" pitchFamily="18" charset="0"/>
              </a:rPr>
              <a:t>r,</a:t>
            </a:r>
            <a:endParaRPr lang="sk-SK" sz="16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sk-SK" sz="1600" dirty="0">
                <a:solidFill>
                  <a:schemeClr val="tx1"/>
                </a:solidFill>
                <a:latin typeface="Georgia" panose="02040502050405020303" pitchFamily="18" charset="0"/>
              </a:rPr>
              <a:t>počíta</a:t>
            </a:r>
            <a:r>
              <a:rPr lang="sk-SK" sz="1600" b="1" dirty="0">
                <a:solidFill>
                  <a:srgbClr val="FF0000"/>
                </a:solidFill>
                <a:latin typeface="Georgia" panose="02040502050405020303" pitchFamily="18" charset="0"/>
              </a:rPr>
              <a:t>č</a:t>
            </a:r>
            <a:r>
              <a:rPr lang="sk-SK" sz="1600" dirty="0">
                <a:solidFill>
                  <a:schemeClr val="tx1"/>
                </a:solidFill>
                <a:latin typeface="Georgia" panose="02040502050405020303" pitchFamily="18" charset="0"/>
              </a:rPr>
              <a:t>, mesia</a:t>
            </a:r>
            <a:r>
              <a:rPr lang="sk-SK" sz="1600" b="1" dirty="0">
                <a:solidFill>
                  <a:srgbClr val="FF0000"/>
                </a:solidFill>
                <a:latin typeface="Georgia" panose="02040502050405020303" pitchFamily="18" charset="0"/>
              </a:rPr>
              <a:t>c</a:t>
            </a:r>
            <a:r>
              <a:rPr lang="sk-SK" sz="1600" dirty="0">
                <a:solidFill>
                  <a:schemeClr val="tx1"/>
                </a:solidFill>
                <a:latin typeface="Georgia" panose="02040502050405020303" pitchFamily="18" charset="0"/>
              </a:rPr>
              <a:t>, kra</a:t>
            </a:r>
            <a:r>
              <a:rPr lang="sk-SK" sz="1600" b="1" dirty="0">
                <a:solidFill>
                  <a:srgbClr val="FF0000"/>
                </a:solidFill>
                <a:latin typeface="Georgia" panose="02040502050405020303" pitchFamily="18" charset="0"/>
              </a:rPr>
              <a:t>j</a:t>
            </a:r>
            <a:r>
              <a:rPr lang="sk-SK" sz="1600" dirty="0">
                <a:solidFill>
                  <a:schemeClr val="tx1"/>
                </a:solidFill>
                <a:latin typeface="Georgia" panose="02040502050405020303" pitchFamily="18" charset="0"/>
              </a:rPr>
              <a:t>, ča</a:t>
            </a:r>
            <a:r>
              <a:rPr lang="sk-SK" sz="1600" b="1" dirty="0">
                <a:solidFill>
                  <a:srgbClr val="FF0000"/>
                </a:solidFill>
                <a:latin typeface="Georgia" panose="02040502050405020303" pitchFamily="18" charset="0"/>
              </a:rPr>
              <a:t>j</a:t>
            </a:r>
            <a:r>
              <a:rPr lang="sk-SK" sz="1600" dirty="0">
                <a:solidFill>
                  <a:schemeClr val="tx1"/>
                </a:solidFill>
                <a:latin typeface="Georgia" panose="02040502050405020303" pitchFamily="18" charset="0"/>
              </a:rPr>
              <a:t>, prame</a:t>
            </a:r>
            <a:r>
              <a:rPr lang="sk-SK" sz="1600" b="1" dirty="0">
                <a:solidFill>
                  <a:srgbClr val="FF0000"/>
                </a:solidFill>
                <a:latin typeface="Georgia" panose="02040502050405020303" pitchFamily="18" charset="0"/>
              </a:rPr>
              <a:t>ň</a:t>
            </a:r>
          </a:p>
        </p:txBody>
      </p:sp>
      <p:sp>
        <p:nvSpPr>
          <p:cNvPr id="13" name="Zaoblený obdĺžnik 12"/>
          <p:cNvSpPr/>
          <p:nvPr/>
        </p:nvSpPr>
        <p:spPr>
          <a:xfrm>
            <a:off x="1517273" y="5104561"/>
            <a:ext cx="6485452" cy="161243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dirty="0">
                <a:solidFill>
                  <a:schemeClr val="tx1"/>
                </a:solidFill>
                <a:latin typeface="Georgia" panose="02040502050405020303" pitchFamily="18" charset="0"/>
              </a:rPr>
              <a:t>Zvieracie </a:t>
            </a:r>
            <a:r>
              <a:rPr lang="sk-SK" dirty="0" err="1">
                <a:solidFill>
                  <a:schemeClr val="tx1"/>
                </a:solidFill>
                <a:latin typeface="Georgia" panose="02040502050405020303" pitchFamily="18" charset="0"/>
              </a:rPr>
              <a:t>PoM</a:t>
            </a:r>
            <a:r>
              <a:rPr lang="sk-SK" dirty="0">
                <a:solidFill>
                  <a:schemeClr val="tx1"/>
                </a:solidFill>
                <a:latin typeface="Georgia" panose="02040502050405020303" pitchFamily="18" charset="0"/>
              </a:rPr>
              <a:t> mužského rodu:</a:t>
            </a:r>
          </a:p>
          <a:p>
            <a:r>
              <a:rPr lang="sk-SK" sz="1600" b="1" dirty="0">
                <a:solidFill>
                  <a:schemeClr val="tx1"/>
                </a:solidFill>
                <a:latin typeface="Georgia" panose="02040502050405020303" pitchFamily="18" charset="0"/>
              </a:rPr>
              <a:t>singulár - chlap:</a:t>
            </a:r>
            <a:r>
              <a:rPr lang="sk-SK" sz="1600" dirty="0">
                <a:solidFill>
                  <a:schemeClr val="tx1"/>
                </a:solidFill>
                <a:latin typeface="Georgia" panose="02040502050405020303" pitchFamily="18" charset="0"/>
              </a:rPr>
              <a:t> orol, lev, medveď, jazvec, krt, diviak, jež, jeleň</a:t>
            </a:r>
          </a:p>
          <a:p>
            <a:endParaRPr lang="sk-SK" sz="16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r>
              <a:rPr lang="sk-SK" sz="1600" b="1" dirty="0">
                <a:solidFill>
                  <a:schemeClr val="tx1"/>
                </a:solidFill>
                <a:latin typeface="Georgia" panose="02040502050405020303" pitchFamily="18" charset="0"/>
              </a:rPr>
              <a:t>plurál - duby: </a:t>
            </a:r>
            <a:r>
              <a:rPr lang="sk-SK" sz="1600" dirty="0">
                <a:solidFill>
                  <a:schemeClr val="tx1"/>
                </a:solidFill>
                <a:latin typeface="Georgia" panose="02040502050405020303" pitchFamily="18" charset="0"/>
              </a:rPr>
              <a:t>orly, levy, krty, diviaky</a:t>
            </a:r>
          </a:p>
          <a:p>
            <a:r>
              <a:rPr lang="sk-SK" sz="1600" dirty="0">
                <a:solidFill>
                  <a:schemeClr val="tx1"/>
                </a:solidFill>
                <a:latin typeface="Georgia" panose="02040502050405020303" pitchFamily="18" charset="0"/>
              </a:rPr>
              <a:t>              </a:t>
            </a:r>
            <a:r>
              <a:rPr lang="sk-SK" sz="1600" b="1" dirty="0">
                <a:solidFill>
                  <a:schemeClr val="tx1"/>
                </a:solidFill>
                <a:latin typeface="Georgia" panose="02040502050405020303" pitchFamily="18" charset="0"/>
              </a:rPr>
              <a:t>- stroje: </a:t>
            </a:r>
            <a:r>
              <a:rPr lang="sk-SK" sz="1600" dirty="0">
                <a:solidFill>
                  <a:schemeClr val="tx1"/>
                </a:solidFill>
                <a:latin typeface="Georgia" panose="02040502050405020303" pitchFamily="18" charset="0"/>
              </a:rPr>
              <a:t>medvede, jazvece, ježe, jelene</a:t>
            </a:r>
          </a:p>
          <a:p>
            <a:endParaRPr lang="sk-SK" sz="1600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15" name="Šípka nadol 14"/>
          <p:cNvSpPr/>
          <p:nvPr/>
        </p:nvSpPr>
        <p:spPr>
          <a:xfrm rot="2488023">
            <a:off x="3899207" y="1170996"/>
            <a:ext cx="355814" cy="73405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Šípka nadol 16"/>
          <p:cNvSpPr/>
          <p:nvPr/>
        </p:nvSpPr>
        <p:spPr>
          <a:xfrm rot="18723924">
            <a:off x="4582092" y="1131247"/>
            <a:ext cx="355814" cy="74029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028" name="Picture 4" descr="Vyberáme si MLM | Inf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19" y="5223378"/>
            <a:ext cx="1247209" cy="1247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Vyberáme si MLM | Inf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836" y="5267626"/>
            <a:ext cx="1145780" cy="1145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04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keta 1"/>
          <p:cNvSpPr/>
          <p:nvPr/>
        </p:nvSpPr>
        <p:spPr>
          <a:xfrm>
            <a:off x="1864659" y="123910"/>
            <a:ext cx="5360894" cy="928694"/>
          </a:xfrm>
          <a:prstGeom prst="plaque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sk-SK" sz="3200" b="1" dirty="0">
                <a:solidFill>
                  <a:srgbClr val="FF0000"/>
                </a:solidFill>
                <a:latin typeface="Georgia" panose="02040502050405020303" pitchFamily="18" charset="0"/>
              </a:rPr>
              <a:t>VZOR  CHLAP/CHLAPI </a:t>
            </a:r>
            <a:endParaRPr lang="sk-SK" sz="3200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3" name="Zaoblený obdĺžnik 2"/>
          <p:cNvSpPr/>
          <p:nvPr/>
        </p:nvSpPr>
        <p:spPr>
          <a:xfrm>
            <a:off x="337886" y="2277309"/>
            <a:ext cx="3903133" cy="9742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k-SK" b="1" dirty="0">
              <a:solidFill>
                <a:srgbClr val="323E4F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sk-SK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v N singuláru  na </a:t>
            </a:r>
            <a:r>
              <a:rPr lang="sk-SK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spoluhlásku</a:t>
            </a:r>
            <a:r>
              <a:rPr lang="sk-SK" b="1" dirty="0">
                <a:solidFill>
                  <a:srgbClr val="323E4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</a:p>
          <a:p>
            <a:r>
              <a:rPr lang="sk-SK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ote</a:t>
            </a:r>
            <a:r>
              <a:rPr lang="sk-SK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</a:t>
            </a:r>
            <a:r>
              <a:rPr lang="sk-SK" b="1" dirty="0">
                <a:solidFill>
                  <a:srgbClr val="323E4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sk-SK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žia</a:t>
            </a:r>
            <a:r>
              <a:rPr lang="sk-SK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</a:t>
            </a:r>
            <a:r>
              <a:rPr lang="sk-SK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</a:t>
            </a:r>
            <a:r>
              <a:rPr lang="sk-SK" b="1" dirty="0">
                <a:solidFill>
                  <a:srgbClr val="323E4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sk-SK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mur</a:t>
            </a:r>
            <a:r>
              <a:rPr lang="sk-SK" b="1" dirty="0">
                <a:solidFill>
                  <a:srgbClr val="323E4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á</a:t>
            </a:r>
            <a:r>
              <a:rPr lang="sk-SK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r</a:t>
            </a:r>
            <a:r>
              <a:rPr lang="sk-SK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</a:t>
            </a:r>
            <a:r>
              <a:rPr lang="sk-SK" b="1" dirty="0">
                <a:solidFill>
                  <a:srgbClr val="323E4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sk-SK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šofé</a:t>
            </a:r>
            <a:r>
              <a:rPr lang="sk-SK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r</a:t>
            </a:r>
            <a:r>
              <a:rPr lang="sk-SK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učite</a:t>
            </a:r>
            <a:r>
              <a:rPr lang="sk-SK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ľ</a:t>
            </a:r>
            <a:r>
              <a:rPr lang="sk-SK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rodi</a:t>
            </a:r>
            <a:r>
              <a:rPr lang="sk-SK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č</a:t>
            </a:r>
            <a:r>
              <a:rPr lang="sk-SK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kuchá</a:t>
            </a:r>
            <a:r>
              <a:rPr lang="sk-SK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r</a:t>
            </a:r>
            <a:r>
              <a:rPr lang="sk-SK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priate</a:t>
            </a:r>
            <a:r>
              <a:rPr lang="sk-SK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ľ</a:t>
            </a:r>
            <a:r>
              <a:rPr lang="sk-SK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sy</a:t>
            </a:r>
            <a:r>
              <a:rPr lang="sk-SK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</a:t>
            </a:r>
            <a:r>
              <a:rPr lang="sk-SK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Zvolenča</a:t>
            </a:r>
            <a:r>
              <a:rPr lang="sk-SK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</a:t>
            </a:r>
            <a:r>
              <a:rPr lang="sk-SK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sk-SK" b="1" dirty="0">
              <a:solidFill>
                <a:schemeClr val="tx1"/>
              </a:solidFill>
            </a:endParaRPr>
          </a:p>
          <a:p>
            <a:endParaRPr lang="sk-SK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5" name="Zaoblený obdĺžnik 4"/>
          <p:cNvSpPr/>
          <p:nvPr/>
        </p:nvSpPr>
        <p:spPr>
          <a:xfrm>
            <a:off x="4727485" y="2294809"/>
            <a:ext cx="3903133" cy="9742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k-SK" b="1" dirty="0">
              <a:solidFill>
                <a:srgbClr val="323E4F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sk-SK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- v N singuláru na </a:t>
            </a:r>
            <a:r>
              <a:rPr lang="sk-SK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samohlásku - o</a:t>
            </a:r>
            <a:r>
              <a:rPr lang="sk-SK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r>
              <a:rPr lang="sk-SK" b="1" dirty="0">
                <a:solidFill>
                  <a:srgbClr val="323E4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sk-SK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strýk</a:t>
            </a:r>
            <a:r>
              <a:rPr lang="sk-SK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o</a:t>
            </a:r>
            <a:r>
              <a:rPr lang="sk-SK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Miš</a:t>
            </a:r>
            <a:r>
              <a:rPr lang="sk-SK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o</a:t>
            </a:r>
            <a:r>
              <a:rPr lang="sk-SK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</a:t>
            </a:r>
            <a:r>
              <a:rPr lang="sk-SK" b="1" dirty="0">
                <a:solidFill>
                  <a:srgbClr val="323E4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sk-SK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uj</a:t>
            </a:r>
            <a:r>
              <a:rPr lang="sk-SK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o</a:t>
            </a:r>
            <a:r>
              <a:rPr lang="sk-SK" b="1" dirty="0">
                <a:solidFill>
                  <a:srgbClr val="323E4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sk-SK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zajk</a:t>
            </a:r>
            <a:r>
              <a:rPr lang="sk-SK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o</a:t>
            </a:r>
            <a:r>
              <a:rPr lang="sk-SK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</a:t>
            </a:r>
            <a:r>
              <a:rPr lang="sk-SK" b="1" dirty="0">
                <a:solidFill>
                  <a:srgbClr val="323E4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sk-SK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Jožk</a:t>
            </a:r>
            <a:r>
              <a:rPr lang="sk-SK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o</a:t>
            </a:r>
            <a:r>
              <a:rPr lang="sk-SK" b="1" dirty="0">
                <a:solidFill>
                  <a:srgbClr val="323E4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sk-SK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ded</a:t>
            </a:r>
            <a:r>
              <a:rPr lang="sk-SK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o, </a:t>
            </a:r>
            <a:r>
              <a:rPr lang="sk-SK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svák</a:t>
            </a:r>
            <a:r>
              <a:rPr lang="sk-SK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o</a:t>
            </a:r>
            <a:r>
              <a:rPr lang="sk-SK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, Dunč</a:t>
            </a:r>
            <a:r>
              <a:rPr lang="sk-SK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o</a:t>
            </a:r>
            <a:r>
              <a:rPr lang="sk-SK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bojk</a:t>
            </a:r>
            <a:r>
              <a:rPr lang="sk-SK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o</a:t>
            </a:r>
            <a:r>
              <a:rPr lang="sk-SK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Vlad</a:t>
            </a:r>
            <a:r>
              <a:rPr lang="sk-SK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o</a:t>
            </a:r>
            <a:endParaRPr lang="sk-SK" dirty="0">
              <a:solidFill>
                <a:srgbClr val="FF0000"/>
              </a:solidFill>
            </a:endParaRPr>
          </a:p>
          <a:p>
            <a:endParaRPr lang="sk-SK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7" name="Plaketa 6"/>
          <p:cNvSpPr/>
          <p:nvPr/>
        </p:nvSpPr>
        <p:spPr>
          <a:xfrm>
            <a:off x="217838" y="1205148"/>
            <a:ext cx="8412780" cy="928694"/>
          </a:xfrm>
          <a:prstGeom prst="plaque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sk-SK" sz="2800" dirty="0">
                <a:solidFill>
                  <a:schemeClr val="tx1"/>
                </a:solidFill>
                <a:latin typeface="Georgia" panose="02040502050405020303" pitchFamily="18" charset="0"/>
              </a:rPr>
              <a:t>- podľa vzoru chlap skloňujeme podstatné mená </a:t>
            </a:r>
            <a:r>
              <a:rPr lang="sk-SK" sz="2800" b="1" dirty="0">
                <a:solidFill>
                  <a:schemeClr val="tx1"/>
                </a:solidFill>
                <a:latin typeface="Georgia" panose="02040502050405020303" pitchFamily="18" charset="0"/>
              </a:rPr>
              <a:t>mužského rodu životné </a:t>
            </a:r>
            <a:r>
              <a:rPr lang="sk-SK" sz="2800" dirty="0">
                <a:solidFill>
                  <a:schemeClr val="tx1"/>
                </a:solidFill>
                <a:latin typeface="Georgia" panose="02040502050405020303" pitchFamily="18" charset="0"/>
              </a:rPr>
              <a:t>zakončené</a:t>
            </a:r>
          </a:p>
        </p:txBody>
      </p:sp>
      <p:graphicFrame>
        <p:nvGraphicFramePr>
          <p:cNvPr id="9" name="Tabuľk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607806"/>
              </p:ext>
            </p:extLst>
          </p:nvPr>
        </p:nvGraphicFramePr>
        <p:xfrm>
          <a:off x="337886" y="3430030"/>
          <a:ext cx="8292731" cy="303692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55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1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6606">
                <a:tc>
                  <a:txBody>
                    <a:bodyPr/>
                    <a:lstStyle/>
                    <a:p>
                      <a:pPr algn="ctr"/>
                      <a:r>
                        <a:rPr lang="sk-SK" sz="2200" b="1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Georgia" panose="02040502050405020303" pitchFamily="18" charset="0"/>
                        </a:rPr>
                        <a:t>pád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20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Georgia" panose="02040502050405020303" pitchFamily="18" charset="0"/>
                        </a:rPr>
                        <a:t>singulár</a:t>
                      </a:r>
                      <a:endParaRPr lang="sk-SK" sz="2200" b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20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Georgia" panose="02040502050405020303" pitchFamily="18" charset="0"/>
                        </a:rPr>
                        <a:t>plurál</a:t>
                      </a:r>
                      <a:endParaRPr lang="sk-SK" sz="2200" b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200" dirty="0">
                          <a:latin typeface="Georgia" panose="02040502050405020303" pitchFamily="18" charset="0"/>
                        </a:rPr>
                        <a:t>N</a:t>
                      </a:r>
                      <a:endParaRPr lang="sk-SK" sz="2200" b="1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sz="2200" dirty="0">
                          <a:latin typeface="Georgia" panose="02040502050405020303" pitchFamily="18" charset="0"/>
                        </a:rPr>
                        <a:t>chlap (dedo)</a:t>
                      </a:r>
                      <a:endParaRPr lang="sk-SK" sz="22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sz="2200" dirty="0">
                          <a:latin typeface="Georgia" panose="02040502050405020303" pitchFamily="18" charset="0"/>
                        </a:rPr>
                        <a:t>chlap</a:t>
                      </a:r>
                      <a:r>
                        <a:rPr lang="sk-SK" sz="22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i</a:t>
                      </a:r>
                      <a:r>
                        <a:rPr lang="sk-SK" sz="2200" dirty="0">
                          <a:latin typeface="Georgia" panose="02040502050405020303" pitchFamily="18" charset="0"/>
                        </a:rPr>
                        <a:t> (</a:t>
                      </a:r>
                      <a:r>
                        <a:rPr kumimoji="0" lang="sk-SK" sz="2200" kern="1200" dirty="0">
                          <a:latin typeface="Georgia" panose="02040502050405020303" pitchFamily="18" charset="0"/>
                        </a:rPr>
                        <a:t>ded</a:t>
                      </a:r>
                      <a:r>
                        <a:rPr lang="sk-SK" sz="22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ovia</a:t>
                      </a:r>
                      <a:r>
                        <a:rPr lang="sk-SK" sz="2200" dirty="0">
                          <a:latin typeface="Georgia" panose="02040502050405020303" pitchFamily="18" charset="0"/>
                        </a:rPr>
                        <a:t>, </a:t>
                      </a:r>
                      <a:r>
                        <a:rPr kumimoji="0" lang="sk-SK" sz="2200" kern="1200" dirty="0">
                          <a:latin typeface="Georgia" panose="02040502050405020303" pitchFamily="18" charset="0"/>
                        </a:rPr>
                        <a:t>brat</a:t>
                      </a:r>
                      <a:r>
                        <a:rPr lang="sk-SK" sz="22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ia</a:t>
                      </a:r>
                      <a:r>
                        <a:rPr lang="sk-SK" sz="2200" dirty="0">
                          <a:latin typeface="Georgia" panose="02040502050405020303" pitchFamily="18" charset="0"/>
                        </a:rPr>
                        <a:t>)</a:t>
                      </a:r>
                      <a:endParaRPr lang="sk-SK" sz="22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200" dirty="0">
                          <a:latin typeface="Georgia" panose="02040502050405020303" pitchFamily="18" charset="0"/>
                        </a:rPr>
                        <a:t>G</a:t>
                      </a:r>
                      <a:endParaRPr lang="sk-SK" sz="2200" b="1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sz="2200" dirty="0">
                          <a:latin typeface="Georgia" panose="02040502050405020303" pitchFamily="18" charset="0"/>
                        </a:rPr>
                        <a:t>chlap</a:t>
                      </a:r>
                      <a:r>
                        <a:rPr lang="sk-SK" sz="22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sz="2200" dirty="0">
                          <a:latin typeface="Georgia" panose="02040502050405020303" pitchFamily="18" charset="0"/>
                        </a:rPr>
                        <a:t>chlap</a:t>
                      </a:r>
                      <a:r>
                        <a:rPr lang="sk-SK" sz="22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ov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200" dirty="0">
                          <a:latin typeface="Georgia" panose="02040502050405020303" pitchFamily="18" charset="0"/>
                        </a:rPr>
                        <a:t>D</a:t>
                      </a:r>
                      <a:endParaRPr lang="sk-SK" sz="2200" b="1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sz="2200" dirty="0">
                          <a:latin typeface="Georgia" panose="02040502050405020303" pitchFamily="18" charset="0"/>
                        </a:rPr>
                        <a:t>chlap</a:t>
                      </a:r>
                      <a:r>
                        <a:rPr lang="sk-SK" sz="22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ovi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sz="2200" dirty="0">
                          <a:latin typeface="Georgia" panose="02040502050405020303" pitchFamily="18" charset="0"/>
                        </a:rPr>
                        <a:t>chlap</a:t>
                      </a:r>
                      <a:r>
                        <a:rPr lang="sk-SK" sz="22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200" dirty="0">
                          <a:latin typeface="Georgia" panose="02040502050405020303" pitchFamily="18" charset="0"/>
                        </a:rPr>
                        <a:t>A</a:t>
                      </a:r>
                      <a:endParaRPr lang="sk-SK" sz="2200" b="1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sz="2200" dirty="0">
                          <a:latin typeface="Georgia" panose="02040502050405020303" pitchFamily="18" charset="0"/>
                        </a:rPr>
                        <a:t>chlap</a:t>
                      </a:r>
                      <a:r>
                        <a:rPr lang="sk-SK" sz="22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sz="2200" dirty="0">
                          <a:latin typeface="Georgia" panose="02040502050405020303" pitchFamily="18" charset="0"/>
                        </a:rPr>
                        <a:t>chlap</a:t>
                      </a:r>
                      <a:r>
                        <a:rPr lang="sk-SK" sz="22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ov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200" dirty="0">
                          <a:latin typeface="Georgia" panose="02040502050405020303" pitchFamily="18" charset="0"/>
                        </a:rPr>
                        <a:t>L</a:t>
                      </a:r>
                      <a:endParaRPr lang="sk-SK" sz="2200" b="1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sz="2200" dirty="0">
                          <a:latin typeface="Georgia" panose="02040502050405020303" pitchFamily="18" charset="0"/>
                        </a:rPr>
                        <a:t>chlap</a:t>
                      </a:r>
                      <a:r>
                        <a:rPr lang="sk-SK" sz="22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ovi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sz="2200" b="0" dirty="0">
                          <a:latin typeface="Georgia" panose="02040502050405020303" pitchFamily="18" charset="0"/>
                        </a:rPr>
                        <a:t>chlap</a:t>
                      </a:r>
                      <a:r>
                        <a:rPr lang="sk-SK" sz="22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och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200" dirty="0">
                          <a:latin typeface="Georgia" panose="02040502050405020303" pitchFamily="18" charset="0"/>
                        </a:rPr>
                        <a:t>I</a:t>
                      </a:r>
                      <a:endParaRPr lang="sk-SK" sz="2200" b="1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sz="2200" dirty="0">
                          <a:latin typeface="Georgia" panose="02040502050405020303" pitchFamily="18" charset="0"/>
                        </a:rPr>
                        <a:t>chlap</a:t>
                      </a:r>
                      <a:r>
                        <a:rPr lang="sk-SK" sz="22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sz="2200" dirty="0">
                          <a:latin typeface="Georgia" panose="02040502050405020303" pitchFamily="18" charset="0"/>
                        </a:rPr>
                        <a:t>chlap</a:t>
                      </a:r>
                      <a:r>
                        <a:rPr lang="sk-SK" sz="22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mi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0" name="Obrázok 9" descr="Samolepky na auto - Samolepka na auto - Muž v obleku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8" r="24282"/>
          <a:stretch/>
        </p:blipFill>
        <p:spPr bwMode="auto">
          <a:xfrm flipH="1">
            <a:off x="7623084" y="4519999"/>
            <a:ext cx="1007533" cy="194695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9438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keta 1"/>
          <p:cNvSpPr/>
          <p:nvPr/>
        </p:nvSpPr>
        <p:spPr>
          <a:xfrm>
            <a:off x="1183341" y="115487"/>
            <a:ext cx="6723529" cy="928694"/>
          </a:xfrm>
          <a:prstGeom prst="plaque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sk-SK" sz="3200" b="1" dirty="0">
                <a:solidFill>
                  <a:srgbClr val="FF0000"/>
                </a:solidFill>
                <a:latin typeface="Georgia" panose="02040502050405020303" pitchFamily="18" charset="0"/>
              </a:rPr>
              <a:t>VZOR  HRDINA/HRDINOVIA </a:t>
            </a:r>
            <a:endParaRPr lang="sk-SK" sz="3200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5" name="Zaoblený obdĺžnik 4"/>
          <p:cNvSpPr/>
          <p:nvPr/>
        </p:nvSpPr>
        <p:spPr>
          <a:xfrm>
            <a:off x="1667933" y="2294809"/>
            <a:ext cx="6426200" cy="9742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k-SK" b="1" dirty="0">
              <a:solidFill>
                <a:srgbClr val="323E4F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sk-SK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- v N singuláru na </a:t>
            </a:r>
            <a:r>
              <a:rPr lang="sk-SK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samohlásku - a</a:t>
            </a:r>
            <a:r>
              <a:rPr lang="sk-SK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r>
              <a:rPr lang="sk-SK" b="1" dirty="0">
                <a:solidFill>
                  <a:srgbClr val="323E4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sk-SK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sudc</a:t>
            </a:r>
            <a:r>
              <a:rPr lang="sk-SK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</a:t>
            </a:r>
            <a:r>
              <a:rPr lang="sk-SK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</a:t>
            </a:r>
            <a:r>
              <a:rPr lang="sk-SK" b="1" dirty="0">
                <a:solidFill>
                  <a:srgbClr val="323E4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sk-SK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starost</a:t>
            </a:r>
            <a:r>
              <a:rPr lang="sk-SK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</a:t>
            </a:r>
            <a:r>
              <a:rPr lang="sk-SK" b="1" dirty="0">
                <a:solidFill>
                  <a:srgbClr val="323E4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sk-SK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hokejist</a:t>
            </a:r>
            <a:r>
              <a:rPr lang="sk-SK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</a:t>
            </a:r>
            <a:r>
              <a:rPr lang="sk-SK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huslist</a:t>
            </a:r>
            <a:r>
              <a:rPr lang="sk-SK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</a:t>
            </a:r>
            <a:r>
              <a:rPr lang="sk-SK" b="1" dirty="0">
                <a:solidFill>
                  <a:srgbClr val="323E4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sk-SK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hovorc</a:t>
            </a:r>
            <a:r>
              <a:rPr lang="sk-SK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</a:t>
            </a:r>
            <a:r>
              <a:rPr lang="sk-SK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rozhodc</a:t>
            </a:r>
            <a:r>
              <a:rPr lang="sk-SK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</a:t>
            </a:r>
            <a:r>
              <a:rPr lang="sk-SK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turist</a:t>
            </a:r>
            <a:r>
              <a:rPr lang="sk-SK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</a:t>
            </a:r>
            <a:r>
              <a:rPr lang="sk-SK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bandit</a:t>
            </a:r>
            <a:r>
              <a:rPr lang="sk-SK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</a:t>
            </a:r>
            <a:r>
              <a:rPr lang="sk-SK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futbalist</a:t>
            </a:r>
            <a:r>
              <a:rPr lang="sk-SK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</a:t>
            </a:r>
            <a:endParaRPr lang="sk-SK" dirty="0">
              <a:solidFill>
                <a:srgbClr val="FF0000"/>
              </a:solidFill>
            </a:endParaRPr>
          </a:p>
          <a:p>
            <a:endParaRPr lang="sk-SK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7" name="Plaketa 6"/>
          <p:cNvSpPr/>
          <p:nvPr/>
        </p:nvSpPr>
        <p:spPr>
          <a:xfrm>
            <a:off x="217838" y="1205148"/>
            <a:ext cx="8412780" cy="928694"/>
          </a:xfrm>
          <a:prstGeom prst="plaque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sk-SK" sz="2800" dirty="0">
                <a:solidFill>
                  <a:schemeClr val="tx1"/>
                </a:solidFill>
                <a:latin typeface="Georgia" panose="02040502050405020303" pitchFamily="18" charset="0"/>
              </a:rPr>
              <a:t>- podľa </a:t>
            </a:r>
            <a:r>
              <a:rPr lang="sk-SK" sz="2800">
                <a:solidFill>
                  <a:schemeClr val="tx1"/>
                </a:solidFill>
                <a:latin typeface="Georgia" panose="02040502050405020303" pitchFamily="18" charset="0"/>
              </a:rPr>
              <a:t>vzoru hrdina  </a:t>
            </a:r>
            <a:r>
              <a:rPr lang="sk-SK" sz="2800" dirty="0">
                <a:solidFill>
                  <a:schemeClr val="tx1"/>
                </a:solidFill>
                <a:latin typeface="Georgia" panose="02040502050405020303" pitchFamily="18" charset="0"/>
              </a:rPr>
              <a:t>skloňujeme podstatné mená </a:t>
            </a:r>
            <a:r>
              <a:rPr lang="sk-SK" sz="2800" b="1" dirty="0">
                <a:solidFill>
                  <a:schemeClr val="tx1"/>
                </a:solidFill>
                <a:latin typeface="Georgia" panose="02040502050405020303" pitchFamily="18" charset="0"/>
              </a:rPr>
              <a:t>mužského rodu životné </a:t>
            </a:r>
            <a:r>
              <a:rPr lang="sk-SK" sz="2800" dirty="0">
                <a:solidFill>
                  <a:schemeClr val="tx1"/>
                </a:solidFill>
                <a:latin typeface="Georgia" panose="02040502050405020303" pitchFamily="18" charset="0"/>
              </a:rPr>
              <a:t>zakončené</a:t>
            </a:r>
          </a:p>
        </p:txBody>
      </p:sp>
      <p:graphicFrame>
        <p:nvGraphicFramePr>
          <p:cNvPr id="11" name="Tabuľk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511691"/>
              </p:ext>
            </p:extLst>
          </p:nvPr>
        </p:nvGraphicFramePr>
        <p:xfrm>
          <a:off x="355601" y="3496733"/>
          <a:ext cx="8275017" cy="303351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34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3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7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3198">
                <a:tc>
                  <a:txBody>
                    <a:bodyPr/>
                    <a:lstStyle/>
                    <a:p>
                      <a:pPr algn="ctr"/>
                      <a:r>
                        <a:rPr lang="sk-SK" sz="240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Georgia" panose="02040502050405020303" pitchFamily="18" charset="0"/>
                        </a:rPr>
                        <a:t>pád</a:t>
                      </a:r>
                      <a:endParaRPr lang="sk-SK" sz="2400" b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Georgia" panose="02040502050405020303" pitchFamily="18" charset="0"/>
                        </a:rPr>
                        <a:t>singulár</a:t>
                      </a:r>
                      <a:endParaRPr lang="sk-SK" sz="2400" b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Georgia" panose="02040502050405020303" pitchFamily="18" charset="0"/>
                        </a:rPr>
                        <a:t>plurál</a:t>
                      </a:r>
                      <a:endParaRPr lang="sk-SK" sz="2400" b="1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N</a:t>
                      </a:r>
                      <a:endParaRPr lang="sk-SK" sz="22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sz="2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hrdina</a:t>
                      </a:r>
                      <a:endParaRPr lang="sk-SK" sz="22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sz="2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hrdin</a:t>
                      </a:r>
                      <a:r>
                        <a:rPr lang="sk-SK" sz="22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ovia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G</a:t>
                      </a:r>
                      <a:endParaRPr lang="sk-SK" sz="22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sz="2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hrdin</a:t>
                      </a:r>
                      <a:r>
                        <a:rPr lang="sk-SK" sz="22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sz="2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hrdin</a:t>
                      </a:r>
                      <a:r>
                        <a:rPr lang="sk-SK" sz="22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ov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D</a:t>
                      </a:r>
                      <a:endParaRPr lang="sk-SK" sz="22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sz="2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hrdin</a:t>
                      </a:r>
                      <a:r>
                        <a:rPr lang="sk-SK" sz="22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ovi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sz="2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hrdin</a:t>
                      </a:r>
                      <a:r>
                        <a:rPr lang="sk-SK" sz="22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A</a:t>
                      </a:r>
                      <a:endParaRPr lang="sk-SK" sz="22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sz="2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hrdin</a:t>
                      </a:r>
                      <a:r>
                        <a:rPr lang="sk-SK" sz="22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sz="2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hrdin</a:t>
                      </a:r>
                      <a:r>
                        <a:rPr lang="sk-SK" sz="22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ov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686">
                <a:tc>
                  <a:txBody>
                    <a:bodyPr/>
                    <a:lstStyle/>
                    <a:p>
                      <a:pPr algn="ctr"/>
                      <a:r>
                        <a:rPr lang="sk-SK" sz="2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L</a:t>
                      </a:r>
                      <a:endParaRPr lang="sk-SK" sz="22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sz="2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hrdin</a:t>
                      </a:r>
                      <a:r>
                        <a:rPr lang="sk-SK" sz="22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ovi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sz="2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hrdin</a:t>
                      </a:r>
                      <a:r>
                        <a:rPr lang="sk-SK" sz="22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och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I</a:t>
                      </a:r>
                      <a:endParaRPr lang="sk-SK" sz="22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sz="2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hrdin</a:t>
                      </a:r>
                      <a:r>
                        <a:rPr lang="sk-SK" sz="22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sz="22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hrdin</a:t>
                      </a:r>
                      <a:r>
                        <a:rPr lang="sk-SK" sz="22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ami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2" name="Obrázok 11" descr="Výsledok vyhľadávania obrázkov pre dopyt hrdina&quot;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4" t="5474" r="15592"/>
          <a:stretch/>
        </p:blipFill>
        <p:spPr bwMode="auto">
          <a:xfrm>
            <a:off x="7558041" y="4552935"/>
            <a:ext cx="1072183" cy="22049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871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189194" y="5845850"/>
            <a:ext cx="4572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sk-SK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sk-SK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Plaketa 2"/>
          <p:cNvSpPr/>
          <p:nvPr/>
        </p:nvSpPr>
        <p:spPr>
          <a:xfrm>
            <a:off x="248619" y="130964"/>
            <a:ext cx="8453150" cy="1038115"/>
          </a:xfrm>
          <a:prstGeom prst="plaque">
            <a:avLst/>
          </a:prstGeom>
          <a:solidFill>
            <a:srgbClr val="FFCC99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sk-SK" sz="3600" b="1" dirty="0">
                <a:solidFill>
                  <a:srgbClr val="FF0000"/>
                </a:solidFill>
                <a:latin typeface="Georgia" panose="02040502050405020303" pitchFamily="18" charset="0"/>
              </a:rPr>
              <a:t> </a:t>
            </a:r>
            <a:r>
              <a:rPr lang="sk-SK" sz="2400" b="1" dirty="0">
                <a:solidFill>
                  <a:schemeClr val="tx1"/>
                </a:solidFill>
                <a:latin typeface="Georgia" panose="02040502050405020303" pitchFamily="18" charset="0"/>
              </a:rPr>
              <a:t>Úloha: vyber len podstatné mená mužského rodu  </a:t>
            </a:r>
          </a:p>
          <a:p>
            <a:pPr eaLnBrk="1" hangingPunct="1">
              <a:defRPr/>
            </a:pPr>
            <a:r>
              <a:rPr lang="sk-SK" sz="2400" b="1" dirty="0">
                <a:solidFill>
                  <a:schemeClr val="tx1"/>
                </a:solidFill>
                <a:latin typeface="Georgia" panose="02040502050405020303" pitchFamily="18" charset="0"/>
              </a:rPr>
              <a:t>                životné:</a:t>
            </a:r>
            <a:endParaRPr lang="sk-SK" sz="24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4" name="Obdĺžnik 3"/>
          <p:cNvSpPr/>
          <p:nvPr/>
        </p:nvSpPr>
        <p:spPr>
          <a:xfrm>
            <a:off x="787400" y="1904933"/>
            <a:ext cx="1786467" cy="6011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>
                <a:solidFill>
                  <a:schemeClr val="tx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tesár</a:t>
            </a:r>
            <a:endParaRPr lang="sk-SK" sz="20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5" name="Obdĺžnik 4"/>
          <p:cNvSpPr/>
          <p:nvPr/>
        </p:nvSpPr>
        <p:spPr>
          <a:xfrm>
            <a:off x="2641598" y="1895847"/>
            <a:ext cx="1786467" cy="6011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>
                <a:solidFill>
                  <a:schemeClr val="tx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remeň</a:t>
            </a:r>
            <a:endParaRPr lang="sk-SK" sz="20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6" name="Obdĺžnik 5"/>
          <p:cNvSpPr/>
          <p:nvPr/>
        </p:nvSpPr>
        <p:spPr>
          <a:xfrm>
            <a:off x="4495800" y="1904933"/>
            <a:ext cx="1786467" cy="6011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>
                <a:solidFill>
                  <a:schemeClr val="tx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kľúč</a:t>
            </a:r>
            <a:endParaRPr lang="sk-SK" sz="20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7" name="Obdĺžnik 6"/>
          <p:cNvSpPr/>
          <p:nvPr/>
        </p:nvSpPr>
        <p:spPr>
          <a:xfrm>
            <a:off x="6350000" y="1904933"/>
            <a:ext cx="1786467" cy="6011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>
                <a:solidFill>
                  <a:schemeClr val="tx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maliar</a:t>
            </a:r>
            <a:endParaRPr lang="sk-SK" sz="20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787400" y="2570239"/>
            <a:ext cx="1786467" cy="6011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>
                <a:solidFill>
                  <a:schemeClr val="tx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rozhodca</a:t>
            </a:r>
            <a:endParaRPr lang="sk-SK" sz="20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9" name="Obdĺžnik 8"/>
          <p:cNvSpPr/>
          <p:nvPr/>
        </p:nvSpPr>
        <p:spPr>
          <a:xfrm>
            <a:off x="2641599" y="2570239"/>
            <a:ext cx="1786467" cy="6011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>
                <a:solidFill>
                  <a:schemeClr val="tx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zošit</a:t>
            </a:r>
            <a:endParaRPr lang="sk-SK" sz="20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10" name="Obdĺžnik 9"/>
          <p:cNvSpPr/>
          <p:nvPr/>
        </p:nvSpPr>
        <p:spPr>
          <a:xfrm>
            <a:off x="4495798" y="2570239"/>
            <a:ext cx="1786467" cy="6011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>
                <a:solidFill>
                  <a:schemeClr val="tx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podpredseda</a:t>
            </a:r>
            <a:endParaRPr lang="sk-SK" sz="20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11" name="Obdĺžnik 10"/>
          <p:cNvSpPr/>
          <p:nvPr/>
        </p:nvSpPr>
        <p:spPr>
          <a:xfrm>
            <a:off x="6350000" y="2570239"/>
            <a:ext cx="1786467" cy="6011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>
                <a:solidFill>
                  <a:schemeClr val="tx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basketbalista</a:t>
            </a:r>
            <a:endParaRPr lang="sk-SK" sz="20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12" name="Obdĺžnik 11"/>
          <p:cNvSpPr/>
          <p:nvPr/>
        </p:nvSpPr>
        <p:spPr>
          <a:xfrm>
            <a:off x="787400" y="3235545"/>
            <a:ext cx="1786467" cy="6011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>
                <a:solidFill>
                  <a:schemeClr val="tx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zvon</a:t>
            </a:r>
            <a:endParaRPr lang="sk-SK" sz="20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13" name="Obdĺžnik 12"/>
          <p:cNvSpPr/>
          <p:nvPr/>
        </p:nvSpPr>
        <p:spPr>
          <a:xfrm>
            <a:off x="2641598" y="3223088"/>
            <a:ext cx="1786467" cy="6011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>
                <a:solidFill>
                  <a:schemeClr val="tx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ochranca</a:t>
            </a:r>
            <a:endParaRPr lang="sk-SK" sz="20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14" name="Obdĺžnik 13"/>
          <p:cNvSpPr/>
          <p:nvPr/>
        </p:nvSpPr>
        <p:spPr>
          <a:xfrm>
            <a:off x="4495798" y="3203459"/>
            <a:ext cx="1786467" cy="6011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>
                <a:solidFill>
                  <a:schemeClr val="tx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Ján</a:t>
            </a:r>
            <a:endParaRPr lang="sk-SK" sz="20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15" name="Obdĺžnik 14"/>
          <p:cNvSpPr/>
          <p:nvPr/>
        </p:nvSpPr>
        <p:spPr>
          <a:xfrm>
            <a:off x="6350000" y="3235545"/>
            <a:ext cx="1786467" cy="6011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>
                <a:solidFill>
                  <a:schemeClr val="tx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ujo</a:t>
            </a:r>
            <a:endParaRPr lang="sk-SK" sz="20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16" name="Obdĺžnik 15"/>
          <p:cNvSpPr/>
          <p:nvPr/>
        </p:nvSpPr>
        <p:spPr>
          <a:xfrm>
            <a:off x="787399" y="3898642"/>
            <a:ext cx="1786467" cy="6011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>
                <a:solidFill>
                  <a:schemeClr val="tx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strom</a:t>
            </a:r>
            <a:endParaRPr lang="sk-SK" sz="20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17" name="Obdĺžnik 16"/>
          <p:cNvSpPr/>
          <p:nvPr/>
        </p:nvSpPr>
        <p:spPr>
          <a:xfrm>
            <a:off x="2641598" y="3898642"/>
            <a:ext cx="1786467" cy="6011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>
                <a:solidFill>
                  <a:schemeClr val="tx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cisár</a:t>
            </a:r>
            <a:endParaRPr lang="sk-SK" sz="20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18" name="Obdĺžnik 17"/>
          <p:cNvSpPr/>
          <p:nvPr/>
        </p:nvSpPr>
        <p:spPr>
          <a:xfrm>
            <a:off x="4495798" y="3894673"/>
            <a:ext cx="1786467" cy="6011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>
                <a:solidFill>
                  <a:schemeClr val="tx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dom</a:t>
            </a:r>
            <a:endParaRPr lang="sk-SK" sz="20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19" name="Obdĺžnik 18"/>
          <p:cNvSpPr/>
          <p:nvPr/>
        </p:nvSpPr>
        <p:spPr>
          <a:xfrm>
            <a:off x="6350000" y="3894673"/>
            <a:ext cx="1786467" cy="6011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>
                <a:solidFill>
                  <a:schemeClr val="tx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závod</a:t>
            </a:r>
            <a:endParaRPr lang="sk-SK" sz="20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0" name="Obdĺžnik 19"/>
          <p:cNvSpPr/>
          <p:nvPr/>
        </p:nvSpPr>
        <p:spPr>
          <a:xfrm>
            <a:off x="787396" y="4569156"/>
            <a:ext cx="1786467" cy="6011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>
                <a:solidFill>
                  <a:schemeClr val="tx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traktorista</a:t>
            </a:r>
            <a:endParaRPr lang="sk-SK" sz="20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1" name="Obdĺžnik 20"/>
          <p:cNvSpPr/>
          <p:nvPr/>
        </p:nvSpPr>
        <p:spPr>
          <a:xfrm>
            <a:off x="2641597" y="4569156"/>
            <a:ext cx="1786467" cy="6011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>
                <a:solidFill>
                  <a:schemeClr val="tx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pastier</a:t>
            </a:r>
            <a:endParaRPr lang="sk-SK" sz="20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2" name="Obdĺžnik 21"/>
          <p:cNvSpPr/>
          <p:nvPr/>
        </p:nvSpPr>
        <p:spPr>
          <a:xfrm>
            <a:off x="4495794" y="4560859"/>
            <a:ext cx="1786467" cy="6011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>
                <a:solidFill>
                  <a:schemeClr val="tx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olej</a:t>
            </a:r>
            <a:endParaRPr lang="sk-SK" sz="20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3" name="Obdĺžnik 22"/>
          <p:cNvSpPr/>
          <p:nvPr/>
        </p:nvSpPr>
        <p:spPr>
          <a:xfrm>
            <a:off x="6350000" y="4579410"/>
            <a:ext cx="1786467" cy="6011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>
                <a:solidFill>
                  <a:schemeClr val="tx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komín</a:t>
            </a:r>
            <a:endParaRPr lang="sk-SK" sz="20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5" name="Obdĺžnik 24"/>
          <p:cNvSpPr/>
          <p:nvPr/>
        </p:nvSpPr>
        <p:spPr>
          <a:xfrm>
            <a:off x="787398" y="5227045"/>
            <a:ext cx="1786467" cy="6011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>
                <a:solidFill>
                  <a:schemeClr val="tx1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drôt</a:t>
            </a:r>
          </a:p>
        </p:txBody>
      </p:sp>
      <p:sp>
        <p:nvSpPr>
          <p:cNvPr id="26" name="Obdĺžnik 25"/>
          <p:cNvSpPr/>
          <p:nvPr/>
        </p:nvSpPr>
        <p:spPr>
          <a:xfrm>
            <a:off x="2641596" y="5246106"/>
            <a:ext cx="1786467" cy="6011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>
                <a:solidFill>
                  <a:schemeClr val="tx1"/>
                </a:solidFill>
                <a:latin typeface="Georgia" panose="02040502050405020303" pitchFamily="18" charset="0"/>
              </a:rPr>
              <a:t>strach</a:t>
            </a:r>
          </a:p>
        </p:txBody>
      </p:sp>
      <p:sp>
        <p:nvSpPr>
          <p:cNvPr id="27" name="Obdĺžnik 26"/>
          <p:cNvSpPr/>
          <p:nvPr/>
        </p:nvSpPr>
        <p:spPr>
          <a:xfrm>
            <a:off x="4495794" y="5227045"/>
            <a:ext cx="1786467" cy="6011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>
                <a:solidFill>
                  <a:schemeClr val="tx1"/>
                </a:solidFill>
                <a:latin typeface="Georgia" panose="02040502050405020303" pitchFamily="18" charset="0"/>
              </a:rPr>
              <a:t>občan</a:t>
            </a:r>
          </a:p>
        </p:txBody>
      </p:sp>
      <p:sp>
        <p:nvSpPr>
          <p:cNvPr id="28" name="Obdĺžnik 27"/>
          <p:cNvSpPr/>
          <p:nvPr/>
        </p:nvSpPr>
        <p:spPr>
          <a:xfrm>
            <a:off x="6349992" y="5239670"/>
            <a:ext cx="1786467" cy="6011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dirty="0">
                <a:solidFill>
                  <a:schemeClr val="tx1"/>
                </a:solidFill>
                <a:latin typeface="Georgia" panose="02040502050405020303" pitchFamily="18" charset="0"/>
              </a:rPr>
              <a:t>brankár</a:t>
            </a:r>
          </a:p>
        </p:txBody>
      </p:sp>
      <p:pic>
        <p:nvPicPr>
          <p:cNvPr id="32" name="Obrázok 31" descr="124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23" y="1925148"/>
            <a:ext cx="541870" cy="541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Obrázok 32" descr="124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992" y="1940629"/>
            <a:ext cx="541870" cy="541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Obrázok 33" descr="124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522" y="2589651"/>
            <a:ext cx="541870" cy="541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Obrázok 34" descr="124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794" y="2599870"/>
            <a:ext cx="541870" cy="541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Obrázok 35" descr="124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575" y="2599870"/>
            <a:ext cx="541870" cy="541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Obrázok 36" descr="124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596" y="3238952"/>
            <a:ext cx="541870" cy="541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Obrázok 37" descr="124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794" y="3245605"/>
            <a:ext cx="541870" cy="541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Obrázok 38" descr="124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575" y="3238952"/>
            <a:ext cx="541870" cy="541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Obrázok 39" descr="124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596" y="3923082"/>
            <a:ext cx="541870" cy="541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Obrázok 40" descr="124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23" y="4592475"/>
            <a:ext cx="541870" cy="541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Obrázok 41" descr="124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716" y="4602005"/>
            <a:ext cx="541870" cy="541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Obrázok 42" descr="124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87" y="5252318"/>
            <a:ext cx="541870" cy="541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Obrázok 43" descr="124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684" y="5252317"/>
            <a:ext cx="541870" cy="541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Obrázok 44" descr="123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860" y="1925542"/>
            <a:ext cx="619066" cy="557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Obrázok 45" descr="123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790" y="1894174"/>
            <a:ext cx="642273" cy="578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Obrázok 46" descr="123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860" y="2595088"/>
            <a:ext cx="606912" cy="546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Obrázok 47" descr="123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062" y="3901024"/>
            <a:ext cx="630002" cy="567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Obrázok 48" descr="123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96" y="3907282"/>
            <a:ext cx="619634" cy="557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Obrázok 49" descr="123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97" y="3238544"/>
            <a:ext cx="619178" cy="557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Obrázok 50" descr="123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575" y="3920282"/>
            <a:ext cx="594886" cy="535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Obrázok 51" descr="123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514" y="4568433"/>
            <a:ext cx="624924" cy="562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Obrázok 52" descr="123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575" y="4584843"/>
            <a:ext cx="606691" cy="546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Obrázok 53" descr="123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860" y="5262912"/>
            <a:ext cx="605588" cy="54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Obrázok 54" descr="123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69" y="5219879"/>
            <a:ext cx="638120" cy="574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08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0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9" fill="hold">
                      <p:stCondLst>
                        <p:cond delay="0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14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5" fill="hold">
                      <p:stCondLst>
                        <p:cond delay="0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120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1" fill="hold">
                      <p:stCondLst>
                        <p:cond delay="0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26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7" fill="hold">
                      <p:stCondLst>
                        <p:cond delay="0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3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3" fill="hold">
                      <p:stCondLst>
                        <p:cond delay="0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138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9" fill="hold">
                      <p:stCondLst>
                        <p:cond delay="0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144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5" fill="hold">
                      <p:stCondLst>
                        <p:cond delay="0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50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1" fill="hold">
                      <p:stCondLst>
                        <p:cond delay="0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56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7" fill="hold">
                      <p:stCondLst>
                        <p:cond delay="0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6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3" fill="hold">
                      <p:stCondLst>
                        <p:cond delay="0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168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9" fill="hold">
                      <p:stCondLst>
                        <p:cond delay="0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174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5" fill="hold">
                      <p:stCondLst>
                        <p:cond delay="0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80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1" fill="hold">
                      <p:stCondLst>
                        <p:cond delay="0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86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7" fill="hold">
                      <p:stCondLst>
                        <p:cond delay="0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9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3" fill="hold">
                      <p:stCondLst>
                        <p:cond delay="0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9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9" fill="hold">
                      <p:stCondLst>
                        <p:cond delay="0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204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5" fill="hold">
                      <p:stCondLst>
                        <p:cond delay="0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21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1" fill="hold">
                      <p:stCondLst>
                        <p:cond delay="0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216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7" fill="hold">
                      <p:stCondLst>
                        <p:cond delay="0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22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3" fill="hold">
                      <p:stCondLst>
                        <p:cond delay="0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228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9" fill="hold">
                      <p:stCondLst>
                        <p:cond delay="0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234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5" fill="hold">
                      <p:stCondLst>
                        <p:cond delay="0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240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1" fill="hold">
                      <p:stCondLst>
                        <p:cond delay="0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246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7" fill="hold">
                      <p:stCondLst>
                        <p:cond delay="0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/>
          <p:cNvSpPr/>
          <p:nvPr/>
        </p:nvSpPr>
        <p:spPr>
          <a:xfrm>
            <a:off x="248620" y="1513091"/>
            <a:ext cx="85905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sk-SK" sz="24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ub</a:t>
            </a:r>
            <a:r>
              <a:rPr lang="sk-SK" sz="2400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...</a:t>
            </a:r>
            <a:r>
              <a:rPr lang="sk-SK" sz="24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tovňa</a:t>
            </a:r>
            <a:r>
              <a:rPr lang="sk-SK" sz="2400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, s...</a:t>
            </a:r>
            <a:r>
              <a:rPr lang="sk-SK" sz="24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dlisko</a:t>
            </a:r>
            <a:r>
              <a:rPr lang="sk-SK" sz="2400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, kop...</a:t>
            </a:r>
            <a:r>
              <a:rPr lang="sk-SK" sz="24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tko</a:t>
            </a:r>
            <a:r>
              <a:rPr lang="sk-SK" sz="2400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, skr...</a:t>
            </a:r>
            <a:r>
              <a:rPr lang="sk-SK" sz="24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ňa</a:t>
            </a:r>
            <a:r>
              <a:rPr lang="sk-SK" sz="2400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, r...s, R...</a:t>
            </a:r>
            <a:r>
              <a:rPr lang="sk-SK" sz="24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chard</a:t>
            </a:r>
            <a:r>
              <a:rPr lang="sk-SK" sz="2400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, hm...z, m...</a:t>
            </a:r>
            <a:r>
              <a:rPr lang="sk-SK" sz="24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tnik</a:t>
            </a:r>
            <a:r>
              <a:rPr lang="sk-SK" sz="2400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, r...</a:t>
            </a:r>
            <a:r>
              <a:rPr lang="sk-SK" sz="24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bka</a:t>
            </a:r>
            <a:r>
              <a:rPr lang="sk-SK" sz="2400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, ml...</a:t>
            </a:r>
            <a:r>
              <a:rPr lang="sk-SK" sz="24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nár</a:t>
            </a:r>
            <a:r>
              <a:rPr lang="sk-SK" sz="2400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, l...</a:t>
            </a:r>
            <a:r>
              <a:rPr lang="sk-SK" sz="24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tko</a:t>
            </a:r>
            <a:r>
              <a:rPr lang="sk-SK" sz="2400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, p...vo, v...</a:t>
            </a:r>
            <a:r>
              <a:rPr lang="sk-SK" sz="24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dra</a:t>
            </a:r>
            <a:r>
              <a:rPr lang="sk-SK" sz="2400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, s...</a:t>
            </a:r>
            <a:r>
              <a:rPr lang="sk-SK" sz="24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novec</a:t>
            </a:r>
            <a:r>
              <a:rPr lang="sk-SK" sz="2400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, b...t, str</a:t>
            </a:r>
            <a:r>
              <a:rPr lang="sk-SK" sz="2400" dirty="0">
                <a:latin typeface="Georgia" panose="02040502050405020303" pitchFamily="18" charset="0"/>
                <a:ea typeface="Times New Roman" panose="02020603050405020304" pitchFamily="18" charset="0"/>
              </a:rPr>
              <a:t>...</a:t>
            </a:r>
            <a:r>
              <a:rPr lang="sk-SK" sz="2400" dirty="0" err="1">
                <a:latin typeface="Georgia" panose="02040502050405020303" pitchFamily="18" charset="0"/>
                <a:ea typeface="Times New Roman" panose="02020603050405020304" pitchFamily="18" charset="0"/>
              </a:rPr>
              <a:t>ko</a:t>
            </a:r>
            <a:r>
              <a:rPr lang="sk-SK" sz="2400" dirty="0">
                <a:latin typeface="Georgia" panose="02040502050405020303" pitchFamily="18" charset="0"/>
                <a:ea typeface="Times New Roman" panose="02020603050405020304" pitchFamily="18" charset="0"/>
              </a:rPr>
              <a:t>,</a:t>
            </a:r>
            <a:r>
              <a:rPr lang="sk-SK" sz="2400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</a:t>
            </a:r>
            <a:r>
              <a:rPr lang="sk-SK" sz="24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kob</a:t>
            </a:r>
            <a:r>
              <a:rPr lang="sk-SK" sz="2400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...</a:t>
            </a:r>
            <a:r>
              <a:rPr lang="sk-SK" sz="24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lka</a:t>
            </a:r>
            <a:r>
              <a:rPr lang="sk-SK" sz="2400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, m...</a:t>
            </a:r>
            <a:r>
              <a:rPr lang="sk-SK" sz="24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nca</a:t>
            </a:r>
            <a:r>
              <a:rPr lang="sk-SK" sz="2400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, b...č, </a:t>
            </a:r>
            <a:r>
              <a:rPr lang="sk-SK" sz="24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jaz</a:t>
            </a:r>
            <a:r>
              <a:rPr lang="sk-SK" sz="2400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...k, Z...ta, kor...</a:t>
            </a:r>
            <a:r>
              <a:rPr lang="sk-SK" sz="24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tko</a:t>
            </a:r>
            <a:r>
              <a:rPr lang="sk-SK" sz="2400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, </a:t>
            </a:r>
            <a:r>
              <a:rPr lang="sk-SK" sz="24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ob</a:t>
            </a:r>
            <a:r>
              <a:rPr lang="sk-SK" sz="2400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...</a:t>
            </a:r>
            <a:r>
              <a:rPr lang="sk-SK" sz="24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lie</a:t>
            </a:r>
            <a:r>
              <a:rPr lang="sk-SK" sz="2400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, per...na, m...</a:t>
            </a:r>
            <a:r>
              <a:rPr lang="sk-SK" sz="24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lovník</a:t>
            </a:r>
            <a:r>
              <a:rPr lang="sk-SK" sz="2400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, m...</a:t>
            </a:r>
            <a:r>
              <a:rPr lang="sk-SK" sz="24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dlo</a:t>
            </a:r>
            <a:r>
              <a:rPr lang="sk-SK" sz="2400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, </a:t>
            </a:r>
            <a:r>
              <a:rPr lang="sk-SK" sz="24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prav</a:t>
            </a:r>
            <a:r>
              <a:rPr lang="sk-SK" sz="2400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...</a:t>
            </a:r>
            <a:r>
              <a:rPr lang="sk-SK" sz="24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tko</a:t>
            </a:r>
            <a:r>
              <a:rPr lang="sk-SK" sz="2400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, r...</a:t>
            </a:r>
            <a:r>
              <a:rPr lang="sk-SK" sz="24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tier</a:t>
            </a:r>
            <a:r>
              <a:rPr lang="sk-SK" sz="2400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, p...</a:t>
            </a:r>
            <a:r>
              <a:rPr lang="sk-SK" sz="2400" dirty="0" err="1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javica</a:t>
            </a:r>
            <a:r>
              <a:rPr lang="sk-SK" sz="2400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, m...š</a:t>
            </a:r>
          </a:p>
        </p:txBody>
      </p:sp>
      <p:sp>
        <p:nvSpPr>
          <p:cNvPr id="4" name="Plaketa 3"/>
          <p:cNvSpPr/>
          <p:nvPr/>
        </p:nvSpPr>
        <p:spPr>
          <a:xfrm>
            <a:off x="248619" y="130964"/>
            <a:ext cx="8453150" cy="1038115"/>
          </a:xfrm>
          <a:prstGeom prst="plaque">
            <a:avLst/>
          </a:prstGeom>
          <a:solidFill>
            <a:srgbClr val="FFCC99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sk-SK" sz="3600" b="1" dirty="0">
                <a:solidFill>
                  <a:srgbClr val="FF0000"/>
                </a:solidFill>
                <a:latin typeface="Georgia" panose="02040502050405020303" pitchFamily="18" charset="0"/>
              </a:rPr>
              <a:t> </a:t>
            </a:r>
            <a:r>
              <a:rPr lang="sk-SK" sz="2400" b="1" dirty="0">
                <a:solidFill>
                  <a:schemeClr val="tx1"/>
                </a:solidFill>
                <a:latin typeface="Georgia" panose="02040502050405020303" pitchFamily="18" charset="0"/>
              </a:rPr>
              <a:t>Úloha: </a:t>
            </a:r>
            <a:r>
              <a:rPr lang="sk-SK" sz="2400" dirty="0">
                <a:solidFill>
                  <a:schemeClr val="tx1"/>
                </a:solidFill>
                <a:latin typeface="Georgia" panose="02040502050405020303" pitchFamily="18" charset="0"/>
              </a:rPr>
              <a:t>doplň i-í/y-ý a podčiarkni podstatné mená </a:t>
            </a:r>
          </a:p>
          <a:p>
            <a:pPr eaLnBrk="1" hangingPunct="1">
              <a:defRPr/>
            </a:pPr>
            <a:r>
              <a:rPr lang="sk-SK" sz="2400" dirty="0">
                <a:solidFill>
                  <a:schemeClr val="tx1"/>
                </a:solidFill>
                <a:latin typeface="Georgia" panose="02040502050405020303" pitchFamily="18" charset="0"/>
              </a:rPr>
              <a:t>                 mužského rodu.</a:t>
            </a:r>
          </a:p>
        </p:txBody>
      </p:sp>
      <p:sp>
        <p:nvSpPr>
          <p:cNvPr id="5" name="Obdĺžnik 4"/>
          <p:cNvSpPr/>
          <p:nvPr/>
        </p:nvSpPr>
        <p:spPr>
          <a:xfrm>
            <a:off x="248619" y="4230631"/>
            <a:ext cx="8590580" cy="2062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sk-SK" sz="2200" b="1" dirty="0">
                <a:solidFill>
                  <a:srgbClr val="FF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ubytovňa, sídlisko, kopýtko, skriňa, </a:t>
            </a:r>
            <a:r>
              <a:rPr lang="sk-SK" sz="2200" b="1" u="sng" dirty="0">
                <a:solidFill>
                  <a:srgbClr val="FF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rys</a:t>
            </a:r>
            <a:r>
              <a:rPr lang="sk-SK" sz="2200" b="1" dirty="0">
                <a:solidFill>
                  <a:srgbClr val="FF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, </a:t>
            </a:r>
            <a:r>
              <a:rPr lang="sk-SK" sz="2200" b="1" u="sng" dirty="0">
                <a:solidFill>
                  <a:srgbClr val="FF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Richard</a:t>
            </a:r>
            <a:r>
              <a:rPr lang="sk-SK" sz="2200" b="1" dirty="0">
                <a:solidFill>
                  <a:srgbClr val="FF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, </a:t>
            </a:r>
            <a:r>
              <a:rPr lang="sk-SK" sz="2200" b="1" u="sng" dirty="0">
                <a:solidFill>
                  <a:srgbClr val="FF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hmyz</a:t>
            </a:r>
            <a:r>
              <a:rPr lang="sk-SK" sz="2200" b="1" dirty="0">
                <a:solidFill>
                  <a:srgbClr val="FF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, </a:t>
            </a:r>
            <a:r>
              <a:rPr lang="sk-SK" sz="2200" b="1" u="sng" dirty="0">
                <a:solidFill>
                  <a:srgbClr val="FF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mýtnik</a:t>
            </a:r>
            <a:r>
              <a:rPr lang="sk-SK" sz="2200" b="1" dirty="0">
                <a:solidFill>
                  <a:srgbClr val="FF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, rybka, </a:t>
            </a:r>
            <a:r>
              <a:rPr lang="sk-SK" sz="2200" b="1" u="sng" dirty="0">
                <a:solidFill>
                  <a:srgbClr val="FF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mlynár</a:t>
            </a:r>
            <a:r>
              <a:rPr lang="sk-SK" sz="2200" b="1" dirty="0">
                <a:solidFill>
                  <a:srgbClr val="FF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, lýtko, pivo, vydra, </a:t>
            </a:r>
            <a:r>
              <a:rPr lang="sk-SK" sz="2200" b="1" u="sng" dirty="0">
                <a:solidFill>
                  <a:srgbClr val="FF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synovec</a:t>
            </a:r>
            <a:r>
              <a:rPr lang="sk-SK" sz="2200" b="1" dirty="0">
                <a:solidFill>
                  <a:srgbClr val="FF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, </a:t>
            </a:r>
            <a:r>
              <a:rPr lang="sk-SK" sz="2200" b="1" u="sng" dirty="0">
                <a:solidFill>
                  <a:srgbClr val="FF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byt</a:t>
            </a:r>
            <a:r>
              <a:rPr lang="sk-SK" sz="2200" b="1" dirty="0">
                <a:solidFill>
                  <a:srgbClr val="FF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, 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sk-SK" sz="2200" b="1" u="sng" dirty="0">
                <a:solidFill>
                  <a:srgbClr val="FF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str</a:t>
            </a:r>
            <a:r>
              <a:rPr lang="sk-SK" sz="2200" b="1" u="sng" dirty="0">
                <a:solidFill>
                  <a:srgbClr val="FF0000"/>
                </a:solidFill>
                <a:latin typeface="Georgia" panose="02040502050405020303" pitchFamily="18" charset="0"/>
                <a:ea typeface="Times New Roman" panose="02020603050405020304" pitchFamily="18" charset="0"/>
              </a:rPr>
              <a:t>ýko</a:t>
            </a:r>
            <a:r>
              <a:rPr lang="sk-SK" sz="2200" b="1" dirty="0">
                <a:solidFill>
                  <a:srgbClr val="FF0000"/>
                </a:solidFill>
                <a:latin typeface="Georgia" panose="02040502050405020303" pitchFamily="18" charset="0"/>
                <a:ea typeface="Times New Roman" panose="02020603050405020304" pitchFamily="18" charset="0"/>
              </a:rPr>
              <a:t>,</a:t>
            </a:r>
            <a:r>
              <a:rPr lang="sk-SK" sz="2200" b="1" dirty="0">
                <a:solidFill>
                  <a:srgbClr val="FF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 kobylka, minca, </a:t>
            </a:r>
            <a:r>
              <a:rPr lang="sk-SK" sz="2200" b="1" u="sng" dirty="0">
                <a:solidFill>
                  <a:srgbClr val="FF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bič</a:t>
            </a:r>
            <a:r>
              <a:rPr lang="sk-SK" sz="2200" b="1" dirty="0">
                <a:solidFill>
                  <a:srgbClr val="FF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, </a:t>
            </a:r>
            <a:r>
              <a:rPr lang="sk-SK" sz="2200" b="1" u="sng" dirty="0">
                <a:solidFill>
                  <a:srgbClr val="FF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jazyk</a:t>
            </a:r>
            <a:r>
              <a:rPr lang="sk-SK" sz="2200" b="1" dirty="0">
                <a:solidFill>
                  <a:srgbClr val="FF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, Zita, korýtko, obilie, 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sk-SK" sz="2200" b="1" dirty="0">
                <a:solidFill>
                  <a:srgbClr val="FF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perina, </a:t>
            </a:r>
            <a:r>
              <a:rPr lang="sk-SK" sz="2200" b="1" u="sng" dirty="0">
                <a:solidFill>
                  <a:srgbClr val="FF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milovník</a:t>
            </a:r>
            <a:r>
              <a:rPr lang="sk-SK" sz="2200" b="1" dirty="0">
                <a:solidFill>
                  <a:srgbClr val="FF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, mydlo, pravítko, </a:t>
            </a:r>
            <a:r>
              <a:rPr lang="sk-SK" sz="2200" b="1" u="sng" dirty="0">
                <a:solidFill>
                  <a:srgbClr val="FF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rytier</a:t>
            </a:r>
            <a:r>
              <a:rPr lang="sk-SK" sz="2200" b="1" dirty="0">
                <a:solidFill>
                  <a:srgbClr val="FF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, pijavica, myš</a:t>
            </a:r>
          </a:p>
        </p:txBody>
      </p:sp>
    </p:spTree>
    <p:extLst>
      <p:ext uri="{BB962C8B-B14F-4D97-AF65-F5344CB8AC3E}">
        <p14:creationId xmlns:p14="http://schemas.microsoft.com/office/powerpoint/2010/main" val="259174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ĺžnik 2"/>
          <p:cNvSpPr/>
          <p:nvPr/>
        </p:nvSpPr>
        <p:spPr>
          <a:xfrm>
            <a:off x="349622" y="1422283"/>
            <a:ext cx="85433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sk-SK" sz="2400" dirty="0"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jazdiť, pretekať, lyžovať, súdiť, maľovať, susediť, hrať, chodiť, obývať, predávať, spievať, opravovať, filmovať, rozhodovať, učiť, cestovať,  </a:t>
            </a:r>
          </a:p>
        </p:txBody>
      </p:sp>
      <p:sp>
        <p:nvSpPr>
          <p:cNvPr id="4" name="Plaketa 3"/>
          <p:cNvSpPr/>
          <p:nvPr/>
        </p:nvSpPr>
        <p:spPr>
          <a:xfrm>
            <a:off x="248619" y="130964"/>
            <a:ext cx="8453150" cy="1038115"/>
          </a:xfrm>
          <a:prstGeom prst="plaque">
            <a:avLst/>
          </a:prstGeom>
          <a:solidFill>
            <a:srgbClr val="FFCC99"/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sk-SK" sz="3600" b="1" dirty="0">
                <a:solidFill>
                  <a:srgbClr val="FF0000"/>
                </a:solidFill>
                <a:latin typeface="Georgia" panose="02040502050405020303" pitchFamily="18" charset="0"/>
              </a:rPr>
              <a:t> </a:t>
            </a:r>
            <a:r>
              <a:rPr lang="sk-SK" sz="2400" b="1" dirty="0">
                <a:solidFill>
                  <a:schemeClr val="tx1"/>
                </a:solidFill>
                <a:latin typeface="Georgia" panose="02040502050405020303" pitchFamily="18" charset="0"/>
              </a:rPr>
              <a:t>Úloha: </a:t>
            </a:r>
            <a:r>
              <a:rPr lang="sk-SK" sz="2400" dirty="0">
                <a:solidFill>
                  <a:schemeClr val="tx1"/>
                </a:solidFill>
                <a:latin typeface="Georgia" panose="02040502050405020303" pitchFamily="18" charset="0"/>
              </a:rPr>
              <a:t>zo slovies utvor podstatné mená mužského rodu </a:t>
            </a:r>
          </a:p>
          <a:p>
            <a:pPr eaLnBrk="1" hangingPunct="1">
              <a:defRPr/>
            </a:pPr>
            <a:r>
              <a:rPr lang="sk-SK" sz="2400" dirty="0">
                <a:solidFill>
                  <a:schemeClr val="tx1"/>
                </a:solidFill>
                <a:latin typeface="Georgia" panose="02040502050405020303" pitchFamily="18" charset="0"/>
              </a:rPr>
              <a:t>                 životné a napíš ich v N plurálu.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349622" y="3307976"/>
            <a:ext cx="86240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k-SK" sz="2200" b="1" dirty="0">
                <a:solidFill>
                  <a:srgbClr val="FF0000"/>
                </a:solidFill>
                <a:latin typeface="Georgia" panose="02040502050405020303" pitchFamily="18" charset="0"/>
              </a:rPr>
              <a:t>jazdec - jazdci, pretekár - pretekári, lyžiar - lyžiari, </a:t>
            </a:r>
          </a:p>
          <a:p>
            <a:pPr>
              <a:lnSpc>
                <a:spcPct val="150000"/>
              </a:lnSpc>
            </a:pPr>
            <a:r>
              <a:rPr lang="sk-SK" sz="2200" b="1" dirty="0">
                <a:solidFill>
                  <a:srgbClr val="FF0000"/>
                </a:solidFill>
                <a:latin typeface="Georgia" panose="02040502050405020303" pitchFamily="18" charset="0"/>
              </a:rPr>
              <a:t>sudca - sudcovia, maliar - maliari, sused - susedia, </a:t>
            </a:r>
          </a:p>
          <a:p>
            <a:pPr>
              <a:lnSpc>
                <a:spcPct val="150000"/>
              </a:lnSpc>
            </a:pPr>
            <a:r>
              <a:rPr lang="sk-SK" sz="2200" b="1" dirty="0">
                <a:solidFill>
                  <a:srgbClr val="FF0000"/>
                </a:solidFill>
                <a:latin typeface="Georgia" panose="02040502050405020303" pitchFamily="18" charset="0"/>
              </a:rPr>
              <a:t>hráč - hráči, chodec - chodci, obyvateľ - obyvatelia, predavač - predavači,  spevák - speváci, opravár - opravári, filmár - filmári, rozhodca - rozhodcovia, učiteľ - učitelia, cestovateľ - cestovatelia. </a:t>
            </a:r>
          </a:p>
        </p:txBody>
      </p:sp>
    </p:spTree>
    <p:extLst>
      <p:ext uri="{BB962C8B-B14F-4D97-AF65-F5344CB8AC3E}">
        <p14:creationId xmlns:p14="http://schemas.microsoft.com/office/powerpoint/2010/main" val="357385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keta 1"/>
          <p:cNvSpPr/>
          <p:nvPr/>
        </p:nvSpPr>
        <p:spPr>
          <a:xfrm>
            <a:off x="2424553" y="115487"/>
            <a:ext cx="4357248" cy="928694"/>
          </a:xfrm>
          <a:prstGeom prst="plaque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sk-SK" sz="3200" b="1" dirty="0">
                <a:solidFill>
                  <a:srgbClr val="FF0000"/>
                </a:solidFill>
                <a:latin typeface="Georgia" panose="02040502050405020303" pitchFamily="18" charset="0"/>
              </a:rPr>
              <a:t>VZOR  DUB/DUBY </a:t>
            </a:r>
            <a:endParaRPr lang="sk-SK" sz="3200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5" name="Zaoblený obdĺžnik 4"/>
          <p:cNvSpPr/>
          <p:nvPr/>
        </p:nvSpPr>
        <p:spPr>
          <a:xfrm>
            <a:off x="399075" y="2329586"/>
            <a:ext cx="7830525" cy="1017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endParaRPr lang="sk-SK" b="1" dirty="0">
              <a:solidFill>
                <a:srgbClr val="323E4F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sk-SK" dirty="0">
              <a:solidFill>
                <a:srgbClr val="FF0000"/>
              </a:solidFill>
            </a:endParaRPr>
          </a:p>
          <a:p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v N singuláru  na </a:t>
            </a:r>
            <a:r>
              <a:rPr lang="sk-SK" sz="24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tvrdú alebo obojakú spoluhlásku</a:t>
            </a:r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>
              <a:spcAft>
                <a:spcPts val="800"/>
              </a:spcAft>
            </a:pPr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stro</a:t>
            </a:r>
            <a:r>
              <a:rPr lang="sk-SK" sz="24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stĺ</a:t>
            </a:r>
            <a:r>
              <a:rPr lang="sk-SK" sz="24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sk-SK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krí</a:t>
            </a:r>
            <a:r>
              <a:rPr lang="sk-SK" sz="24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</a:t>
            </a:r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</a:t>
            </a:r>
            <a:r>
              <a:rPr lang="sk-SK" sz="2400" b="1" dirty="0">
                <a:solidFill>
                  <a:srgbClr val="323E4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do</a:t>
            </a:r>
            <a:r>
              <a:rPr lang="sk-SK" sz="24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</a:t>
            </a:r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kve</a:t>
            </a:r>
            <a:r>
              <a:rPr lang="sk-SK" sz="24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</a:t>
            </a:r>
            <a:r>
              <a:rPr lang="sk-SK" sz="2400" b="1" dirty="0">
                <a:solidFill>
                  <a:srgbClr val="323E4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obra</a:t>
            </a:r>
            <a:r>
              <a:rPr lang="sk-SK" sz="24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z</a:t>
            </a:r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dvo</a:t>
            </a:r>
            <a:r>
              <a:rPr lang="sk-SK" sz="24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r</a:t>
            </a:r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komí</a:t>
            </a:r>
            <a:r>
              <a:rPr lang="sk-SK" sz="24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</a:t>
            </a:r>
            <a:r>
              <a:rPr lang="sk-SK" sz="24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, poto</a:t>
            </a:r>
            <a:r>
              <a:rPr lang="sk-SK" sz="24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</a:t>
            </a:r>
            <a:endParaRPr lang="sk-SK" sz="2400" dirty="0">
              <a:solidFill>
                <a:srgbClr val="FF0000"/>
              </a:solidFill>
            </a:endParaRPr>
          </a:p>
          <a:p>
            <a:endParaRPr lang="sk-SK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7" name="Plaketa 6"/>
          <p:cNvSpPr/>
          <p:nvPr/>
        </p:nvSpPr>
        <p:spPr>
          <a:xfrm>
            <a:off x="217838" y="1205148"/>
            <a:ext cx="8412780" cy="928694"/>
          </a:xfrm>
          <a:prstGeom prst="plaque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sk-SK" sz="2800" dirty="0">
                <a:solidFill>
                  <a:schemeClr val="tx1"/>
                </a:solidFill>
                <a:latin typeface="Georgia" panose="02040502050405020303" pitchFamily="18" charset="0"/>
              </a:rPr>
              <a:t>- podľa vzoru dub skloňujeme podstatné mená </a:t>
            </a:r>
            <a:r>
              <a:rPr lang="sk-SK" sz="2800" b="1" dirty="0">
                <a:solidFill>
                  <a:schemeClr val="tx1"/>
                </a:solidFill>
                <a:latin typeface="Georgia" panose="02040502050405020303" pitchFamily="18" charset="0"/>
              </a:rPr>
              <a:t>mužského rodu neživotné </a:t>
            </a:r>
            <a:r>
              <a:rPr lang="sk-SK" sz="2800" dirty="0">
                <a:solidFill>
                  <a:schemeClr val="tx1"/>
                </a:solidFill>
                <a:latin typeface="Georgia" panose="02040502050405020303" pitchFamily="18" charset="0"/>
              </a:rPr>
              <a:t>zakončené</a:t>
            </a:r>
          </a:p>
        </p:txBody>
      </p:sp>
      <p:graphicFrame>
        <p:nvGraphicFramePr>
          <p:cNvPr id="8" name="Tabuľk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180427"/>
              </p:ext>
            </p:extLst>
          </p:nvPr>
        </p:nvGraphicFramePr>
        <p:xfrm>
          <a:off x="542510" y="3430030"/>
          <a:ext cx="7763436" cy="320322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17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52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0023"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>
                          <a:latin typeface="Georgia" panose="02040502050405020303" pitchFamily="18" charset="0"/>
                        </a:rPr>
                        <a:t>pád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sz="2400" dirty="0">
                          <a:latin typeface="Georgia" panose="02040502050405020303" pitchFamily="18" charset="0"/>
                        </a:rPr>
                        <a:t>singulár</a:t>
                      </a:r>
                      <a:endParaRPr lang="sk-SK" sz="2400" b="1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sz="2400" dirty="0">
                          <a:latin typeface="Georgia" panose="02040502050405020303" pitchFamily="18" charset="0"/>
                        </a:rPr>
                        <a:t>plurál</a:t>
                      </a:r>
                      <a:endParaRPr lang="sk-SK" sz="2400" b="1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400" dirty="0">
                          <a:latin typeface="Georgia" panose="02040502050405020303" pitchFamily="18" charset="0"/>
                        </a:rPr>
                        <a:t>N</a:t>
                      </a:r>
                      <a:endParaRPr lang="sk-SK" sz="2400" b="1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sz="2400" dirty="0">
                          <a:latin typeface="Georgia" panose="02040502050405020303" pitchFamily="18" charset="0"/>
                        </a:rPr>
                        <a:t>dub</a:t>
                      </a:r>
                      <a:endParaRPr lang="sk-SK" sz="2400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sz="2400" dirty="0">
                          <a:latin typeface="Georgia" panose="02040502050405020303" pitchFamily="18" charset="0"/>
                        </a:rPr>
                        <a:t>dub</a:t>
                      </a:r>
                      <a:r>
                        <a:rPr lang="sk-SK" sz="24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400" dirty="0">
                          <a:latin typeface="Georgia" panose="02040502050405020303" pitchFamily="18" charset="0"/>
                        </a:rPr>
                        <a:t>G</a:t>
                      </a:r>
                      <a:endParaRPr lang="sk-SK" sz="2400" b="1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sz="2400" dirty="0">
                          <a:latin typeface="Georgia" panose="02040502050405020303" pitchFamily="18" charset="0"/>
                        </a:rPr>
                        <a:t>dub</a:t>
                      </a:r>
                      <a:r>
                        <a:rPr lang="sk-SK" sz="24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sz="2400" dirty="0">
                          <a:latin typeface="Georgia" panose="02040502050405020303" pitchFamily="18" charset="0"/>
                        </a:rPr>
                        <a:t>dub</a:t>
                      </a:r>
                      <a:r>
                        <a:rPr lang="sk-SK" sz="24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ov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400" dirty="0">
                          <a:latin typeface="Georgia" panose="02040502050405020303" pitchFamily="18" charset="0"/>
                        </a:rPr>
                        <a:t>D</a:t>
                      </a:r>
                      <a:endParaRPr lang="sk-SK" sz="2400" b="1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sz="2400" dirty="0">
                          <a:latin typeface="Georgia" panose="02040502050405020303" pitchFamily="18" charset="0"/>
                        </a:rPr>
                        <a:t>dub</a:t>
                      </a:r>
                      <a:r>
                        <a:rPr lang="sk-SK" sz="24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sz="2400" dirty="0">
                          <a:latin typeface="Georgia" panose="02040502050405020303" pitchFamily="18" charset="0"/>
                        </a:rPr>
                        <a:t>dub</a:t>
                      </a:r>
                      <a:r>
                        <a:rPr lang="sk-SK" sz="24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400" dirty="0">
                          <a:latin typeface="Georgia" panose="02040502050405020303" pitchFamily="18" charset="0"/>
                        </a:rPr>
                        <a:t>A</a:t>
                      </a:r>
                      <a:endParaRPr lang="sk-SK" sz="2400" b="1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sz="2400" dirty="0">
                          <a:latin typeface="Georgia" panose="02040502050405020303" pitchFamily="18" charset="0"/>
                        </a:rPr>
                        <a:t>dub</a:t>
                      </a:r>
                      <a:endParaRPr lang="sk-SK" sz="2400" b="1" dirty="0">
                        <a:solidFill>
                          <a:srgbClr val="FF0000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sz="2400" dirty="0">
                          <a:latin typeface="Georgia" panose="02040502050405020303" pitchFamily="18" charset="0"/>
                        </a:rPr>
                        <a:t>dub</a:t>
                      </a:r>
                      <a:r>
                        <a:rPr lang="sk-SK" sz="24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400" dirty="0">
                          <a:latin typeface="Georgia" panose="02040502050405020303" pitchFamily="18" charset="0"/>
                        </a:rPr>
                        <a:t>L</a:t>
                      </a:r>
                      <a:endParaRPr lang="sk-SK" sz="2400" b="1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sz="2400" dirty="0">
                          <a:latin typeface="Georgia" panose="02040502050405020303" pitchFamily="18" charset="0"/>
                        </a:rPr>
                        <a:t>dub</a:t>
                      </a:r>
                      <a:r>
                        <a:rPr lang="sk-SK" sz="24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sz="2400" dirty="0">
                          <a:latin typeface="Georgia" panose="02040502050405020303" pitchFamily="18" charset="0"/>
                        </a:rPr>
                        <a:t>dub</a:t>
                      </a:r>
                      <a:r>
                        <a:rPr lang="sk-SK" sz="24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och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k-SK" sz="2400" dirty="0">
                          <a:latin typeface="Georgia" panose="02040502050405020303" pitchFamily="18" charset="0"/>
                        </a:rPr>
                        <a:t>I</a:t>
                      </a:r>
                      <a:endParaRPr lang="sk-SK" sz="2400" b="1" dirty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sz="2400" dirty="0">
                          <a:latin typeface="Georgia" panose="02040502050405020303" pitchFamily="18" charset="0"/>
                        </a:rPr>
                        <a:t>dub</a:t>
                      </a:r>
                      <a:r>
                        <a:rPr lang="sk-SK" sz="24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sz="2400" dirty="0">
                          <a:latin typeface="Georgia" panose="02040502050405020303" pitchFamily="18" charset="0"/>
                        </a:rPr>
                        <a:t>dub</a:t>
                      </a:r>
                      <a:r>
                        <a:rPr lang="sk-SK" sz="24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mi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9" name="Obrázok 8" descr="Výsledok vyhľadávania obrázkov pre dopyt dub&quot;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225" y="4715435"/>
            <a:ext cx="1594721" cy="19178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989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theme/theme1.xml><?xml version="1.0" encoding="utf-8"?>
<a:theme xmlns:a="http://schemas.openxmlformats.org/drawingml/2006/main" name="Motív Office">
  <a:themeElements>
    <a:clrScheme name="Motí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ív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í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594</TotalTime>
  <Words>1125</Words>
  <Application>Microsoft Office PowerPoint</Application>
  <PresentationFormat>Prezentácia na obrazovke (4:3)</PresentationFormat>
  <Paragraphs>262</Paragraphs>
  <Slides>14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Georgia</vt:lpstr>
      <vt:lpstr>Times New Roman</vt:lpstr>
      <vt:lpstr>Motív Office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Peter</dc:creator>
  <cp:lastModifiedBy>Patrícia Kurtová</cp:lastModifiedBy>
  <cp:revision>42</cp:revision>
  <dcterms:created xsi:type="dcterms:W3CDTF">2020-05-08T05:36:47Z</dcterms:created>
  <dcterms:modified xsi:type="dcterms:W3CDTF">2021-03-01T11:49:12Z</dcterms:modified>
</cp:coreProperties>
</file>